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Lst>
  <p:sldSz cx="7835900" cy="10860088"/>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32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 Target="slide16.xml"/><Relationship Id="rId7" Type="http://schemas.openxmlformats.org/officeDocument/2006/relationships/slide" Target="slide99.xml"/><Relationship Id="rId2" Type="http://schemas.openxmlformats.org/officeDocument/2006/relationships/slide" Target="slide14.xml"/><Relationship Id="rId1" Type="http://schemas.openxmlformats.org/officeDocument/2006/relationships/slideLayout" Target="../slideLayouts/slideLayout1.xml"/><Relationship Id="rId6" Type="http://schemas.openxmlformats.org/officeDocument/2006/relationships/slide" Target="slide98.xml"/><Relationship Id="rId5" Type="http://schemas.openxmlformats.org/officeDocument/2006/relationships/slide" Target="slide26.xml"/><Relationship Id="rId4" Type="http://schemas.openxmlformats.org/officeDocument/2006/relationships/slide" Target="slide20.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mailto:iyiderebel@hotmail.com" TargetMode="External"/><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xml"/><Relationship Id="rId4" Type="http://schemas.openxmlformats.org/officeDocument/2006/relationships/hyperlink" Target="mailto:iyiderebel@hotmail.com"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xml"/><Relationship Id="rId4" Type="http://schemas.openxmlformats.org/officeDocument/2006/relationships/image" Target="../media/image37.jpeg"/></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1.xml"/><Relationship Id="rId4" Type="http://schemas.openxmlformats.org/officeDocument/2006/relationships/image" Target="../media/image59.jpeg"/></Relationships>
</file>

<file path=ppt/slides/_rels/slide6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hyperlink" Target="http://www.iyidere.bel.tr" TargetMode="External"/><Relationship Id="rId2" Type="http://schemas.openxmlformats.org/officeDocument/2006/relationships/image" Target="../media/image76.jpe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1.xml"/><Relationship Id="rId4" Type="http://schemas.openxmlformats.org/officeDocument/2006/relationships/image" Target="../media/image81.jpeg"/></Relationships>
</file>

<file path=ppt/slides/_rels/slide7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1.xml"/><Relationship Id="rId4" Type="http://schemas.openxmlformats.org/officeDocument/2006/relationships/image" Target="../media/image87.jpeg"/></Relationships>
</file>

<file path=ppt/slides/_rels/slide81.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1.xml"/><Relationship Id="rId5" Type="http://schemas.openxmlformats.org/officeDocument/2006/relationships/hyperlink" Target="http://www.iyiderebel.tr" TargetMode="External"/><Relationship Id="rId4" Type="http://schemas.openxmlformats.org/officeDocument/2006/relationships/image" Target="../media/image92.jpeg"/></Relationships>
</file>

<file path=ppt/slides/_rels/slide83.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078736" y="3883152"/>
            <a:ext cx="3410712" cy="2240280"/>
          </a:xfrm>
          <a:prstGeom prst="rect">
            <a:avLst/>
          </a:prstGeom>
        </p:spPr>
      </p:pic>
      <p:sp>
        <p:nvSpPr>
          <p:cNvPr id="3" name="Dikdörtgen 2"/>
          <p:cNvSpPr/>
          <p:nvPr/>
        </p:nvSpPr>
        <p:spPr>
          <a:xfrm>
            <a:off x="1911096" y="1335024"/>
            <a:ext cx="3739896" cy="496824"/>
          </a:xfrm>
          <a:prstGeom prst="rect">
            <a:avLst/>
          </a:prstGeom>
          <a:noFill/>
        </p:spPr>
        <p:txBody>
          <a:bodyPr lIns="0" tIns="0" rIns="0" bIns="0">
            <a:noAutofit/>
          </a:bodyPr>
          <a:lstStyle/>
          <a:p>
            <a:pPr marL="0" marR="0" indent="0" algn="ctr">
              <a:spcBef>
                <a:spcPts val="3080"/>
              </a:spcBef>
            </a:pPr>
            <a:r>
              <a:rPr lang="tr" sz="1800" b="1">
                <a:latin typeface="Times New Roman"/>
              </a:rPr>
              <a:t>T.C.</a:t>
            </a:r>
          </a:p>
          <a:p>
            <a:pPr marL="0" marR="0" indent="0" algn="ctr"/>
            <a:r>
              <a:rPr lang="tr" sz="1800" b="1">
                <a:latin typeface="Times New Roman"/>
              </a:rPr>
              <a:t>İYtDERE BELEDİYE BAŞKANLIĞI</a:t>
            </a:r>
          </a:p>
        </p:txBody>
      </p:sp>
      <p:sp>
        <p:nvSpPr>
          <p:cNvPr id="4" name="Dikdörtgen 3"/>
          <p:cNvSpPr/>
          <p:nvPr/>
        </p:nvSpPr>
        <p:spPr>
          <a:xfrm>
            <a:off x="3541776" y="6498336"/>
            <a:ext cx="484632" cy="198120"/>
          </a:xfrm>
          <a:prstGeom prst="rect">
            <a:avLst/>
          </a:prstGeom>
          <a:noFill/>
        </p:spPr>
        <p:txBody>
          <a:bodyPr wrap="none" lIns="0" tIns="0" rIns="0" bIns="0">
            <a:noAutofit/>
          </a:bodyPr>
          <a:lstStyle/>
          <a:p>
            <a:pPr marL="0" marR="0" indent="0"/>
            <a:r>
              <a:rPr lang="tr" sz="1500">
                <a:latin typeface="Arial"/>
              </a:rPr>
              <a:t>1953</a:t>
            </a:r>
          </a:p>
        </p:txBody>
      </p:sp>
      <p:sp>
        <p:nvSpPr>
          <p:cNvPr id="5" name="Dikdörtgen 4"/>
          <p:cNvSpPr/>
          <p:nvPr/>
        </p:nvSpPr>
        <p:spPr>
          <a:xfrm>
            <a:off x="2426208" y="7534656"/>
            <a:ext cx="2724912" cy="1054608"/>
          </a:xfrm>
          <a:prstGeom prst="rect">
            <a:avLst/>
          </a:prstGeom>
          <a:noFill/>
        </p:spPr>
        <p:txBody>
          <a:bodyPr lIns="0" tIns="0" rIns="0" bIns="0">
            <a:noAutofit/>
          </a:bodyPr>
          <a:lstStyle/>
          <a:p>
            <a:pPr marL="0" marR="0" indent="0" algn="ctr">
              <a:lnSpc>
                <a:spcPct val="173000"/>
              </a:lnSpc>
            </a:pPr>
            <a:r>
              <a:rPr lang="tr" sz="1800" b="1">
                <a:latin typeface="Times New Roman"/>
              </a:rPr>
              <a:t>YILLIK ÇALIŞMA FAALİYET RAPORUDUR </a:t>
            </a:r>
            <a:r>
              <a:rPr lang="tr" sz="1500">
                <a:latin typeface="Arial"/>
              </a:rPr>
              <a:t>01/01/2025 - 31/12/2025</a:t>
            </a:r>
          </a:p>
        </p:txBody>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62456" y="853440"/>
            <a:ext cx="2596896" cy="161544"/>
          </a:xfrm>
          <a:prstGeom prst="rect">
            <a:avLst/>
          </a:prstGeom>
          <a:noFill/>
        </p:spPr>
        <p:txBody>
          <a:bodyPr wrap="none" lIns="0" tIns="0" rIns="0" bIns="0">
            <a:noAutofit/>
          </a:bodyPr>
          <a:lstStyle/>
          <a:p>
            <a:pPr marL="0" marR="0" indent="0"/>
            <a:r>
              <a:rPr lang="tr" sz="1000" b="1">
                <a:latin typeface="Times New Roman"/>
              </a:rPr>
              <a:t>İYİDERE MERKEZ C ENAZE MEYDANI</a:t>
            </a:r>
          </a:p>
        </p:txBody>
      </p:sp>
      <p:sp>
        <p:nvSpPr>
          <p:cNvPr id="3" name="Dikdörtgen 2"/>
          <p:cNvSpPr/>
          <p:nvPr/>
        </p:nvSpPr>
        <p:spPr>
          <a:xfrm>
            <a:off x="899160" y="1185672"/>
            <a:ext cx="5788152" cy="6720840"/>
          </a:xfrm>
          <a:prstGeom prst="rect">
            <a:avLst/>
          </a:prstGeom>
          <a:noFill/>
        </p:spPr>
        <p:txBody>
          <a:bodyPr lIns="0" tIns="0" rIns="0" bIns="0">
            <a:noAutofit/>
          </a:bodyPr>
          <a:lstStyle/>
          <a:p>
            <a:pPr marL="0" marR="0" indent="457200" algn="just" defTabSz="609092">
              <a:lnSpc>
                <a:spcPct val="115000"/>
              </a:lnSpc>
              <a:spcAft>
                <a:spcPts val="630"/>
              </a:spcAft>
              <a:tabLst>
                <a:tab pos="609092" algn="l"/>
              </a:tabLst>
            </a:pPr>
            <a:r>
              <a:rPr lang="tr" sz="1100">
                <a:latin typeface="Times New Roman"/>
              </a:rPr>
              <a:t>9	Mahallemizin tamamınca ihtiyaç duyulan ve önceleri tente sistemi ile idare edilmeye çalışılan İyidere Meydanda başlattığımız “Hükümet Meydanı Çevre Düzenleme İşi’’ kapsamında cenaze namazı kılınan alana elektronik modern bir açılır kapanır 162 m</a:t>
            </a:r>
            <a:r>
              <a:rPr lang="tr" sz="1100" baseline="30000">
                <a:latin typeface="Times New Roman"/>
              </a:rPr>
              <a:t>2</a:t>
            </a:r>
            <a:r>
              <a:rPr lang="tr" sz="1100">
                <a:latin typeface="Times New Roman"/>
              </a:rPr>
              <a:t> tente yapılarak 2025 yılında hizmet vermeye başlamıştır.</a:t>
            </a:r>
          </a:p>
          <a:p>
            <a:pPr marL="0" marR="0" indent="457200" algn="just">
              <a:lnSpc>
                <a:spcPct val="127000"/>
              </a:lnSpc>
              <a:spcAft>
                <a:spcPts val="630"/>
              </a:spcAft>
            </a:pPr>
            <a:r>
              <a:rPr lang="tr" sz="1000" b="1">
                <a:latin typeface="Times New Roman"/>
              </a:rPr>
              <a:t>İYİDERE ÖĞRETMEN EVİ</a:t>
            </a:r>
          </a:p>
          <a:p>
            <a:pPr marL="0" marR="0" indent="457200" algn="just">
              <a:lnSpc>
                <a:spcPct val="115000"/>
              </a:lnSpc>
              <a:spcAft>
                <a:spcPts val="840"/>
              </a:spcAft>
            </a:pPr>
            <a:r>
              <a:rPr lang="tr" sz="1100">
                <a:latin typeface="Times New Roman"/>
              </a:rPr>
              <a:t>Belediye eski hizmet binasında yapılması planlanan Öğretmenevi projesinin hayata geçirilmesinde kamulaştırma ve bir çok teknik sorunlar ile karşılaşılmıştır. Her ne kadar yürütülen çalışmalar neticesinde çoğu sorun giderilmiş olsa da mevzuatsal sorunlar da karşımıza çıktı. Bunun üzerine Milli Eğitim Bakanlığı ile yürüttüğümüz görüşmeler neticesinde nihayet eski kaymakamlık binasının bulunduğu alana daha geniş kapsamlı ve hizmet kapasitesi yüksek öğretmen evi projemizi onaylattık. Proje aşaması tamamlanan öğretmenevinin yapımına 2026 yılı itibariyle başlanılacaktır.</a:t>
            </a:r>
          </a:p>
          <a:p>
            <a:pPr marL="0" marR="0" indent="457200">
              <a:lnSpc>
                <a:spcPct val="127000"/>
              </a:lnSpc>
              <a:spcAft>
                <a:spcPts val="630"/>
              </a:spcAft>
            </a:pPr>
            <a:r>
              <a:rPr lang="tr" sz="1000" b="1">
                <a:latin typeface="Times New Roman"/>
              </a:rPr>
              <a:t>MERKEZ MAHALLESİ KENTSEL DÖNÜŞÜM</a:t>
            </a:r>
          </a:p>
          <a:p>
            <a:pPr marL="0" marR="0" indent="457200">
              <a:lnSpc>
                <a:spcPct val="115000"/>
              </a:lnSpc>
              <a:spcAft>
                <a:spcPts val="630"/>
              </a:spcAft>
            </a:pPr>
            <a:r>
              <a:rPr lang="tr" sz="1100">
                <a:latin typeface="Times New Roman"/>
              </a:rPr>
              <a:t>İlçemizin en temel sorunlarından bir tanesi yapı stoğunun eski ve yetersiz oluşudur . Bu durum can ve mal güvenliğini tehlikeye düşürdüğü gibi ilçede ticaretin gelişmesi, iş yerlerinin ruhsatlandırılması gibi çok ciddi sorunları beraberinde getirmektedir.</a:t>
            </a:r>
          </a:p>
          <a:p>
            <a:pPr marL="0" marR="0" indent="457200" algn="just">
              <a:lnSpc>
                <a:spcPct val="115000"/>
              </a:lnSpc>
              <a:spcAft>
                <a:spcPts val="630"/>
              </a:spcAft>
            </a:pPr>
            <a:r>
              <a:rPr lang="tr" sz="1100">
                <a:latin typeface="Times New Roman"/>
              </a:rPr>
              <a:t>Bu sebeple ilçemiz Merkez Mahallesi 107 ada 1-2-3-4-5-6-7-8-9-10-11-12-13-14 parsel. 113 ada 1-2-3-4-5-6-7-8-9 parsel, 114 ada 3-4-5-6-7-8-9-10-11-12-13-16-17-18-30 parsel,! 15 ada 1-2-3-6 parsel ve 431 ada 3-4-5-6-7-8-9-10-11-12-13-14-15-16-17-18-19-20-21-22-23-50 parsel No.lu taşınmazları kapsayan 22062,03 m</a:t>
            </a:r>
            <a:r>
              <a:rPr lang="tr" sz="1100" baseline="30000">
                <a:latin typeface="Times New Roman"/>
              </a:rPr>
              <a:t>2</a:t>
            </a:r>
            <a:r>
              <a:rPr lang="tr" sz="1100">
                <a:latin typeface="Times New Roman"/>
              </a:rPr>
              <a:t> bölgenin rezerv alanı olarak planlanması yapılmış ve Kentsel Dönüşüm Başkanlığına 2025 yılı itibariyle başvurusu yapılmıştır.</a:t>
            </a:r>
          </a:p>
          <a:p>
            <a:pPr marL="0" marR="0" indent="457200" algn="just">
              <a:lnSpc>
                <a:spcPct val="127000"/>
              </a:lnSpc>
              <a:spcAft>
                <a:spcPts val="630"/>
              </a:spcAft>
            </a:pPr>
            <a:r>
              <a:rPr lang="tr" sz="1000" b="1">
                <a:latin typeface="Times New Roman"/>
              </a:rPr>
              <a:t>HAZAR MAHALLESİ KENTSEL DÖNÜŞÜM</a:t>
            </a:r>
          </a:p>
          <a:p>
            <a:pPr marL="0" marR="0" indent="457200" algn="just"/>
            <a:r>
              <a:rPr lang="tr" sz="1100">
                <a:latin typeface="Times New Roman"/>
              </a:rPr>
              <a:t>Rize ili, İyidere ilçesi, Hazar Mahallesi 326 ada I, 2, 3, 4, 5, 6, 7 parseller ve 491 ada 1 parsel No.lu taşınmazları kapsayan 5702,98 m bölgenin rezerv alanı olarak planlanması İyidere Belediyesi tarafından talep edilmiştir.</a:t>
            </a:r>
          </a:p>
          <a:p>
            <a:pPr marL="0" marR="0" indent="0" algn="ctr">
              <a:lnSpc>
                <a:spcPct val="75000"/>
              </a:lnSpc>
            </a:pPr>
            <a:r>
              <a:rPr lang="tr" sz="2800">
                <a:latin typeface="Arial"/>
              </a:rPr>
              <a:t>^M^ </a:t>
            </a:r>
            <a:r>
              <a:rPr lang="tr" sz="2800" baseline="30000">
                <a:latin typeface="Arial"/>
              </a:rPr>
              <a:t>1953</a:t>
            </a:r>
            <a:r>
              <a:rPr lang="tr" sz="2800">
                <a:latin typeface="Arial"/>
              </a:rPr>
              <a:t> ^^"</a:t>
            </a:r>
          </a:p>
          <a:p>
            <a:pPr marL="0" marR="0" indent="457200">
              <a:lnSpc>
                <a:spcPct val="127000"/>
              </a:lnSpc>
              <a:spcAft>
                <a:spcPts val="630"/>
              </a:spcAft>
            </a:pPr>
            <a:r>
              <a:rPr lang="tr" sz="1000" b="1">
                <a:latin typeface="Times New Roman"/>
              </a:rPr>
              <a:t>SARAYKÖY KÜLTÜR PARKI</a:t>
            </a:r>
          </a:p>
          <a:p>
            <a:pPr marL="0" marR="0" indent="457200" algn="just"/>
            <a:r>
              <a:rPr lang="tr" sz="1100">
                <a:latin typeface="Times New Roman"/>
              </a:rPr>
              <a:t>İlçemizin doğal, kültürel ve turistik potansiyelini ortaya çıkarmak, yerli ve yabancı ziyaretçi sayısını arttırmak; turizm ekonomisinden İlimizin ve İyidere ilçemizin alacağı payı arttırmak, maksadıyla ilçemiz Sarayköy mahallesi sınırları içerisinde yapmayı planladığımız “İyidere Sahil Rekreasyon ve Turizm Destinasyon Projesinin” kaynak temini için resmi başvuruları Turizm Bakanlığı ile Doğu Karadeniz Bölgesi Bölge Kalkınma İdaresi Başkanlığına yapılmıştır.</a:t>
            </a:r>
          </a:p>
        </p:txBody>
      </p:sp>
    </p:spTree>
  </p:cSld>
  <p:clrMapOvr>
    <a:overrideClrMapping bg1="lt1" tx1="dk1" bg2="lt2" tx2="dk2" accent1="accent1" accent2="accent2" accent3="accent3" accent4="accent4" accent5="accent5" accent6="accent6" hlink="hlink" folHlink="folHlink"/>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404872" y="4538472"/>
            <a:ext cx="3483864" cy="2414016"/>
          </a:xfrm>
          <a:prstGeom prst="rect">
            <a:avLst/>
          </a:prstGeom>
        </p:spPr>
      </p:pic>
      <p:sp>
        <p:nvSpPr>
          <p:cNvPr id="3" name="Dikdörtgen 2"/>
          <p:cNvSpPr/>
          <p:nvPr/>
        </p:nvSpPr>
        <p:spPr>
          <a:xfrm>
            <a:off x="6964680" y="438912"/>
            <a:ext cx="164592" cy="121920"/>
          </a:xfrm>
          <a:prstGeom prst="rect">
            <a:avLst/>
          </a:prstGeom>
          <a:solidFill>
            <a:srgbClr val="4C6CA7"/>
          </a:solidFill>
        </p:spPr>
        <p:txBody>
          <a:bodyPr wrap="none" lIns="0" tIns="0" rIns="0" bIns="0">
            <a:noAutofit/>
          </a:bodyPr>
          <a:lstStyle/>
          <a:p>
            <a:pPr marL="0" marR="0" indent="0"/>
            <a:r>
              <a:rPr lang="tr" sz="1200">
                <a:solidFill>
                  <a:srgbClr val="CBDCF8"/>
                </a:solidFill>
                <a:latin typeface="Times New Roman"/>
              </a:rPr>
              <a:t>98</a:t>
            </a:r>
          </a:p>
        </p:txBody>
      </p:sp>
      <p:sp>
        <p:nvSpPr>
          <p:cNvPr id="4" name="Dikdörtgen 3"/>
          <p:cNvSpPr/>
          <p:nvPr/>
        </p:nvSpPr>
        <p:spPr>
          <a:xfrm>
            <a:off x="886968" y="877824"/>
            <a:ext cx="2889504" cy="469392"/>
          </a:xfrm>
          <a:prstGeom prst="rect">
            <a:avLst/>
          </a:prstGeom>
          <a:noFill/>
        </p:spPr>
        <p:txBody>
          <a:bodyPr lIns="0" tIns="0" rIns="0" bIns="0">
            <a:noAutofit/>
          </a:bodyPr>
          <a:lstStyle/>
          <a:p>
            <a:pPr marL="0" marR="0" indent="0">
              <a:spcAft>
                <a:spcPts val="770"/>
              </a:spcAft>
            </a:pPr>
            <a:r>
              <a:rPr lang="tr" sz="1100">
                <a:latin typeface="Times New Roman"/>
              </a:rPr>
              <a:t>EKLER:</a:t>
            </a:r>
          </a:p>
          <a:p>
            <a:pPr marL="0" marR="0" indent="0"/>
            <a:r>
              <a:rPr lang="tr" sz="1100">
                <a:latin typeface="Times New Roman"/>
              </a:rPr>
              <a:t>Ek -1 : Üst Yöneticinin İç Kontrol Güvence Beyanı</a:t>
            </a:r>
          </a:p>
        </p:txBody>
      </p:sp>
      <p:sp>
        <p:nvSpPr>
          <p:cNvPr id="5" name="Dikdörtgen 4"/>
          <p:cNvSpPr/>
          <p:nvPr/>
        </p:nvSpPr>
        <p:spPr>
          <a:xfrm>
            <a:off x="2916936" y="2106168"/>
            <a:ext cx="2118360" cy="182880"/>
          </a:xfrm>
          <a:prstGeom prst="rect">
            <a:avLst/>
          </a:prstGeom>
          <a:noFill/>
        </p:spPr>
        <p:txBody>
          <a:bodyPr wrap="none" lIns="0" tIns="0" rIns="0" bIns="0">
            <a:noAutofit/>
          </a:bodyPr>
          <a:lstStyle/>
          <a:p>
            <a:pPr marL="0" marR="0" indent="0" algn="ctr"/>
            <a:r>
              <a:rPr lang="tr" sz="1100">
                <a:latin typeface="Times New Roman"/>
              </a:rPr>
              <a:t>İÇ KONTROL GÜVENCE BEYANI</a:t>
            </a:r>
          </a:p>
        </p:txBody>
      </p:sp>
      <p:sp>
        <p:nvSpPr>
          <p:cNvPr id="6" name="Dikdörtgen 5"/>
          <p:cNvSpPr/>
          <p:nvPr/>
        </p:nvSpPr>
        <p:spPr>
          <a:xfrm>
            <a:off x="1274064" y="2423160"/>
            <a:ext cx="2097024" cy="185928"/>
          </a:xfrm>
          <a:prstGeom prst="rect">
            <a:avLst/>
          </a:prstGeom>
          <a:noFill/>
        </p:spPr>
        <p:txBody>
          <a:bodyPr wrap="none" lIns="0" tIns="0" rIns="0" bIns="0">
            <a:noAutofit/>
          </a:bodyPr>
          <a:lstStyle/>
          <a:p>
            <a:pPr marL="0" marR="0" indent="0" algn="just"/>
            <a:r>
              <a:rPr lang="tr" sz="1100">
                <a:latin typeface="Times New Roman"/>
              </a:rPr>
              <a:t>Üst yönetici olarak yetkim dahilinde;</a:t>
            </a:r>
          </a:p>
        </p:txBody>
      </p:sp>
      <p:sp>
        <p:nvSpPr>
          <p:cNvPr id="7" name="Dikdörtgen 6"/>
          <p:cNvSpPr/>
          <p:nvPr/>
        </p:nvSpPr>
        <p:spPr>
          <a:xfrm>
            <a:off x="1274064" y="2749296"/>
            <a:ext cx="4401312" cy="170688"/>
          </a:xfrm>
          <a:prstGeom prst="rect">
            <a:avLst/>
          </a:prstGeom>
          <a:noFill/>
        </p:spPr>
        <p:txBody>
          <a:bodyPr wrap="none" lIns="0" tIns="0" rIns="0" bIns="0">
            <a:noAutofit/>
          </a:bodyPr>
          <a:lstStyle/>
          <a:p>
            <a:pPr marL="0" marR="0" indent="0" algn="just"/>
            <a:r>
              <a:rPr lang="tr" sz="1100">
                <a:latin typeface="Times New Roman"/>
              </a:rPr>
              <a:t>Bıı raporda yer alan bilgilerin güvenilir, tam ve doğru olduğunu beyan ederim.</a:t>
            </a:r>
          </a:p>
        </p:txBody>
      </p:sp>
      <p:sp>
        <p:nvSpPr>
          <p:cNvPr id="8" name="Dikdörtgen 7"/>
          <p:cNvSpPr/>
          <p:nvPr/>
        </p:nvSpPr>
        <p:spPr>
          <a:xfrm>
            <a:off x="1271016" y="3063240"/>
            <a:ext cx="5422392" cy="539496"/>
          </a:xfrm>
          <a:prstGeom prst="rect">
            <a:avLst/>
          </a:prstGeom>
          <a:noFill/>
        </p:spPr>
        <p:txBody>
          <a:bodyPr lIns="0" tIns="0" rIns="0" bIns="0">
            <a:noAutofit/>
          </a:bodyPr>
          <a:lstStyle/>
          <a:p>
            <a:pPr marL="0" marR="0" indent="0" algn="just">
              <a:lnSpc>
                <a:spcPct val="115000"/>
              </a:lnSpc>
            </a:pPr>
            <a:r>
              <a:rPr lang="tr" sz="1100">
                <a:latin typeface="Times New Roman"/>
              </a:rPr>
              <a:t>Bu raporda açıklanan faaliyetler için bütçe ile tahsis edilmiş kaynakların, planlanmış amaçlar doğrultusunda ve iyi mali yönetim ilkelerine uygun olarak kullanıldığını ve iç kontrol sisteminin işlemlerin yasallık ve düzenliliğine ilişkin yeterli güvenceyi sağladığını bildiririm.</a:t>
            </a:r>
          </a:p>
        </p:txBody>
      </p:sp>
      <p:sp>
        <p:nvSpPr>
          <p:cNvPr id="9" name="Dikdörtgen 8"/>
          <p:cNvSpPr/>
          <p:nvPr/>
        </p:nvSpPr>
        <p:spPr>
          <a:xfrm>
            <a:off x="1271016" y="3745992"/>
            <a:ext cx="5416296" cy="356616"/>
          </a:xfrm>
          <a:prstGeom prst="rect">
            <a:avLst/>
          </a:prstGeom>
          <a:noFill/>
        </p:spPr>
        <p:txBody>
          <a:bodyPr lIns="0" tIns="0" rIns="0" bIns="0">
            <a:noAutofit/>
          </a:bodyPr>
          <a:lstStyle/>
          <a:p>
            <a:pPr marL="0" marR="0" indent="0" algn="just">
              <a:lnSpc>
                <a:spcPct val="115000"/>
              </a:lnSpc>
            </a:pPr>
            <a:r>
              <a:rPr lang="tr" sz="1100">
                <a:latin typeface="Times New Roman"/>
              </a:rPr>
              <a:t>Bu güvence, üst yönetici olarak sahip olduğum bilgi ve değerlendirmeler, iç kontroller, iç denetçi raporları ile Sayıştay raporları gibi bilgim dahilindeki hususlara dayanmaktadır.</a:t>
            </a:r>
          </a:p>
        </p:txBody>
      </p:sp>
      <p:sp>
        <p:nvSpPr>
          <p:cNvPr id="10" name="Dikdörtgen 9"/>
          <p:cNvSpPr/>
          <p:nvPr/>
        </p:nvSpPr>
        <p:spPr>
          <a:xfrm>
            <a:off x="1280160" y="4730496"/>
            <a:ext cx="1088136" cy="182880"/>
          </a:xfrm>
          <a:prstGeom prst="rect">
            <a:avLst/>
          </a:prstGeom>
          <a:noFill/>
        </p:spPr>
        <p:txBody>
          <a:bodyPr wrap="none" lIns="0" tIns="0" rIns="0" bIns="0">
            <a:noAutofit/>
          </a:bodyPr>
          <a:lstStyle/>
          <a:p>
            <a:pPr marL="0" marR="0" indent="0"/>
            <a:r>
              <a:rPr lang="tr" sz="1100">
                <a:solidFill>
                  <a:srgbClr val="696469"/>
                </a:solidFill>
                <a:latin typeface="Times New Roman"/>
              </a:rPr>
              <a:t>İyidere-06.04.2026</a:t>
            </a:r>
          </a:p>
        </p:txBody>
      </p:sp>
      <p:sp>
        <p:nvSpPr>
          <p:cNvPr id="12" name="Dikdörtgen 11"/>
          <p:cNvSpPr/>
          <p:nvPr/>
        </p:nvSpPr>
        <p:spPr>
          <a:xfrm>
            <a:off x="1271016" y="4261104"/>
            <a:ext cx="5413248" cy="134112"/>
          </a:xfrm>
          <a:prstGeom prst="rect">
            <a:avLst/>
          </a:prstGeom>
          <a:noFill/>
        </p:spPr>
        <p:txBody>
          <a:bodyPr wrap="none" lIns="0" tIns="0" rIns="0" bIns="0">
            <a:noAutofit/>
          </a:bodyPr>
          <a:lstStyle/>
          <a:p>
            <a:pPr marL="0" marR="0" indent="0"/>
            <a:r>
              <a:rPr lang="tr" sz="1100">
                <a:latin typeface="Times New Roman"/>
              </a:rPr>
              <a:t>Burada raporlanmayan, idarenin menfaatlerine zarar veren herhangi bir husus hakkında bilgim</a:t>
            </a:r>
          </a:p>
        </p:txBody>
      </p:sp>
      <p:sp>
        <p:nvSpPr>
          <p:cNvPr id="13" name="Dikdörtgen 12"/>
          <p:cNvSpPr/>
          <p:nvPr/>
        </p:nvSpPr>
        <p:spPr>
          <a:xfrm>
            <a:off x="1271016" y="4453128"/>
            <a:ext cx="1453896" cy="128016"/>
          </a:xfrm>
          <a:prstGeom prst="rect">
            <a:avLst/>
          </a:prstGeom>
          <a:noFill/>
        </p:spPr>
        <p:txBody>
          <a:bodyPr wrap="none" lIns="0" tIns="0" rIns="0" bIns="0">
            <a:noAutofit/>
          </a:bodyPr>
          <a:lstStyle/>
          <a:p>
            <a:pPr marL="0" marR="0" indent="0"/>
            <a:r>
              <a:rPr lang="tr" sz="1100">
                <a:latin typeface="Times New Roman"/>
              </a:rPr>
              <a:t>olmadığını beyan ederim.</a:t>
            </a:r>
          </a:p>
        </p:txBody>
      </p:sp>
      <p:sp>
        <p:nvSpPr>
          <p:cNvPr id="15" name="Dikdörtgen 14"/>
          <p:cNvSpPr/>
          <p:nvPr/>
        </p:nvSpPr>
        <p:spPr>
          <a:xfrm>
            <a:off x="4809744" y="5699760"/>
            <a:ext cx="826008" cy="97536"/>
          </a:xfrm>
          <a:prstGeom prst="rect">
            <a:avLst/>
          </a:prstGeom>
          <a:noFill/>
        </p:spPr>
        <p:txBody>
          <a:bodyPr wrap="none" lIns="0" tIns="0" rIns="0" bIns="0">
            <a:noAutofit/>
          </a:bodyPr>
          <a:lstStyle/>
          <a:p>
            <a:pPr marL="0" marR="0" indent="0" algn="r"/>
            <a:r>
              <a:rPr lang="tr" sz="1100">
                <a:latin typeface="Times New Roman"/>
              </a:rPr>
              <a:t>Saffet METE</a:t>
            </a:r>
          </a:p>
        </p:txBody>
      </p:sp>
      <p:sp>
        <p:nvSpPr>
          <p:cNvPr id="16" name="Dikdörtgen 15"/>
          <p:cNvSpPr/>
          <p:nvPr/>
        </p:nvSpPr>
        <p:spPr>
          <a:xfrm>
            <a:off x="5483352" y="5858256"/>
            <a:ext cx="466344" cy="118872"/>
          </a:xfrm>
          <a:prstGeom prst="rect">
            <a:avLst/>
          </a:prstGeom>
          <a:noFill/>
        </p:spPr>
        <p:txBody>
          <a:bodyPr wrap="none" lIns="0" tIns="0" rIns="0" bIns="0">
            <a:noAutofit/>
          </a:bodyPr>
          <a:lstStyle/>
          <a:p>
            <a:pPr marL="0" marR="329252" indent="0" algn="r"/>
            <a:r>
              <a:rPr lang="tr" sz="1100">
                <a:latin typeface="Times New Roman"/>
              </a:rPr>
              <a:t>Başkanı</a:t>
            </a:r>
          </a:p>
        </p:txBody>
      </p:sp>
    </p:spTree>
  </p:cSld>
  <p:clrMapOvr>
    <a:overrideClrMapping bg1="lt1" tx1="dk1" bg2="lt2" tx2="dk2" accent1="accent1" accent2="accent2" accent3="accent3" accent4="accent4" accent5="accent5" accent6="accent6" hlink="hlink" folHlink="folHlink"/>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987296" y="3550920"/>
            <a:ext cx="4212336" cy="2919984"/>
          </a:xfrm>
          <a:prstGeom prst="rect">
            <a:avLst/>
          </a:prstGeom>
        </p:spPr>
      </p:pic>
      <p:sp>
        <p:nvSpPr>
          <p:cNvPr id="3" name="Dikdörtgen 2"/>
          <p:cNvSpPr/>
          <p:nvPr/>
        </p:nvSpPr>
        <p:spPr>
          <a:xfrm>
            <a:off x="883920" y="1182624"/>
            <a:ext cx="2865120" cy="164592"/>
          </a:xfrm>
          <a:prstGeom prst="rect">
            <a:avLst/>
          </a:prstGeom>
          <a:noFill/>
        </p:spPr>
        <p:txBody>
          <a:bodyPr wrap="none" lIns="0" tIns="0" rIns="0" bIns="0">
            <a:noAutofit/>
          </a:bodyPr>
          <a:lstStyle/>
          <a:p>
            <a:pPr marL="0" marR="0" indent="0"/>
            <a:r>
              <a:rPr lang="tr" sz="1100">
                <a:latin typeface="Times New Roman"/>
              </a:rPr>
              <a:t>Ek -2 : Mali Hizmetler Birim Yöneticisinin Beyanı</a:t>
            </a:r>
          </a:p>
        </p:txBody>
      </p:sp>
      <p:sp>
        <p:nvSpPr>
          <p:cNvPr id="4" name="Dikdörtgen 3"/>
          <p:cNvSpPr/>
          <p:nvPr/>
        </p:nvSpPr>
        <p:spPr>
          <a:xfrm>
            <a:off x="2328672" y="2106168"/>
            <a:ext cx="3264408" cy="158496"/>
          </a:xfrm>
          <a:prstGeom prst="rect">
            <a:avLst/>
          </a:prstGeom>
          <a:noFill/>
        </p:spPr>
        <p:txBody>
          <a:bodyPr wrap="none" lIns="0" tIns="0" rIns="0" bIns="0">
            <a:noAutofit/>
          </a:bodyPr>
          <a:lstStyle/>
          <a:p>
            <a:pPr marL="0" marR="0" indent="0" algn="ctr"/>
            <a:r>
              <a:rPr lang="tr" sz="1100">
                <a:latin typeface="Times New Roman"/>
              </a:rPr>
              <a:t>MALİ HİZMETLER BİRİM YÖNETİCİSİNİN BEYANI</a:t>
            </a:r>
          </a:p>
        </p:txBody>
      </p:sp>
      <p:sp>
        <p:nvSpPr>
          <p:cNvPr id="5" name="Dikdörtgen 4"/>
          <p:cNvSpPr/>
          <p:nvPr/>
        </p:nvSpPr>
        <p:spPr>
          <a:xfrm>
            <a:off x="1261872" y="2438400"/>
            <a:ext cx="5398008" cy="2167128"/>
          </a:xfrm>
          <a:prstGeom prst="rect">
            <a:avLst/>
          </a:prstGeom>
          <a:noFill/>
        </p:spPr>
        <p:txBody>
          <a:bodyPr lIns="0" tIns="0" rIns="0" bIns="0">
            <a:noAutofit/>
          </a:bodyPr>
          <a:lstStyle/>
          <a:p>
            <a:pPr marL="0" marR="0" indent="3048">
              <a:lnSpc>
                <a:spcPct val="115000"/>
              </a:lnSpc>
              <a:spcAft>
                <a:spcPts val="630"/>
              </a:spcAft>
            </a:pPr>
            <a:r>
              <a:rPr lang="tr" sz="1100">
                <a:latin typeface="Times New Roman"/>
              </a:rPr>
              <a:t>Mali hizmetler birim yöneticisi olarak yetkim dahilinde;</a:t>
            </a:r>
          </a:p>
          <a:p>
            <a:pPr marL="0" marR="0" indent="0" algn="just">
              <a:lnSpc>
                <a:spcPct val="115000"/>
              </a:lnSpc>
              <a:spcAft>
                <a:spcPts val="2380"/>
              </a:spcAft>
            </a:pPr>
            <a:r>
              <a:rPr lang="tr" sz="1100">
                <a:latin typeface="Times New Roman"/>
              </a:rPr>
              <a:t>Bu idarede, faaliyetlerin mali yönetim ve kontrol mevzuatı ile diğer mevzuata uygun olarak yürütüldüğünü, kamu kaynaklarının etkili, ekonomik ve verimli bir şekilde kullanılmasını temin etmek üzere iç kontrol süreçlerinin işletildiğini, izlendiğini ve gerekli tedbirlerin alınması için düşünce ve önerilerimin zamanında üst yöneticiye raporlandığını beyan ederim.</a:t>
            </a:r>
          </a:p>
          <a:p>
            <a:pPr marL="0" marR="0" indent="0">
              <a:lnSpc>
                <a:spcPct val="118000"/>
              </a:lnSpc>
              <a:spcAft>
                <a:spcPts val="630"/>
              </a:spcAft>
            </a:pPr>
            <a:r>
              <a:rPr lang="tr" sz="1100">
                <a:latin typeface="Times New Roman"/>
              </a:rPr>
              <a:t>İdaremizin 2025 yılı Faaliyet Raporunun "111/A-Mali Bilgiler" bölümünde yer alan bilgilerin güvenilir, tam ve doğru olduğunu teyit ederim.</a:t>
            </a:r>
          </a:p>
          <a:p>
            <a:pPr marL="0" marR="0" indent="3048">
              <a:lnSpc>
                <a:spcPct val="115000"/>
              </a:lnSpc>
            </a:pPr>
            <a:r>
              <a:rPr lang="tr" sz="1100">
                <a:latin typeface="Times New Roman"/>
              </a:rPr>
              <a:t>İyidere-06.04.2025</a:t>
            </a:r>
          </a:p>
        </p:txBody>
      </p:sp>
      <p:sp>
        <p:nvSpPr>
          <p:cNvPr id="6" name="Dikdörtgen 5"/>
          <p:cNvSpPr/>
          <p:nvPr/>
        </p:nvSpPr>
        <p:spPr>
          <a:xfrm>
            <a:off x="5026152" y="5373624"/>
            <a:ext cx="1039368" cy="295656"/>
          </a:xfrm>
          <a:prstGeom prst="rect">
            <a:avLst/>
          </a:prstGeom>
          <a:noFill/>
        </p:spPr>
        <p:txBody>
          <a:bodyPr lIns="0" tIns="0" rIns="0" bIns="0">
            <a:noAutofit/>
          </a:bodyPr>
          <a:lstStyle/>
          <a:p>
            <a:pPr marL="0" marR="0" indent="0" algn="ctr"/>
            <a:r>
              <a:rPr lang="tr" sz="1100">
                <a:latin typeface="Times New Roman"/>
              </a:rPr>
              <a:t>rat KO^Ay</a:t>
            </a:r>
          </a:p>
          <a:p>
            <a:pPr marL="0" marR="0" indent="0"/>
            <a:r>
              <a:rPr lang="tr" sz="1100">
                <a:latin typeface="Times New Roman"/>
              </a:rPr>
              <a:t>Hizmetler Müdürü</a:t>
            </a:r>
          </a:p>
        </p:txBody>
      </p:sp>
      <p:sp>
        <p:nvSpPr>
          <p:cNvPr id="7" name="Dikdörtgen 6"/>
          <p:cNvSpPr/>
          <p:nvPr/>
        </p:nvSpPr>
        <p:spPr>
          <a:xfrm>
            <a:off x="3563112" y="6495288"/>
            <a:ext cx="454152" cy="192024"/>
          </a:xfrm>
          <a:prstGeom prst="rect">
            <a:avLst/>
          </a:prstGeom>
          <a:noFill/>
        </p:spPr>
        <p:txBody>
          <a:bodyPr wrap="none" lIns="0" tIns="0" rIns="0" bIns="0">
            <a:noAutofit/>
          </a:bodyPr>
          <a:lstStyle/>
          <a:p>
            <a:pPr marL="0" marR="0" indent="0" algn="ctr"/>
            <a:r>
              <a:rPr lang="tr" sz="1500">
                <a:latin typeface="Arial"/>
              </a:rPr>
              <a:t>1953</a:t>
            </a:r>
          </a:p>
        </p:txBody>
      </p:sp>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86968" y="847344"/>
            <a:ext cx="5800344" cy="8534400"/>
          </a:xfrm>
          <a:prstGeom prst="rect">
            <a:avLst/>
          </a:prstGeom>
          <a:noFill/>
        </p:spPr>
        <p:txBody>
          <a:bodyPr lIns="0" tIns="0" rIns="0" bIns="0">
            <a:noAutofit/>
          </a:bodyPr>
          <a:lstStyle/>
          <a:p>
            <a:pPr marL="0" marR="0" indent="444500" algn="just">
              <a:lnSpc>
                <a:spcPct val="139000"/>
              </a:lnSpc>
              <a:spcAft>
                <a:spcPts val="490"/>
              </a:spcAft>
            </a:pPr>
            <a:r>
              <a:rPr lang="tr" sz="1000" b="1">
                <a:latin typeface="Times New Roman"/>
              </a:rPr>
              <a:t>SAHİL DOLGU ALANI</a:t>
            </a:r>
          </a:p>
          <a:p>
            <a:pPr marL="0" marR="0" indent="457200" algn="just">
              <a:lnSpc>
                <a:spcPct val="119000"/>
              </a:lnSpc>
              <a:spcAft>
                <a:spcPts val="700"/>
              </a:spcAft>
            </a:pPr>
            <a:r>
              <a:rPr lang="tr" sz="1100">
                <a:latin typeface="Times New Roman"/>
              </a:rPr>
              <a:t>Rize İli, İyidere İlçesi, Fethiye Mahallesi sahil kesiminde 22/08/2023 tarihinde onaylanan ” </a:t>
            </a:r>
            <a:r>
              <a:rPr lang="tr" sz="1000" b="1">
                <a:latin typeface="Times New Roman"/>
              </a:rPr>
              <a:t>Fuar, Piknik, Eğlence Alanı, Otopark, Yaya Yolu ve Kıyı Koruma Yapısı” </a:t>
            </a:r>
            <a:r>
              <a:rPr lang="tr" sz="1100">
                <a:latin typeface="Times New Roman"/>
              </a:rPr>
              <a:t>amaçlı İlave ve Revizyon 1/5000 ölçekli ve 1/1000 ölçekli Nazım ve Uygulama İmar Planı kapsamında, planlama yapılan alanın kıyı ve sahil şeritleri ile doldurma ve kurutma yoluyla doldurulması işlemleri devam etmektedir.</a:t>
            </a:r>
          </a:p>
          <a:p>
            <a:pPr marL="0" marR="0" indent="457200" algn="just">
              <a:lnSpc>
                <a:spcPct val="139000"/>
              </a:lnSpc>
              <a:spcAft>
                <a:spcPts val="490"/>
              </a:spcAft>
            </a:pPr>
            <a:r>
              <a:rPr lang="tr" sz="1000" b="1">
                <a:latin typeface="Times New Roman"/>
              </a:rPr>
              <a:t>OTOGAR-ARITMA TESİSİ</a:t>
            </a:r>
          </a:p>
          <a:p>
            <a:pPr marL="0" marR="0" indent="457200" algn="just">
              <a:lnSpc>
                <a:spcPct val="115000"/>
              </a:lnSpc>
              <a:spcAft>
                <a:spcPts val="700"/>
              </a:spcAft>
            </a:pPr>
            <a:r>
              <a:rPr lang="tr" sz="1200">
                <a:latin typeface="Times New Roman"/>
              </a:rPr>
              <a:t>Rize İli, İyidere İlçesi, </a:t>
            </a:r>
            <a:r>
              <a:rPr lang="tr" sz="1100" b="1">
                <a:latin typeface="Times New Roman"/>
              </a:rPr>
              <a:t>Kara Ulaşımına Yönelik Altyapı Tesis Alanı (Terminal), Fuar Piknik Eğlence Alanı, Otopark, Yaya Yolu, Atıksu Sistemleri Alanı ve Kıyı Koruma Yapısı </a:t>
            </a:r>
            <a:r>
              <a:rPr lang="tr" sz="1200">
                <a:latin typeface="Times New Roman"/>
              </a:rPr>
              <a:t>Amaçlı 1/5000 ölçekli Nazım ve 1/1000 ölçekli Uygulama imar planı ilave ve değişikliği teklifi 3621 sayılı Kıyı Kanununun 7. Maddesi kapsamında değerlendirilmek üzere 13.11.2024 tarihli ve 82874022-6563 sayılı yazımız ile Çevre, Şehircilik ve İklim Değişikliği Bakanlığına iletilmiş olup plan çalışması devam etmektedir.</a:t>
            </a:r>
          </a:p>
          <a:p>
            <a:pPr marL="0" marR="0" indent="457200" algn="just">
              <a:lnSpc>
                <a:spcPct val="139000"/>
              </a:lnSpc>
              <a:spcAft>
                <a:spcPts val="490"/>
              </a:spcAft>
            </a:pPr>
            <a:r>
              <a:rPr lang="tr" sz="1000" b="1">
                <a:latin typeface="Times New Roman"/>
              </a:rPr>
              <a:t>HAZAR MAHALLESİ SOSYAL TESİSLERİ</a:t>
            </a:r>
          </a:p>
          <a:p>
            <a:pPr marL="0" marR="0" indent="457200" algn="just">
              <a:lnSpc>
                <a:spcPct val="115000"/>
              </a:lnSpc>
              <a:spcAft>
                <a:spcPts val="700"/>
              </a:spcAft>
            </a:pPr>
            <a:r>
              <a:rPr lang="tr" sz="1200">
                <a:latin typeface="Times New Roman"/>
              </a:rPr>
              <a:t>İlçemiz Hazar mahallesi sınırları içerisinde bulunan 403 ada I parsel, 404 Ada 1 Parsel . 404Ada 2 Parsel . 405 ada 1 Parsel ve 405 Ada 2 parsel 10.955,94ın</a:t>
            </a:r>
            <a:r>
              <a:rPr lang="tr" sz="1200" baseline="30000">
                <a:latin typeface="Times New Roman"/>
              </a:rPr>
              <a:t>2</a:t>
            </a:r>
            <a:r>
              <a:rPr lang="tr" sz="1200">
                <a:latin typeface="Times New Roman"/>
              </a:rPr>
              <a:t> taşınmazların mülkiyeti Maliye Hâzinesi olup belediyemiz 1/1000 uygulamalı İmar Planında ‘'Açık ve Yeşil Alanlar(Park) alanında bulunmakta olup ilgili taşınmazların belediyemiz adına tahsis/terkin işlemlerine başlanılmış olup tahsis işlemi devam etmektedir.</a:t>
            </a:r>
          </a:p>
          <a:p>
            <a:pPr marL="0" marR="0" indent="457200" algn="just">
              <a:lnSpc>
                <a:spcPct val="115000"/>
              </a:lnSpc>
              <a:spcAft>
                <a:spcPts val="2450"/>
              </a:spcAft>
            </a:pPr>
            <a:r>
              <a:rPr lang="tr" sz="1200">
                <a:latin typeface="Times New Roman"/>
              </a:rPr>
              <a:t>Belediyemizce hazırlanan proje kapsamında Yürüyüş yolu, bisiklet yolu, kamelya, Wc, otopark. Büfe nin yer alacağı park alanı projesi yapılacak olup projenin tamamlanması sonrası tahsis/terkin işlemi sonlandırılacaklır.</a:t>
            </a:r>
          </a:p>
          <a:p>
            <a:pPr marL="0" marR="0" indent="457200" algn="just">
              <a:lnSpc>
                <a:spcPct val="139000"/>
              </a:lnSpc>
              <a:spcAft>
                <a:spcPts val="490"/>
              </a:spcAft>
            </a:pPr>
            <a:r>
              <a:rPr lang="tr" sz="1000" b="1">
                <a:latin typeface="Times New Roman"/>
              </a:rPr>
              <a:t>LOJİSTİK LİMAN</a:t>
            </a:r>
          </a:p>
          <a:p>
            <a:pPr marL="0" marR="0" indent="457200" algn="just">
              <a:lnSpc>
                <a:spcPct val="150000"/>
              </a:lnSpc>
              <a:spcAft>
                <a:spcPts val="490"/>
              </a:spcAft>
            </a:pPr>
            <a:r>
              <a:rPr lang="tr" sz="1100">
                <a:latin typeface="Times New Roman"/>
              </a:rPr>
              <a:t>İlçemiz sınırları içerisinde T.C. Ulaştırma ve Altyapı Bakanlığınca denizden dolgu ile kazanılacak yılda 3.000.000 Ton Genel Kargo, 8.000.000 Ton DökmeYük. 100.000 Teu Konteyner ve 10.000 Araç Ro Ro kapasiteli Lojistik yapımına 16.07.2020 tarihi itibariyle ihale edilerek başlanılmış olup dolgunun %90’ ı projenin genelinde %65‘ i tamamlanmış bulunmaktadır. Bu proje ilçemize ekonomik olarak çok ciddi katkı sağlayacak, İyidere şehrimizi marka şehir olarak duyuracaktır.</a:t>
            </a:r>
          </a:p>
          <a:p>
            <a:pPr marL="0" marR="0" indent="457200" algn="just">
              <a:lnSpc>
                <a:spcPct val="139000"/>
              </a:lnSpc>
              <a:spcAft>
                <a:spcPts val="490"/>
              </a:spcAft>
            </a:pPr>
            <a:r>
              <a:rPr lang="tr" sz="1000" b="1">
                <a:latin typeface="Times New Roman"/>
              </a:rPr>
              <a:t>SOSYAL HİZMETLER</a:t>
            </a:r>
          </a:p>
          <a:p>
            <a:pPr marL="0" marR="0" indent="457200" algn="just">
              <a:lnSpc>
                <a:spcPct val="115000"/>
              </a:lnSpc>
            </a:pPr>
            <a:r>
              <a:rPr lang="tr" sz="1100">
                <a:latin typeface="Times New Roman"/>
              </a:rPr>
              <a:t>Başkanlığımızca 2025 yılında çok sayıda sosyal proje yürütülmüştür. Bunlardan bir kısmı "Hoş Geldin Bebek, Hayırlı Ramazanlar ve İyidere Kaymakamlığı ve İyidere Milli Eğitim Müdürlüğü ile birlikte yürüttüğümüz İMTAL’ in Şefleri kalplere Dokunuyor” projesidir. Bu projeler ile ilçemizde Aile Yüzyılı projesine katkı sunmak, İlçemizde yaşlı ve bakıma muhtaç ihtiyaç sahibi vatandaşlarımıza destek vermek, kalplere dokunma ayı olan Ramazan Ayında ihtiyacı olanlara bir benzer olsun katkı sunmak hedeflenmiştir.</a:t>
            </a:r>
          </a:p>
        </p:txBody>
      </p:sp>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93064" y="856488"/>
            <a:ext cx="5797296" cy="8631936"/>
          </a:xfrm>
          <a:prstGeom prst="rect">
            <a:avLst/>
          </a:prstGeom>
          <a:noFill/>
        </p:spPr>
        <p:txBody>
          <a:bodyPr lIns="0" tIns="0" rIns="0" bIns="0">
            <a:noAutofit/>
          </a:bodyPr>
          <a:lstStyle/>
          <a:p>
            <a:pPr marL="0" marR="0" indent="457200" algn="just">
              <a:lnSpc>
                <a:spcPct val="150000"/>
              </a:lnSpc>
              <a:spcAft>
                <a:spcPts val="350"/>
              </a:spcAft>
            </a:pPr>
            <a:r>
              <a:rPr lang="tr" sz="1100">
                <a:latin typeface="Times New Roman"/>
              </a:rPr>
              <a:t>Sayın Cumhurbaşkanımız Recep Tayyip ERDOĞAN’ ın liderliğinde çıktığımız millete hizmet yolunda, sizlerin İhtiyaçlarına yönelik çözümler ve projeler ürettik. Hizmetlerimizi vatandaşlarımızın ihtiyaçları doğrultusunda dağıtma gayreti içerisinde olduk. Bu hizmet dağılımında tophimumuzun dezavantajlı grupları olan çocukları, yaşlıları, engelli bireylerimizi, sosyal yardıma muhtaç vatandaşlarımızı hiç unutmadık. İhtiyaç sahibinin yanında yer aldık.</a:t>
            </a:r>
          </a:p>
          <a:p>
            <a:pPr marL="0" marR="0" indent="457200" algn="just">
              <a:lnSpc>
                <a:spcPct val="150000"/>
              </a:lnSpc>
              <a:spcAft>
                <a:spcPts val="350"/>
              </a:spcAft>
            </a:pPr>
            <a:r>
              <a:rPr lang="tr" sz="1100">
                <a:latin typeface="Times New Roman"/>
              </a:rPr>
              <a:t>Göreve geldiğimiz 31 Mart 2019’ dan bu yana : 1 Aralık 2019 Çin’in Vuhan kentinde başlayan COVİD-19 salgını, 11 Mart 2020 günü Türkiye’ de ilk vaka tespiti olarak açıklandı ve akabinde COVID-19 salgını tüm dünyada olduğu gibi ülkemizde de etkili oldu. 2021 ve 2022 yıllarında da maalesef etkisi hem toplumsal hem ekonomik olarak devam etti. Bu durum gelirlerimizde kayba neden olduğu gibi işlerimizde, plan ve programlarımızda, projelerimizin hayata geçirilmesinde gecikmelere neden oldu. Ancak gelinen nokta itibariyle aksayan, yavaşlayan ne varsa yoğun bir çalışma temposu ile tüm gücümüzle gayret göstererek bu açığı kapattık ve söz verdiğimiz tüm hizmetleri tamamladık.</a:t>
            </a:r>
          </a:p>
          <a:p>
            <a:pPr marL="0" marR="0" indent="457200" algn="just">
              <a:lnSpc>
                <a:spcPct val="150000"/>
              </a:lnSpc>
              <a:spcAft>
                <a:spcPts val="350"/>
              </a:spcAft>
            </a:pPr>
            <a:r>
              <a:rPr lang="tr" sz="1100">
                <a:latin typeface="Times New Roman"/>
              </a:rPr>
              <a:t>Bununla birlikte: 24 Ocak 2020 Elazığ Depremi (Şiddeti 6.5) 41 kişi hayatını kaybetti, 22 Ağustos 2020 Giresun Dereli' de yaşanan sel felaketi nedeniyle 11 kişi yaşamını yitirdi. 30 Ekim 2020 İzmir Depremi (Şiddeti 6.6) (Yunanistan Sisam Adası ) 117 kişi hayatını kaybetti. 2021 Yılı Türkiye'de sel ve orman yangınları felaketi yılı olarak geçti, 28 Temmuz 2021 Antalya/Manavgat ilçesinde başlayan Orman Yangını Muğla, Mersin, Osmaniye ve Adana illeri ile devam etti. Bu iller afet bölgesi ilan edildi, 11 Ağustos 2021 Kastamonu, Sinop ve Bartın'da sel felaketi yaşanmış olup, bu felaket 82 kişinin hayatını kaybetmesine, 228 kişinin yaralanmasına neden oldu, yine 14-22 Temmuz 2021 Rize ve Artvin Sel felaketleri yaşandı. Fındıklı ve Arhavi’ de yaşanan yağışlar sonucu dereler taştı, köyler boşaltıldı. Son olarak da maalesef üzülerek belirtmek istiyorum 6 Şubat 2023 tarihinde Kahramanmaraş Depremi 7.7 ve 7.6 büyüklüklerindeki iki deprem meydana geldi. Depremlerden etkilenen Adana, Adıyaman, Diyarbakır, Gaziantep, Hatay, Kahramanmaraş, Kilis, Malatya, Osmaniye, Şanlıurfa ve Elazığ 11 il afet bölgesi olarak değerlendirildi. Çok sayıda vatandaşımız enkaz altında kaldı. Depremin etkilerini hafifletmek, orada yaşayan insanımızın yaralarına merhem olmak adına bizlerde tüm illerimiz ve ilçelerimiz gibi imkanlarımız ölçüsünde bölge halkına depremzede kardeşlerimize destek verme gayreti İçerisinde olduk. İyidereli kardeşlerimizin yüce gönüllüğü, hayırsever iş adamlarımızın desteği ile 3 tır dolusu malzeme desteğini İyidere’ den hareket ile deprem bölgesine ulaştırdık. Araçlarımız ile yardıma koştuk. Rabbim milletimize bir daha böyle bir acı yaşatmasın.</a:t>
            </a:r>
          </a:p>
          <a:p>
            <a:pPr marL="0" marR="0" indent="457200" algn="just">
              <a:lnSpc>
                <a:spcPct val="150000"/>
              </a:lnSpc>
            </a:pPr>
            <a:r>
              <a:rPr lang="tr" sz="1100">
                <a:latin typeface="Times New Roman"/>
              </a:rPr>
              <a:t>Ülkemizin bu şartları içerisinde söz verdiğimiz, planladığımız, projelendirdiğimiz, yatırım programımızda yer alan hizmetleri belediyemizin kısıtlı bütçe kaynaklarını etkili, ekonomik, verimli bir şekilde kullanımını sağlayarak, kayıp ve menfi kullanımını önleyerek ve yapılacak harcamalarda azami disiplin ve tasarrufu gözetmek suretiyle halkın menfaatini ön planda tutarak hayata geçirdik.</a:t>
            </a:r>
          </a:p>
        </p:txBody>
      </p:sp>
    </p:spTree>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2947416" y="6361176"/>
            <a:ext cx="1749552" cy="713232"/>
          </a:xfrm>
          <a:prstGeom prst="rect">
            <a:avLst/>
          </a:prstGeom>
        </p:spPr>
      </p:pic>
      <p:pic>
        <p:nvPicPr>
          <p:cNvPr id="2" name="Resim 1"/>
          <p:cNvPicPr>
            <a:picLocks noChangeAspect="1"/>
          </p:cNvPicPr>
          <p:nvPr/>
        </p:nvPicPr>
        <p:blipFill>
          <a:blip r:embed="rId3"/>
          <a:stretch>
            <a:fillRect/>
          </a:stretch>
        </p:blipFill>
        <p:spPr>
          <a:xfrm>
            <a:off x="4696968" y="7315200"/>
            <a:ext cx="1914144" cy="1271016"/>
          </a:xfrm>
          <a:prstGeom prst="rect">
            <a:avLst/>
          </a:prstGeom>
        </p:spPr>
      </p:pic>
      <p:sp>
        <p:nvSpPr>
          <p:cNvPr id="4" name="Dikdörtgen 3"/>
          <p:cNvSpPr/>
          <p:nvPr/>
        </p:nvSpPr>
        <p:spPr>
          <a:xfrm>
            <a:off x="883920" y="841248"/>
            <a:ext cx="5791200" cy="6050280"/>
          </a:xfrm>
          <a:prstGeom prst="rect">
            <a:avLst/>
          </a:prstGeom>
          <a:noFill/>
        </p:spPr>
        <p:txBody>
          <a:bodyPr lIns="0" tIns="0" rIns="0" bIns="0">
            <a:noAutofit/>
          </a:bodyPr>
          <a:lstStyle/>
          <a:p>
            <a:pPr marL="0" marR="0" indent="457200" algn="just">
              <a:lnSpc>
                <a:spcPct val="150000"/>
              </a:lnSpc>
              <a:spcAft>
                <a:spcPts val="350"/>
              </a:spcAft>
            </a:pPr>
            <a:r>
              <a:rPr lang="tr" sz="1100">
                <a:latin typeface="Times New Roman"/>
              </a:rPr>
              <a:t>Attığımız her adımda, harcadığımız her bir kuruşta aziz milletimizin, İyidereli hemşerilerimizin ve doğmamış bebeğin hakkı olduğunun bilinci ile hareket ettik.</a:t>
            </a:r>
          </a:p>
          <a:p>
            <a:pPr marL="0" marR="0" indent="457200" algn="just">
              <a:lnSpc>
                <a:spcPct val="150000"/>
              </a:lnSpc>
              <a:spcAft>
                <a:spcPts val="350"/>
              </a:spcAft>
            </a:pPr>
            <a:r>
              <a:rPr lang="tr" sz="1100">
                <a:latin typeface="Times New Roman"/>
              </a:rPr>
              <a:t>Tüm bu çalışmalar çağdaş, kentsel yaşam kalitesi yüksek, meydanları, yeşil alanları ve sosyal donatıları ile içinde yaşadığı şehirden mutlu olan insanların var olduğu, marka kent yaratmak için yapılan çalışmalardır.</a:t>
            </a:r>
          </a:p>
          <a:p>
            <a:pPr marL="0" marR="0" indent="457200" algn="just">
              <a:lnSpc>
                <a:spcPct val="150000"/>
              </a:lnSpc>
              <a:spcAft>
                <a:spcPts val="350"/>
              </a:spcAft>
            </a:pPr>
            <a:r>
              <a:rPr lang="tr" sz="1100">
                <a:latin typeface="Times New Roman"/>
              </a:rPr>
              <a:t>2026 yılı itibariyle bahsetmiş olduğum alt yapıda ve üst yapıda yapmayı planladığımız yeni projelere odaklanacağız.</a:t>
            </a:r>
          </a:p>
          <a:p>
            <a:pPr marL="0" marR="0" indent="457200" algn="just">
              <a:lnSpc>
                <a:spcPct val="150000"/>
              </a:lnSpc>
              <a:spcAft>
                <a:spcPts val="350"/>
              </a:spcAft>
            </a:pPr>
            <a:r>
              <a:rPr lang="tr" sz="1100">
                <a:latin typeface="Times New Roman"/>
              </a:rPr>
              <a:t>İlçemiz için önümüze çıkan her İmkanı değerlendirme içerisinde olacağız. Şahsi, siyasi çıkarları değil her zaman olduğu gibi ilçemizin, ilimizin ve ülkemizin çıkarlarını temel alıp bu yönde yoğun çaba sarf edeceğiz.</a:t>
            </a:r>
          </a:p>
          <a:p>
            <a:pPr marL="0" marR="0" indent="457200" algn="just">
              <a:lnSpc>
                <a:spcPct val="150000"/>
              </a:lnSpc>
              <a:spcAft>
                <a:spcPts val="350"/>
              </a:spcAft>
            </a:pPr>
            <a:r>
              <a:rPr lang="tr" sz="1100">
                <a:latin typeface="Times New Roman"/>
              </a:rPr>
              <a:t>Belediyemizin mevcut gelirleri ile kamuya ait olan borçlarımızın ödenmesine devanı edilmektedir. Belediyemiz tahsilat oranları önıek bir seviyededir. Bu seviyeyi 2026 yılında da korumakta kararlıyız.</a:t>
            </a:r>
          </a:p>
          <a:p>
            <a:pPr marL="0" marR="0" indent="457200" algn="just">
              <a:lnSpc>
                <a:spcPct val="150000"/>
              </a:lnSpc>
              <a:spcAft>
                <a:spcPts val="350"/>
              </a:spcAft>
            </a:pPr>
            <a:r>
              <a:rPr lang="tr" sz="1100">
                <a:latin typeface="Times New Roman"/>
              </a:rPr>
              <a:t>Bu raporumuz, belediyemizin </a:t>
            </a:r>
            <a:r>
              <a:rPr lang="tr" sz="1100">
                <a:solidFill>
                  <a:srgbClr val="CE5F65"/>
                </a:solidFill>
                <a:latin typeface="Times New Roman"/>
              </a:rPr>
              <a:t>2025 </a:t>
            </a:r>
            <a:r>
              <a:rPr lang="tr" sz="1100">
                <a:latin typeface="Times New Roman"/>
              </a:rPr>
              <a:t>yılında yaptığı tüm faaliyetleri mali açıdan değerlendirilmekte ve belediyemizin mali durumunun kamuoyuna açıklanmasında bir araç olmaktadır. Gerçekleşen faaliyet ve projelerle hemşerilerimizin yaşam kalitesini yükseltmiş olmanın ve şehre güzellik katmanın huzurunu yaşıyoruz.</a:t>
            </a:r>
          </a:p>
          <a:p>
            <a:pPr marL="0" marR="0" indent="533400" algn="just">
              <a:lnSpc>
                <a:spcPct val="150000"/>
              </a:lnSpc>
              <a:spcAft>
                <a:spcPts val="350"/>
              </a:spcAft>
            </a:pPr>
            <a:r>
              <a:rPr lang="tr" sz="1100">
                <a:latin typeface="Times New Roman"/>
              </a:rPr>
              <a:t>5393 sayılı Belediye Kanununun “Faaliyet Raporu” başlıklı 56‘ ncı maddesi ve “5018 sayılı Kamu Mali Yönetimi ve Kontrol Kanununun 41 inci maddesi, Kamu İdarelerince Hazırlanacak Faaliyet Raporları Hakkında Yönetmelik hükümlerine uygun olarak hazırlanan </a:t>
            </a:r>
            <a:r>
              <a:rPr lang="tr" sz="1100">
                <a:solidFill>
                  <a:srgbClr val="CE5F65"/>
                </a:solidFill>
                <a:latin typeface="Times New Roman"/>
              </a:rPr>
              <a:t>2025 </a:t>
            </a:r>
            <a:r>
              <a:rPr lang="tr" sz="1100">
                <a:latin typeface="Times New Roman"/>
              </a:rPr>
              <a:t>Yılı faaliyet Raporunda idaremizin ortaya koyduğu politika, hedef ve amaçlarının gerçekleşme, bilgi ve verileri ayrıntılı olarak sunulmuştur.</a:t>
            </a:r>
          </a:p>
          <a:p>
            <a:pPr marL="0" marR="0" indent="444500" algn="just">
              <a:lnSpc>
                <a:spcPct val="150000"/>
              </a:lnSpc>
            </a:pPr>
            <a:r>
              <a:rPr lang="tr" sz="1100">
                <a:latin typeface="Times New Roman"/>
              </a:rPr>
              <a:t>Takdir ve bilgilerinize arz ederim.</a:t>
            </a:r>
          </a:p>
        </p:txBody>
      </p:sp>
      <p:sp>
        <p:nvSpPr>
          <p:cNvPr id="5" name="Dikdörtgen 4"/>
          <p:cNvSpPr/>
          <p:nvPr/>
        </p:nvSpPr>
        <p:spPr>
          <a:xfrm>
            <a:off x="5571744" y="7351776"/>
            <a:ext cx="920496" cy="326136"/>
          </a:xfrm>
          <a:prstGeom prst="rect">
            <a:avLst/>
          </a:prstGeom>
          <a:noFill/>
        </p:spPr>
        <p:txBody>
          <a:bodyPr lIns="0" tIns="0" rIns="0" bIns="0">
            <a:noAutofit/>
          </a:bodyPr>
          <a:lstStyle/>
          <a:p>
            <a:pPr marL="0" marR="0" indent="0"/>
            <a:r>
              <a:rPr lang="tr" sz="1100">
                <a:solidFill>
                  <a:srgbClr val="345AAA"/>
                </a:solidFill>
                <a:latin typeface="Times New Roman"/>
              </a:rPr>
              <a:t>I </a:t>
            </a:r>
            <a:r>
              <a:rPr lang="tr" sz="1100">
                <a:latin typeface="Times New Roman"/>
              </a:rPr>
              <a:t>Saffet METE belediye Başkan</a:t>
            </a:r>
          </a:p>
        </p:txBody>
      </p:sp>
    </p:spTree>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53312" y="1173480"/>
            <a:ext cx="1905000" cy="207264"/>
          </a:xfrm>
          <a:prstGeom prst="rect">
            <a:avLst/>
          </a:prstGeom>
          <a:noFill/>
        </p:spPr>
        <p:txBody>
          <a:bodyPr wrap="none" lIns="0" tIns="0" rIns="0" bIns="0">
            <a:noAutofit/>
          </a:bodyPr>
          <a:lstStyle/>
          <a:p>
            <a:pPr marL="0" marR="0" indent="0" algn="just" defTabSz="689737">
              <a:spcBef>
                <a:spcPts val="2660"/>
              </a:spcBef>
              <a:tabLst>
                <a:tab pos="689737" algn="l"/>
              </a:tabLst>
            </a:pPr>
            <a:r>
              <a:rPr lang="tr" sz="1600">
                <a:solidFill>
                  <a:srgbClr val="4B5679"/>
                </a:solidFill>
                <a:latin typeface="Times New Roman"/>
              </a:rPr>
              <a:t>I-	GENEL BİLGİLER</a:t>
            </a:r>
          </a:p>
        </p:txBody>
      </p:sp>
      <p:sp>
        <p:nvSpPr>
          <p:cNvPr id="3" name="Dikdörtgen 2"/>
          <p:cNvSpPr/>
          <p:nvPr/>
        </p:nvSpPr>
        <p:spPr>
          <a:xfrm>
            <a:off x="902208" y="1600200"/>
            <a:ext cx="5785104" cy="1478280"/>
          </a:xfrm>
          <a:prstGeom prst="rect">
            <a:avLst/>
          </a:prstGeom>
          <a:noFill/>
        </p:spPr>
        <p:txBody>
          <a:bodyPr lIns="0" tIns="0" rIns="0" bIns="0">
            <a:noAutofit/>
          </a:bodyPr>
          <a:lstStyle/>
          <a:p>
            <a:pPr marL="0" marR="0" indent="622300" algn="just">
              <a:spcAft>
                <a:spcPts val="910"/>
              </a:spcAft>
            </a:pPr>
            <a:r>
              <a:rPr lang="tr" sz="1300">
                <a:solidFill>
                  <a:srgbClr val="4B5679"/>
                </a:solidFill>
                <a:latin typeface="Times New Roman"/>
              </a:rPr>
              <a:t>A- Vizyon, Misyon ve İlkelerimiz</a:t>
            </a:r>
          </a:p>
          <a:p>
            <a:pPr marL="0" marR="0" indent="457200" algn="just" defTabSz="641477">
              <a:lnSpc>
                <a:spcPct val="113000"/>
              </a:lnSpc>
              <a:spcAft>
                <a:spcPts val="630"/>
              </a:spcAft>
              <a:tabLst>
                <a:tab pos="641477" algn="l"/>
              </a:tabLst>
            </a:pPr>
            <a:r>
              <a:rPr lang="tr" sz="1300">
                <a:solidFill>
                  <a:srgbClr val="4B5679"/>
                </a:solidFill>
                <a:latin typeface="Times New Roman"/>
              </a:rPr>
              <a:t>-	Misyonumuz: </a:t>
            </a:r>
            <a:r>
              <a:rPr lang="tr" sz="1100">
                <a:latin typeface="Times New Roman"/>
              </a:rPr>
              <a:t>İyidere’nin akılcı, hızlı, sürdürülebilir, çevre ve doğa ile uyumlu, akıllı ve dirençli bir kent yaşamı için hizmetler sunmak.</a:t>
            </a:r>
          </a:p>
          <a:p>
            <a:pPr marL="0" marR="0" indent="457200" algn="just" defTabSz="604901">
              <a:lnSpc>
                <a:spcPct val="113000"/>
              </a:lnSpc>
              <a:tabLst>
                <a:tab pos="604901" algn="l"/>
              </a:tabLst>
            </a:pPr>
            <a:r>
              <a:rPr lang="tr" sz="1300">
                <a:solidFill>
                  <a:srgbClr val="4B5679"/>
                </a:solidFill>
                <a:latin typeface="Times New Roman"/>
              </a:rPr>
              <a:t>-	Vizyonumuz: </a:t>
            </a:r>
            <a:r>
              <a:rPr lang="tr" sz="1100">
                <a:latin typeface="Times New Roman"/>
              </a:rPr>
              <a:t>İyidere’yi; tarihi ve kültürel mirasına sahip çıkan, proje ve hizmet süreçleriyle örnek, güvenli yaşam alanlarıyla yaşayanların mutlu olduğu, </a:t>
            </a:r>
            <a:r>
              <a:rPr lang="tr" sz="1100">
                <a:solidFill>
                  <a:srgbClr val="4B5679"/>
                </a:solidFill>
                <a:latin typeface="Times New Roman"/>
              </a:rPr>
              <a:t>tarım, </a:t>
            </a:r>
            <a:r>
              <a:rPr lang="tr" sz="1100">
                <a:latin typeface="Times New Roman"/>
              </a:rPr>
              <a:t>ticaret ve turizm açısından örnek ilçe haline getirmek.</a:t>
            </a:r>
          </a:p>
        </p:txBody>
      </p:sp>
      <p:sp>
        <p:nvSpPr>
          <p:cNvPr id="4" name="Dikdörtgen 3"/>
          <p:cNvSpPr/>
          <p:nvPr/>
        </p:nvSpPr>
        <p:spPr>
          <a:xfrm>
            <a:off x="1359408" y="3212592"/>
            <a:ext cx="4785360" cy="728472"/>
          </a:xfrm>
          <a:prstGeom prst="rect">
            <a:avLst/>
          </a:prstGeom>
          <a:noFill/>
        </p:spPr>
        <p:txBody>
          <a:bodyPr lIns="0" tIns="0" rIns="0" bIns="0">
            <a:noAutofit/>
          </a:bodyPr>
          <a:lstStyle/>
          <a:p>
            <a:pPr marL="0" marR="0" indent="0" defTabSz="633730">
              <a:lnSpc>
                <a:spcPct val="113000"/>
              </a:lnSpc>
              <a:spcAft>
                <a:spcPts val="630"/>
              </a:spcAft>
              <a:tabLst>
                <a:tab pos="633730" algn="l"/>
              </a:tabLst>
            </a:pPr>
            <a:r>
              <a:rPr lang="tr" sz="1300">
                <a:latin typeface="Times New Roman"/>
              </a:rPr>
              <a:t>-	</a:t>
            </a:r>
            <a:r>
              <a:rPr lang="tr" sz="1300">
                <a:solidFill>
                  <a:srgbClr val="4B5679"/>
                </a:solidFill>
                <a:latin typeface="Times New Roman"/>
              </a:rPr>
              <a:t>İlkelerimiz: </a:t>
            </a:r>
            <a:r>
              <a:rPr lang="tr" sz="1100">
                <a:latin typeface="Times New Roman"/>
              </a:rPr>
              <a:t>Ulaşılabilirlik, Adalet ve Eşitlik, Samimiyet, Açıklık, Çözüm Odaklı, Yenilikçilik, Güvenirlilik. Vatandaş Odaklı, Geleneklere Bağlılık</a:t>
            </a:r>
          </a:p>
          <a:p>
            <a:pPr marL="0" marR="0" indent="165100" algn="just"/>
            <a:r>
              <a:rPr lang="tr" sz="1300">
                <a:solidFill>
                  <a:srgbClr val="4B5679"/>
                </a:solidFill>
                <a:latin typeface="Times New Roman"/>
              </a:rPr>
              <a:t>B- Yetki, Görev ve Sorumluluklar</a:t>
            </a:r>
          </a:p>
        </p:txBody>
      </p:sp>
      <p:sp>
        <p:nvSpPr>
          <p:cNvPr id="5" name="Dikdörtgen 4"/>
          <p:cNvSpPr/>
          <p:nvPr/>
        </p:nvSpPr>
        <p:spPr>
          <a:xfrm>
            <a:off x="1356360" y="4120896"/>
            <a:ext cx="2572512" cy="167640"/>
          </a:xfrm>
          <a:prstGeom prst="rect">
            <a:avLst/>
          </a:prstGeom>
          <a:noFill/>
        </p:spPr>
        <p:txBody>
          <a:bodyPr wrap="none" lIns="0" tIns="0" rIns="0" bIns="0">
            <a:noAutofit/>
          </a:bodyPr>
          <a:lstStyle/>
          <a:p>
            <a:pPr marL="0" marR="0" indent="0" algn="just"/>
            <a:r>
              <a:rPr lang="tr" sz="1100">
                <a:solidFill>
                  <a:srgbClr val="4B5679"/>
                </a:solidFill>
                <a:latin typeface="Times New Roman"/>
              </a:rPr>
              <a:t>Belediyenin yetkileri ve imtiyazları şunlardır;</a:t>
            </a:r>
          </a:p>
        </p:txBody>
      </p:sp>
      <p:sp>
        <p:nvSpPr>
          <p:cNvPr id="6" name="Dikdörtgen 5"/>
          <p:cNvSpPr/>
          <p:nvPr/>
        </p:nvSpPr>
        <p:spPr>
          <a:xfrm>
            <a:off x="1130808" y="4434840"/>
            <a:ext cx="5553456" cy="1353312"/>
          </a:xfrm>
          <a:prstGeom prst="rect">
            <a:avLst/>
          </a:prstGeom>
          <a:noFill/>
        </p:spPr>
        <p:txBody>
          <a:bodyPr lIns="0" tIns="0" rIns="0" bIns="0">
            <a:noAutofit/>
          </a:bodyPr>
          <a:lstStyle/>
          <a:p>
            <a:pPr marL="179900" marR="0" indent="12700" algn="just">
              <a:lnSpc>
                <a:spcPct val="150000"/>
              </a:lnSpc>
            </a:pPr>
            <a:r>
              <a:rPr lang="tr" sz="1100">
                <a:latin typeface="Times New Roman"/>
              </a:rPr>
              <a:t>Belde sakinlerinin mahalli müşterek nitelikteki ihtiyaçlarını karşılamak amacıyla her türlü faaliyet ve girişimlerde bulunmak.</a:t>
            </a:r>
          </a:p>
          <a:p>
            <a:pPr marL="179900" marR="0" indent="12700" algn="just">
              <a:lnSpc>
                <a:spcPct val="150000"/>
              </a:lnSpc>
            </a:pPr>
            <a:r>
              <a:rPr lang="tr" sz="1100">
                <a:latin typeface="Times New Roman"/>
              </a:rPr>
              <a:t>Kanunların belediyeye verdiği yetki çerçevesinde yönetmelik çıkarmak, belediye yasakları koymak ve uygulamak, kanunlarda belirtilen cezaları vermek.</a:t>
            </a:r>
          </a:p>
          <a:p>
            <a:pPr marL="179900" marR="0" indent="12700" algn="just">
              <a:lnSpc>
                <a:spcPct val="150000"/>
              </a:lnSpc>
            </a:pPr>
            <a:r>
              <a:rPr lang="tr" sz="1100">
                <a:latin typeface="Times New Roman"/>
              </a:rPr>
              <a:t>Gerçek ve tüzel kişilerin faaliyetleri ile ilgili olarak kanunlarda belirtilen izin veya ruhsatı vermek.</a:t>
            </a:r>
          </a:p>
        </p:txBody>
      </p:sp>
      <p:sp>
        <p:nvSpPr>
          <p:cNvPr id="7" name="Dikdörtgen 6"/>
          <p:cNvSpPr/>
          <p:nvPr/>
        </p:nvSpPr>
        <p:spPr>
          <a:xfrm>
            <a:off x="1362456" y="5876544"/>
            <a:ext cx="5327904" cy="1149096"/>
          </a:xfrm>
          <a:prstGeom prst="rect">
            <a:avLst/>
          </a:prstGeom>
          <a:noFill/>
        </p:spPr>
        <p:txBody>
          <a:bodyPr lIns="0" tIns="0" rIns="0" bIns="0">
            <a:noAutofit/>
          </a:bodyPr>
          <a:lstStyle/>
          <a:p>
            <a:pPr marL="0" marR="0" indent="0" algn="just">
              <a:lnSpc>
                <a:spcPct val="150000"/>
              </a:lnSpc>
            </a:pPr>
            <a:r>
              <a:rPr lang="tr" sz="1100">
                <a:latin typeface="Times New Roman"/>
              </a:rPr>
              <a:t>Özel kanunları gereğince belediyeye ait vergi, resim, harç, katkı ve katılma paylarının tarh, tahakkuk ve tahsilini yapmak: vergi, resim ve harç dışındaki özel hukuk hükümlerine göre tahsili gereken doğalgaz, su, atık su ve hizmet karşılığı alacakların tahsilini yapmak veya yaptırmak.</a:t>
            </a:r>
          </a:p>
          <a:p>
            <a:pPr marL="0" marR="0" indent="0" algn="just">
              <a:lnSpc>
                <a:spcPct val="150000"/>
              </a:lnSpc>
            </a:pPr>
            <a:r>
              <a:rPr lang="tr" sz="1100">
                <a:latin typeface="Times New Roman"/>
              </a:rPr>
              <a:t>Müktesep haklar saklı kalmak üzere: içme, kullanma ve endüstri suyu sağlamak; atık su ve</a:t>
            </a:r>
          </a:p>
        </p:txBody>
      </p:sp>
      <p:sp>
        <p:nvSpPr>
          <p:cNvPr id="8" name="Dikdörtgen 7"/>
          <p:cNvSpPr/>
          <p:nvPr/>
        </p:nvSpPr>
        <p:spPr>
          <a:xfrm>
            <a:off x="1362456" y="7095744"/>
            <a:ext cx="5321808" cy="414528"/>
          </a:xfrm>
          <a:prstGeom prst="rect">
            <a:avLst/>
          </a:prstGeom>
          <a:noFill/>
        </p:spPr>
        <p:txBody>
          <a:bodyPr lIns="0" tIns="0" rIns="0" bIns="0">
            <a:noAutofit/>
          </a:bodyPr>
          <a:lstStyle/>
          <a:p>
            <a:pPr marL="0" marR="0" indent="0" algn="just">
              <a:lnSpc>
                <a:spcPct val="150000"/>
              </a:lnSpc>
            </a:pPr>
            <a:r>
              <a:rPr lang="tr" sz="1100">
                <a:latin typeface="Times New Roman"/>
              </a:rPr>
              <a:t>yağmur suyunun uzaklaştırılmasını sağlamak; bunlar için gerekli tesisler kurmak, kurdurmak, işletmek ve işlettirmek, kaynak sularını işletmek veya işlettirmek.</a:t>
            </a:r>
          </a:p>
        </p:txBody>
      </p:sp>
      <p:sp>
        <p:nvSpPr>
          <p:cNvPr id="9" name="Dikdörtgen 8"/>
          <p:cNvSpPr/>
          <p:nvPr/>
        </p:nvSpPr>
        <p:spPr>
          <a:xfrm>
            <a:off x="1139952" y="7580376"/>
            <a:ext cx="5553456" cy="655320"/>
          </a:xfrm>
          <a:prstGeom prst="rect">
            <a:avLst/>
          </a:prstGeom>
          <a:noFill/>
        </p:spPr>
        <p:txBody>
          <a:bodyPr lIns="0" tIns="0" rIns="0" bIns="0">
            <a:noAutofit/>
          </a:bodyPr>
          <a:lstStyle/>
          <a:p>
            <a:pPr marL="170756" marR="0" indent="12700" algn="just">
              <a:lnSpc>
                <a:spcPct val="150000"/>
              </a:lnSpc>
            </a:pPr>
            <a:r>
              <a:rPr lang="tr" sz="1100">
                <a:latin typeface="Times New Roman"/>
              </a:rPr>
              <a:t>Toplu taşıma yapmak: bu amaçla otobüs, deniz ve su ulaşım araçları, tünel, raylı sistem dahil her türlü toplu taşıma sistemlerini kurmak, kurdurmak, işletmek ve işlettirmek.</a:t>
            </a:r>
          </a:p>
          <a:p>
            <a:pPr marL="0" marR="0" indent="206756" algn="just">
              <a:lnSpc>
                <a:spcPct val="150000"/>
              </a:lnSpc>
            </a:pPr>
            <a:r>
              <a:rPr lang="tr" sz="1100">
                <a:latin typeface="Times New Roman"/>
              </a:rPr>
              <a:t>Katı atıkların toplanması, taşınması, ayrıştırılması, geri kazanımı, ortadan kaldırılması ve</a:t>
            </a:r>
          </a:p>
        </p:txBody>
      </p:sp>
      <p:sp>
        <p:nvSpPr>
          <p:cNvPr id="10" name="Dikdörtgen 9"/>
          <p:cNvSpPr/>
          <p:nvPr/>
        </p:nvSpPr>
        <p:spPr>
          <a:xfrm>
            <a:off x="1139952" y="8308848"/>
            <a:ext cx="5553456" cy="886968"/>
          </a:xfrm>
          <a:prstGeom prst="rect">
            <a:avLst/>
          </a:prstGeom>
          <a:noFill/>
        </p:spPr>
        <p:txBody>
          <a:bodyPr lIns="0" tIns="0" rIns="0" bIns="0">
            <a:noAutofit/>
          </a:bodyPr>
          <a:lstStyle/>
          <a:p>
            <a:pPr marL="0" marR="0" indent="206756" algn="just">
              <a:lnSpc>
                <a:spcPct val="150000"/>
              </a:lnSpc>
            </a:pPr>
            <a:r>
              <a:rPr lang="tr" sz="1100">
                <a:latin typeface="Times New Roman"/>
              </a:rPr>
              <a:t>depolanması ile ilgili bütün hizmetleri yapmak ve yaptırmak.</a:t>
            </a:r>
          </a:p>
          <a:p>
            <a:pPr marL="170756" marR="0" indent="12700" algn="just">
              <a:lnSpc>
                <a:spcPct val="150000"/>
              </a:lnSpc>
            </a:pPr>
            <a:r>
              <a:rPr lang="tr" sz="1100">
                <a:latin typeface="Times New Roman"/>
              </a:rPr>
              <a:t>Mahalli müşterek nitelikteki hizmetlerin yerine getirilmesi amacıyla, belediye ve mücavir alan sınırları içerisinde taşınmaz almak, kamulaştırmak, satmak, kiralamak veya kiraya vermek, trampa etmek, tahsis etmek, bunlar üzerinde sınırlı aynı hak tesis etmek.</a:t>
            </a:r>
          </a:p>
        </p:txBody>
      </p:sp>
    </p:spTree>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41120" y="874776"/>
            <a:ext cx="5340096" cy="7815072"/>
          </a:xfrm>
          <a:prstGeom prst="rect">
            <a:avLst/>
          </a:prstGeom>
          <a:noFill/>
        </p:spPr>
        <p:txBody>
          <a:bodyPr lIns="0" tIns="0" rIns="0" bIns="0">
            <a:noAutofit/>
          </a:bodyPr>
          <a:lstStyle/>
          <a:p>
            <a:pPr marL="0" marR="0" indent="0" algn="just">
              <a:lnSpc>
                <a:spcPct val="150000"/>
              </a:lnSpc>
            </a:pPr>
            <a:r>
              <a:rPr lang="tr" sz="1100">
                <a:latin typeface="Times New Roman"/>
              </a:rPr>
              <a:t>Borç almak, bağış kabul etmek.</a:t>
            </a:r>
          </a:p>
          <a:p>
            <a:pPr marL="0" marR="0" indent="5588" algn="just">
              <a:lnSpc>
                <a:spcPct val="150000"/>
              </a:lnSpc>
            </a:pPr>
            <a:r>
              <a:rPr lang="tr" sz="1100">
                <a:latin typeface="Times New Roman"/>
              </a:rPr>
              <a:t>Toptancı ve perakendeci halleri, otobüs terminali, fuar alanı, mezbaha, ilgili mevzuata göre yat limanı ve iskele kurmak, kurdurmak, işletmek, işlettirmek veya bu yerlerin gerçek ve tüzel kişilerce açılmasına izin vermek.</a:t>
            </a:r>
          </a:p>
          <a:p>
            <a:pPr marL="0" marR="0" indent="5588" algn="just">
              <a:lnSpc>
                <a:spcPct val="150000"/>
              </a:lnSpc>
            </a:pPr>
            <a:r>
              <a:rPr lang="tr" sz="1100">
                <a:latin typeface="Times New Roman"/>
              </a:rPr>
              <a:t>Vergi, resim ve harçlar dışında kalan dava konusu uyuşmazlıkların anlaşmayla tasfiyesine karar vermek.</a:t>
            </a:r>
          </a:p>
          <a:p>
            <a:pPr marL="0" marR="0" indent="5588" algn="just">
              <a:lnSpc>
                <a:spcPct val="150000"/>
              </a:lnSpc>
            </a:pPr>
            <a:r>
              <a:rPr lang="tr" sz="1100">
                <a:latin typeface="Times New Roman"/>
              </a:rPr>
              <a:t>Gayrisıhhi müesseseler ile umuma açık istirahat ve eğlence yerlerini ruhsallandırmak ve denetlemek.</a:t>
            </a:r>
          </a:p>
          <a:p>
            <a:pPr marL="0" marR="0" indent="5588" algn="just">
              <a:lnSpc>
                <a:spcPct val="150000"/>
              </a:lnSpc>
            </a:pPr>
            <a:r>
              <a:rPr lang="tr" sz="1100">
                <a:latin typeface="Times New Roman"/>
              </a:rPr>
              <a:t>Beldede ekonomi ve ticaretin geliştirilmesi ve kayıt altına alınması amacıyla izinsiz satış yapan seyyar satıcıları faaliyetten men etmek, izinsiz satış yapan seyyar satıcıların faaliyetten men edilmesi sonucu, cezası ödenmeyerek iki gün içinde geri alınmayan gıda maddelerini gıda bankalarına, cezası ödenmeyerek otuz gün içinde geri alınmayan gıda dışı malları yoksulara vermek.</a:t>
            </a:r>
          </a:p>
          <a:p>
            <a:pPr marL="0" marR="0" indent="0" algn="just">
              <a:lnSpc>
                <a:spcPct val="150000"/>
              </a:lnSpc>
            </a:pPr>
            <a:r>
              <a:rPr lang="tr" sz="1100">
                <a:latin typeface="Times New Roman"/>
              </a:rPr>
              <a:t>Reklam panoları ve tanıtıcı tabelalar konusunda standartlar getirmek.</a:t>
            </a:r>
          </a:p>
          <a:p>
            <a:pPr marL="0" marR="0" indent="5588" algn="just">
              <a:lnSpc>
                <a:spcPct val="150000"/>
              </a:lnSpc>
            </a:pPr>
            <a:r>
              <a:rPr lang="tr" sz="1100">
                <a:latin typeface="Times New Roman"/>
              </a:rPr>
              <a:t>Gayrisıhhi işyerlerini, eğlence yerlerini, halk sağlığına ve çevreye etkisi olan diğer işyerlerini kentin belirli yerlerinde toplamak; hafriyat toprağı ve moloz döküm alanlarını, sıvılaştırılmış petrol gazı (LPG) depolama sahalarını; inşaat malzemeleri, odun, kömür ve hurda depolama alanları ve satış yerlerini belirlemek; bu alan ve yerler ile taşımalarda çevre kirliliği oluşmaması için gereken tedbirleri almak.</a:t>
            </a:r>
          </a:p>
          <a:p>
            <a:pPr marL="0" marR="0" indent="5588" algn="just">
              <a:lnSpc>
                <a:spcPct val="150000"/>
              </a:lnSpc>
              <a:spcAft>
                <a:spcPts val="1750"/>
              </a:spcAft>
            </a:pPr>
            <a:r>
              <a:rPr lang="tr" sz="1100">
                <a:latin typeface="Times New Roman"/>
              </a:rPr>
              <a:t>Kara, deniz, su ve demiryolu üzerinde işletilen her türlü servis ve toplu taşıma araçları ile taksi sayılarını, bilet ücret ve tarifelerini, zaman ve güzergahlarını belirlemek; durak yerleri ile karayolu, yol, cadde, sokak, meydan ve benzeri yerler üzerinde araç park yerlerini tespit etmek ve işletmek, işlettirilmek veya kiraya vermek; kanunların belediyelere verdiği trafik düzenlemesinin gerektirdiği bütün işleri yürütmek.</a:t>
            </a:r>
          </a:p>
          <a:p>
            <a:pPr marL="0" marR="0" indent="0" algn="just">
              <a:lnSpc>
                <a:spcPct val="150000"/>
              </a:lnSpc>
              <a:spcAft>
                <a:spcPts val="350"/>
              </a:spcAft>
            </a:pPr>
            <a:r>
              <a:rPr lang="tr" sz="1100">
                <a:latin typeface="Times New Roman"/>
              </a:rPr>
              <a:t>Belediyenin görevleri şunlardır;</a:t>
            </a:r>
          </a:p>
          <a:p>
            <a:pPr marL="0" marR="0" indent="5588" algn="just">
              <a:lnSpc>
                <a:spcPct val="150000"/>
              </a:lnSpc>
            </a:pPr>
            <a:r>
              <a:rPr lang="tr" sz="1100">
                <a:latin typeface="Times New Roman"/>
              </a:rPr>
              <a:t>İmar, su ve kanalizasyon, ulaşım gibi kentsel alt yapı; coğrafi ve kent bilgi sistemleri, çevre ve çevre sağlığı, temizlik ve katı atık; zabıta, itfaiye, acil yardım, kurtarma ve ambulans; şehir içi trafik, defi ve mezarlıklar; ağaçlandırma, park ve yeşil alanlar, konut, kültür ve sanat, turizm ve tanıtım, gençlik ve spor; sosyal hizmet ve yardım, nikah, meslek ve beceri kazandırma; ekonomi ve ticaretin geliştirilmesi hizmetlerini yapar veya yaptırır. Büyükşehir belediyeleri ile nüfusu 50.000’i geçen belediyeler, kadınlar ve çocuklar için koruma evleri açar.</a:t>
            </a:r>
          </a:p>
        </p:txBody>
      </p:sp>
    </p:spTree>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989064" y="432816"/>
            <a:ext cx="173736" cy="134112"/>
          </a:xfrm>
          <a:prstGeom prst="rect">
            <a:avLst/>
          </a:prstGeom>
          <a:solidFill>
            <a:srgbClr val="4065A8"/>
          </a:solidFill>
        </p:spPr>
        <p:txBody>
          <a:bodyPr wrap="none" lIns="0" tIns="0" rIns="0" bIns="0">
            <a:noAutofit/>
          </a:bodyPr>
          <a:lstStyle/>
          <a:p>
            <a:pPr marL="0" marR="0" indent="0"/>
            <a:r>
              <a:rPr lang="tr" sz="1200">
                <a:solidFill>
                  <a:srgbClr val="CBDCF8"/>
                </a:solidFill>
                <a:latin typeface="Times New Roman"/>
              </a:rPr>
              <a:t>14</a:t>
            </a:r>
          </a:p>
        </p:txBody>
      </p:sp>
      <p:sp>
        <p:nvSpPr>
          <p:cNvPr id="3" name="Dikdörtgen 2"/>
          <p:cNvSpPr/>
          <p:nvPr/>
        </p:nvSpPr>
        <p:spPr>
          <a:xfrm>
            <a:off x="1353312" y="874776"/>
            <a:ext cx="5334000" cy="408432"/>
          </a:xfrm>
          <a:prstGeom prst="rect">
            <a:avLst/>
          </a:prstGeom>
          <a:noFill/>
        </p:spPr>
        <p:txBody>
          <a:bodyPr lIns="0" tIns="0" rIns="0" bIns="0">
            <a:noAutofit/>
          </a:bodyPr>
          <a:lstStyle/>
          <a:p>
            <a:pPr marL="0" marR="0" indent="0" algn="just">
              <a:lnSpc>
                <a:spcPct val="150000"/>
              </a:lnSpc>
            </a:pPr>
            <a:r>
              <a:rPr lang="tr" sz="1100">
                <a:latin typeface="Times New Roman"/>
              </a:rPr>
              <a:t>Devlete ait her derecedeki okul binalarının inşaatı ile bakım ve onarımını yapabilir veya yaptırabilir, her türlü araç, gereç ve malzeme ihtiyaçlarını karşılayabilir; sağlıkla ilgili her</a:t>
            </a:r>
          </a:p>
        </p:txBody>
      </p:sp>
      <p:sp>
        <p:nvSpPr>
          <p:cNvPr id="4" name="Dikdörtgen 3"/>
          <p:cNvSpPr/>
          <p:nvPr/>
        </p:nvSpPr>
        <p:spPr>
          <a:xfrm>
            <a:off x="1353312" y="1356360"/>
            <a:ext cx="5324856" cy="167640"/>
          </a:xfrm>
          <a:prstGeom prst="rect">
            <a:avLst/>
          </a:prstGeom>
          <a:noFill/>
        </p:spPr>
        <p:txBody>
          <a:bodyPr wrap="none" lIns="0" tIns="0" rIns="0" bIns="0">
            <a:noAutofit/>
          </a:bodyPr>
          <a:lstStyle/>
          <a:p>
            <a:pPr marL="0" marR="0" indent="3048" algn="just"/>
            <a:r>
              <a:rPr lang="tr" sz="1100">
                <a:latin typeface="Times New Roman"/>
              </a:rPr>
              <a:t>türlü tesisi açabilir ve işletebilir; kültür ve tabiat varlıkları ile tarihi bakımından önem taşıyan</a:t>
            </a:r>
          </a:p>
        </p:txBody>
      </p:sp>
      <p:sp>
        <p:nvSpPr>
          <p:cNvPr id="5" name="Dikdörtgen 4"/>
          <p:cNvSpPr/>
          <p:nvPr/>
        </p:nvSpPr>
        <p:spPr>
          <a:xfrm>
            <a:off x="1356360" y="1600200"/>
            <a:ext cx="5321808" cy="164592"/>
          </a:xfrm>
          <a:prstGeom prst="rect">
            <a:avLst/>
          </a:prstGeom>
          <a:noFill/>
        </p:spPr>
        <p:txBody>
          <a:bodyPr wrap="none" lIns="0" tIns="0" rIns="0" bIns="0">
            <a:noAutofit/>
          </a:bodyPr>
          <a:lstStyle/>
          <a:p>
            <a:pPr marL="0" marR="0" indent="0" algn="just"/>
            <a:r>
              <a:rPr lang="tr" sz="1100">
                <a:latin typeface="Times New Roman"/>
              </a:rPr>
              <a:t>mekanların ve işlevlerinin korunmasını sağlayabilir; bu amaçla bakım ve onarımını yapabilir,</a:t>
            </a:r>
          </a:p>
        </p:txBody>
      </p:sp>
      <p:sp>
        <p:nvSpPr>
          <p:cNvPr id="6" name="Dikdörtgen 5"/>
          <p:cNvSpPr/>
          <p:nvPr/>
        </p:nvSpPr>
        <p:spPr>
          <a:xfrm>
            <a:off x="1353312" y="1840992"/>
            <a:ext cx="5330952" cy="408432"/>
          </a:xfrm>
          <a:prstGeom prst="rect">
            <a:avLst/>
          </a:prstGeom>
          <a:noFill/>
        </p:spPr>
        <p:txBody>
          <a:bodyPr lIns="0" tIns="0" rIns="0" bIns="0">
            <a:noAutofit/>
          </a:bodyPr>
          <a:lstStyle/>
          <a:p>
            <a:pPr marL="0" marR="0" indent="0" algn="just">
              <a:lnSpc>
                <a:spcPct val="150000"/>
              </a:lnSpc>
            </a:pPr>
            <a:r>
              <a:rPr lang="tr" sz="1100">
                <a:latin typeface="Times New Roman"/>
              </a:rPr>
              <a:t>korunması mümkün olmayanları asima uygun olarak yeniden inşa edebilir. Gerektiğinde, öğrencilere, amatör spor kulüplerine malzeme verir ve gerekli desteği sağlar, her türlü amatör</a:t>
            </a:r>
          </a:p>
        </p:txBody>
      </p:sp>
      <p:sp>
        <p:nvSpPr>
          <p:cNvPr id="7" name="Dikdörtgen 6"/>
          <p:cNvSpPr/>
          <p:nvPr/>
        </p:nvSpPr>
        <p:spPr>
          <a:xfrm>
            <a:off x="899160" y="2322576"/>
            <a:ext cx="5794248" cy="6513576"/>
          </a:xfrm>
          <a:prstGeom prst="rect">
            <a:avLst/>
          </a:prstGeom>
          <a:noFill/>
        </p:spPr>
        <p:txBody>
          <a:bodyPr lIns="0" tIns="0" rIns="0" bIns="0">
            <a:noAutofit/>
          </a:bodyPr>
          <a:lstStyle/>
          <a:p>
            <a:pPr marL="421200" marR="0" indent="0" algn="just">
              <a:lnSpc>
                <a:spcPct val="150000"/>
              </a:lnSpc>
            </a:pPr>
            <a:r>
              <a:rPr lang="tr" sz="1100">
                <a:latin typeface="Times New Roman"/>
              </a:rPr>
              <a:t>spor karşılaşmaları düzenler, yurt içi ve yurt dışı müsabakalarda üstün başarı gösteren veya derece alan sporculara belediye meclisi kararıyla ödül verebilir. Gıda bankacılığı yapabilir.</a:t>
            </a:r>
          </a:p>
          <a:p>
            <a:pPr marL="421200" marR="0" indent="0" algn="just">
              <a:lnSpc>
                <a:spcPct val="150000"/>
              </a:lnSpc>
            </a:pPr>
            <a:r>
              <a:rPr lang="tr" sz="1100">
                <a:latin typeface="Times New Roman"/>
              </a:rPr>
              <a:t>Belediye, kanunlarla başka bir kamu, kurum ve kuruluşuna verilmeyen mahalli müşterek nitelikteki diğer görev ve hizmetleri de yapar veya yaptırır.</a:t>
            </a:r>
          </a:p>
          <a:p>
            <a:pPr marL="421200" marR="0" indent="0" algn="just">
              <a:lnSpc>
                <a:spcPct val="150000"/>
              </a:lnSpc>
            </a:pPr>
            <a:r>
              <a:rPr lang="tr" sz="1100">
                <a:latin typeface="Times New Roman"/>
              </a:rPr>
              <a:t>Hizmetlerin yerine getirilmesinde öncelik sırası, belediyenin mali durumu ve hizmetin ivediliği dikkate alınarak belirlenir.</a:t>
            </a:r>
          </a:p>
          <a:p>
            <a:pPr marL="421200" marR="0" indent="0" algn="just">
              <a:lnSpc>
                <a:spcPct val="150000"/>
              </a:lnSpc>
            </a:pPr>
            <a:r>
              <a:rPr lang="tr" sz="1100">
                <a:latin typeface="Times New Roman"/>
              </a:rPr>
              <a:t>Belediye hizmetleri, vatandaşlara en yakın yerlerde ve en uygun yöntemlerle sunulur. Hizmet sunumunda özürlü, yaşlı, düşkün ve dar gelirlilerin durumuna uygun yöntemler uygulanır. Belediyenin görev, sorumluluklar ve yetki alanı belediye sınırlarını kapsar.</a:t>
            </a:r>
          </a:p>
          <a:p>
            <a:pPr marL="0" marR="0" indent="457200">
              <a:lnSpc>
                <a:spcPct val="150000"/>
              </a:lnSpc>
              <a:spcAft>
                <a:spcPts val="420"/>
              </a:spcAft>
            </a:pPr>
            <a:r>
              <a:rPr lang="tr" sz="1100">
                <a:latin typeface="Times New Roman"/>
              </a:rPr>
              <a:t>Belediye meclisinin kararı ile mücavir alanlara da belediye hizmetleri götürülebilir.</a:t>
            </a:r>
          </a:p>
          <a:p>
            <a:pPr marL="0" marR="0" indent="508000">
              <a:spcAft>
                <a:spcPts val="910"/>
              </a:spcAft>
            </a:pPr>
            <a:r>
              <a:rPr lang="tr" sz="1300">
                <a:latin typeface="Times New Roman"/>
              </a:rPr>
              <a:t>C- İdareye İlişkin Bilgiler</a:t>
            </a:r>
          </a:p>
          <a:p>
            <a:pPr marL="0" marR="0" indent="508000" defTabSz="724408">
              <a:lnSpc>
                <a:spcPct val="138000"/>
              </a:lnSpc>
              <a:spcAft>
                <a:spcPts val="420"/>
              </a:spcAft>
              <a:tabLst>
                <a:tab pos="724408" algn="l"/>
              </a:tabLst>
            </a:pPr>
            <a:r>
              <a:rPr lang="tr" sz="1200">
                <a:latin typeface="Times New Roman"/>
              </a:rPr>
              <a:t>1-	Fiziksel yapı</a:t>
            </a:r>
          </a:p>
          <a:p>
            <a:pPr marL="0" marR="0" indent="457200" algn="just">
              <a:lnSpc>
                <a:spcPct val="150000"/>
              </a:lnSpc>
            </a:pPr>
            <a:r>
              <a:rPr lang="tr" sz="1100">
                <a:latin typeface="Times New Roman"/>
              </a:rPr>
              <a:t>Belediyemizin müdürlük/birimlerinin tamamı, Fethiye Mahallesi, Yalıboyu Caddesi No.:5 53600 İyidere/RİZE adresinde bulunan, otopark dahil olarak yedi katlı belediye hizmet binasının tamamında hizmet vermektedirler. Binanın zemin katında Emlak ve Tahakkuk Servisi, Zabıta Amirliği, Su anza birimi bulunmaktadır. Binanın 1. Katında Fen İşleri Müdürlüğü, İmar ve Şehircilik Müdürlüğü. Arşiv Odası, Programcı, Evlendirme Memurluğu ve Nikah Salonu ve Encümen Üyesi odası bulunmaktadır. Binanın 2. Katında Belediye Başkan Yardımcısı odası. Mali Hizmetler Müdürlüğü odası ve arşiv odası ile müdürlük personel odası, Sistem Odası, Meclis Toplantı Salonu, Encümen Toplantı Salonu yer almaktadır. Binanın 3.Katında Belediye Başkanı Makam Odası ve Sekreterliği ile Yazı İşleri Müdürlüğü Odası ve Arşivi yer almaktadır. Binanın 4. Katı işçi personel odası, arşiv odaları, ortak konferans salonundan oluşmaktadır. 5. Kat ise ortak kalorifer, asansör sisteminden oluşmakta, 1 adet de mescit yer almaktadır. Hazar mahallesinde belediyemize ait, bir adet belediye mezbaha binası bulunmaktadır. Fıçıtaşı mahallesi mevkiinde turizme yönelik olarak planlanan belediyemize ait bir adet kıyı tesisi bulunmaktadır. Kiraya verilen işyerleri, mesken (daire) ve diğer taşınmazlarda bulunmaktadır.</a:t>
            </a:r>
          </a:p>
        </p:txBody>
      </p:sp>
    </p:spTree>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71728" y="1737360"/>
            <a:ext cx="5803392" cy="5754624"/>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894832" y="298704"/>
            <a:ext cx="1219200" cy="829056"/>
          </a:xfrm>
          <a:prstGeom prst="rect">
            <a:avLst/>
          </a:prstGeom>
        </p:spPr>
      </p:pic>
      <p:pic>
        <p:nvPicPr>
          <p:cNvPr id="3" name="Resim 2"/>
          <p:cNvPicPr>
            <a:picLocks noChangeAspect="1"/>
          </p:cNvPicPr>
          <p:nvPr/>
        </p:nvPicPr>
        <p:blipFill>
          <a:blip r:embed="rId3"/>
          <a:stretch>
            <a:fillRect/>
          </a:stretch>
        </p:blipFill>
        <p:spPr>
          <a:xfrm>
            <a:off x="2944368" y="1429512"/>
            <a:ext cx="1795272" cy="1005840"/>
          </a:xfrm>
          <a:prstGeom prst="rect">
            <a:avLst/>
          </a:prstGeom>
        </p:spPr>
      </p:pic>
      <p:sp>
        <p:nvSpPr>
          <p:cNvPr id="4" name="Dikdörtgen 3"/>
          <p:cNvSpPr/>
          <p:nvPr/>
        </p:nvSpPr>
        <p:spPr>
          <a:xfrm>
            <a:off x="1356360" y="847344"/>
            <a:ext cx="1011936" cy="201168"/>
          </a:xfrm>
          <a:prstGeom prst="rect">
            <a:avLst/>
          </a:prstGeom>
          <a:noFill/>
        </p:spPr>
        <p:txBody>
          <a:bodyPr wrap="none" lIns="0" tIns="0" rIns="0" bIns="0">
            <a:noAutofit/>
          </a:bodyPr>
          <a:lstStyle/>
          <a:p>
            <a:pPr marL="0" marR="0" indent="0" defTabSz="550672">
              <a:tabLst>
                <a:tab pos="550672" algn="l"/>
              </a:tabLst>
            </a:pPr>
            <a:r>
              <a:rPr lang="tr" sz="1200">
                <a:latin typeface="Times New Roman"/>
              </a:rPr>
              <a:t>2-	Örgüt yapısı</a:t>
            </a:r>
          </a:p>
        </p:txBody>
      </p:sp>
      <p:sp>
        <p:nvSpPr>
          <p:cNvPr id="5" name="Dikdörtgen 4"/>
          <p:cNvSpPr/>
          <p:nvPr/>
        </p:nvSpPr>
        <p:spPr>
          <a:xfrm>
            <a:off x="1130808" y="2090928"/>
            <a:ext cx="67056" cy="94488"/>
          </a:xfrm>
          <a:prstGeom prst="rect">
            <a:avLst/>
          </a:prstGeom>
          <a:noFill/>
        </p:spPr>
        <p:txBody>
          <a:bodyPr wrap="none" lIns="0" tIns="0" rIns="0" bIns="0">
            <a:noAutofit/>
          </a:bodyPr>
          <a:lstStyle/>
          <a:p>
            <a:pPr marL="0" marR="0" indent="0" algn="just"/>
            <a:r>
              <a:rPr lang="tr" sz="800" b="1">
                <a:solidFill>
                  <a:srgbClr val="4B5679"/>
                </a:solidFill>
                <a:latin typeface="Arial"/>
              </a:rPr>
              <a:t>r</a:t>
            </a:r>
          </a:p>
        </p:txBody>
      </p:sp>
      <p:sp>
        <p:nvSpPr>
          <p:cNvPr id="6" name="Dikdörtgen 5"/>
          <p:cNvSpPr/>
          <p:nvPr/>
        </p:nvSpPr>
        <p:spPr>
          <a:xfrm>
            <a:off x="1770888" y="2090928"/>
            <a:ext cx="64008" cy="91440"/>
          </a:xfrm>
          <a:prstGeom prst="rect">
            <a:avLst/>
          </a:prstGeom>
          <a:noFill/>
        </p:spPr>
        <p:txBody>
          <a:bodyPr wrap="none" lIns="0" tIns="0" rIns="0" bIns="0">
            <a:noAutofit/>
          </a:bodyPr>
          <a:lstStyle/>
          <a:p>
            <a:pPr marL="0" marR="0" indent="0"/>
            <a:r>
              <a:rPr lang="tr" sz="600" b="1">
                <a:solidFill>
                  <a:srgbClr val="4B5679"/>
                </a:solidFill>
                <a:latin typeface="Arial"/>
              </a:rPr>
              <a:t>T</a:t>
            </a:r>
          </a:p>
        </p:txBody>
      </p:sp>
      <p:sp>
        <p:nvSpPr>
          <p:cNvPr id="7" name="Dikdörtgen 6"/>
          <p:cNvSpPr/>
          <p:nvPr/>
        </p:nvSpPr>
        <p:spPr>
          <a:xfrm>
            <a:off x="2538984" y="2090928"/>
            <a:ext cx="64008" cy="91440"/>
          </a:xfrm>
          <a:prstGeom prst="rect">
            <a:avLst/>
          </a:prstGeom>
          <a:noFill/>
        </p:spPr>
        <p:txBody>
          <a:bodyPr wrap="none" lIns="0" tIns="0" rIns="0" bIns="0">
            <a:noAutofit/>
          </a:bodyPr>
          <a:lstStyle/>
          <a:p>
            <a:pPr marL="0" marR="0" indent="0"/>
            <a:r>
              <a:rPr lang="tr" sz="600" b="1">
                <a:solidFill>
                  <a:srgbClr val="4B5679"/>
                </a:solidFill>
                <a:latin typeface="Arial"/>
              </a:rPr>
              <a:t>T</a:t>
            </a:r>
          </a:p>
        </p:txBody>
      </p:sp>
      <p:sp>
        <p:nvSpPr>
          <p:cNvPr id="8" name="Dikdörtgen 7"/>
          <p:cNvSpPr/>
          <p:nvPr/>
        </p:nvSpPr>
        <p:spPr>
          <a:xfrm>
            <a:off x="914400" y="2225040"/>
            <a:ext cx="499872" cy="158496"/>
          </a:xfrm>
          <a:prstGeom prst="rect">
            <a:avLst/>
          </a:prstGeom>
          <a:solidFill>
            <a:srgbClr val="4B6BA7"/>
          </a:solidFill>
        </p:spPr>
        <p:txBody>
          <a:bodyPr lIns="0" tIns="0" rIns="0" bIns="0">
            <a:noAutofit/>
          </a:bodyPr>
          <a:lstStyle/>
          <a:p>
            <a:pPr marL="0" marR="0" indent="0" algn="ctr">
              <a:lnSpc>
                <a:spcPct val="120000"/>
              </a:lnSpc>
            </a:pPr>
            <a:r>
              <a:rPr lang="tr" sz="400" b="1">
                <a:solidFill>
                  <a:srgbClr val="9BAFE2"/>
                </a:solidFill>
                <a:latin typeface="Arial"/>
              </a:rPr>
              <a:t>BELEDİYE BAŞKAN YARDIMCISI</a:t>
            </a:r>
          </a:p>
        </p:txBody>
      </p:sp>
      <p:sp>
        <p:nvSpPr>
          <p:cNvPr id="9" name="Dikdörtgen 8"/>
          <p:cNvSpPr/>
          <p:nvPr/>
        </p:nvSpPr>
        <p:spPr>
          <a:xfrm>
            <a:off x="1606296" y="2228088"/>
            <a:ext cx="393192" cy="155448"/>
          </a:xfrm>
          <a:prstGeom prst="rect">
            <a:avLst/>
          </a:prstGeom>
          <a:solidFill>
            <a:srgbClr val="4F68A9"/>
          </a:solidFill>
        </p:spPr>
        <p:txBody>
          <a:bodyPr lIns="0" tIns="0" rIns="0" bIns="0">
            <a:noAutofit/>
          </a:bodyPr>
          <a:lstStyle/>
          <a:p>
            <a:pPr marL="0" marR="0" indent="0" algn="ctr">
              <a:lnSpc>
                <a:spcPct val="115000"/>
              </a:lnSpc>
            </a:pPr>
            <a:r>
              <a:rPr lang="tr" sz="400" b="1">
                <a:solidFill>
                  <a:srgbClr val="9BAFE2"/>
                </a:solidFill>
                <a:latin typeface="Arial"/>
              </a:rPr>
              <a:t>YAZI İŞLERİ MÜDÜRLÜĞÜ</a:t>
            </a:r>
          </a:p>
        </p:txBody>
      </p:sp>
      <p:sp>
        <p:nvSpPr>
          <p:cNvPr id="10" name="Dikdörtgen 9"/>
          <p:cNvSpPr/>
          <p:nvPr/>
        </p:nvSpPr>
        <p:spPr>
          <a:xfrm>
            <a:off x="2331720" y="2221992"/>
            <a:ext cx="481584" cy="158496"/>
          </a:xfrm>
          <a:prstGeom prst="rect">
            <a:avLst/>
          </a:prstGeom>
          <a:solidFill>
            <a:srgbClr val="4C6AAB"/>
          </a:solidFill>
        </p:spPr>
        <p:txBody>
          <a:bodyPr lIns="0" tIns="0" rIns="0" bIns="0">
            <a:noAutofit/>
          </a:bodyPr>
          <a:lstStyle/>
          <a:p>
            <a:pPr marL="0" marR="0" indent="0" algn="ctr">
              <a:lnSpc>
                <a:spcPct val="115000"/>
              </a:lnSpc>
            </a:pPr>
            <a:r>
              <a:rPr lang="tr" sz="400" b="1">
                <a:solidFill>
                  <a:srgbClr val="9BAFE2"/>
                </a:solidFill>
                <a:latin typeface="Arial"/>
              </a:rPr>
              <a:t>MALI HİZMETLER MÜDÜRLÜĞÜ</a:t>
            </a:r>
          </a:p>
        </p:txBody>
      </p:sp>
      <p:sp>
        <p:nvSpPr>
          <p:cNvPr id="11" name="Dikdörtgen 10"/>
          <p:cNvSpPr/>
          <p:nvPr/>
        </p:nvSpPr>
        <p:spPr>
          <a:xfrm>
            <a:off x="4867656" y="2191512"/>
            <a:ext cx="493776" cy="222504"/>
          </a:xfrm>
          <a:prstGeom prst="rect">
            <a:avLst/>
          </a:prstGeom>
          <a:solidFill>
            <a:srgbClr val="4766A3"/>
          </a:solidFill>
        </p:spPr>
        <p:txBody>
          <a:bodyPr lIns="0" tIns="0" rIns="0" bIns="0">
            <a:noAutofit/>
          </a:bodyPr>
          <a:lstStyle/>
          <a:p>
            <a:pPr marL="0" marR="0" indent="0" algn="ctr">
              <a:lnSpc>
                <a:spcPct val="120000"/>
              </a:lnSpc>
            </a:pPr>
            <a:r>
              <a:rPr lang="tr" sz="400" b="1">
                <a:solidFill>
                  <a:srgbClr val="9BAFE2"/>
                </a:solidFill>
                <a:latin typeface="Arial"/>
              </a:rPr>
              <a:t>GENÇLİK VE SPOR İŞLERİ MÜDÜRLÜĞÜ</a:t>
            </a:r>
          </a:p>
        </p:txBody>
      </p:sp>
      <p:sp>
        <p:nvSpPr>
          <p:cNvPr id="12" name="Dikdörtgen 11"/>
          <p:cNvSpPr/>
          <p:nvPr/>
        </p:nvSpPr>
        <p:spPr>
          <a:xfrm>
            <a:off x="5718048" y="2084832"/>
            <a:ext cx="64008" cy="97536"/>
          </a:xfrm>
          <a:prstGeom prst="rect">
            <a:avLst/>
          </a:prstGeom>
          <a:noFill/>
        </p:spPr>
        <p:txBody>
          <a:bodyPr wrap="none" lIns="0" tIns="0" rIns="0" bIns="0">
            <a:noAutofit/>
          </a:bodyPr>
          <a:lstStyle/>
          <a:p>
            <a:pPr marL="0" marR="0" indent="0" algn="just"/>
            <a:r>
              <a:rPr lang="tr" sz="600" b="1">
                <a:solidFill>
                  <a:srgbClr val="4B5679"/>
                </a:solidFill>
                <a:latin typeface="Arial"/>
              </a:rPr>
              <a:t>T</a:t>
            </a:r>
          </a:p>
        </p:txBody>
      </p:sp>
      <p:sp>
        <p:nvSpPr>
          <p:cNvPr id="13" name="Dikdörtgen 12"/>
          <p:cNvSpPr/>
          <p:nvPr/>
        </p:nvSpPr>
        <p:spPr>
          <a:xfrm>
            <a:off x="5495544" y="2228088"/>
            <a:ext cx="496824" cy="149352"/>
          </a:xfrm>
          <a:prstGeom prst="rect">
            <a:avLst/>
          </a:prstGeom>
          <a:solidFill>
            <a:srgbClr val="4E6CAE"/>
          </a:solidFill>
        </p:spPr>
        <p:txBody>
          <a:bodyPr lIns="0" tIns="0" rIns="0" bIns="0">
            <a:noAutofit/>
          </a:bodyPr>
          <a:lstStyle/>
          <a:p>
            <a:pPr marL="0" marR="0" indent="0" algn="ctr">
              <a:lnSpc>
                <a:spcPct val="120000"/>
              </a:lnSpc>
            </a:pPr>
            <a:r>
              <a:rPr lang="tr" sz="400" b="1">
                <a:solidFill>
                  <a:srgbClr val="9BAFE2"/>
                </a:solidFill>
                <a:latin typeface="Arial"/>
              </a:rPr>
              <a:t>MUHTARLIK İŞLER) MÜDÜRLÜĞÜ</a:t>
            </a:r>
          </a:p>
        </p:txBody>
      </p:sp>
      <p:sp>
        <p:nvSpPr>
          <p:cNvPr id="14" name="Dikdörtgen 13"/>
          <p:cNvSpPr/>
          <p:nvPr/>
        </p:nvSpPr>
        <p:spPr>
          <a:xfrm>
            <a:off x="6147816" y="2191512"/>
            <a:ext cx="478536" cy="222504"/>
          </a:xfrm>
          <a:prstGeom prst="rect">
            <a:avLst/>
          </a:prstGeom>
          <a:solidFill>
            <a:srgbClr val="496AA8"/>
          </a:solidFill>
        </p:spPr>
        <p:txBody>
          <a:bodyPr lIns="0" tIns="0" rIns="0" bIns="0">
            <a:noAutofit/>
          </a:bodyPr>
          <a:lstStyle/>
          <a:p>
            <a:pPr marL="0" marR="0" indent="0" algn="ctr">
              <a:lnSpc>
                <a:spcPct val="115000"/>
              </a:lnSpc>
            </a:pPr>
            <a:r>
              <a:rPr lang="tr" sz="400" b="1">
                <a:solidFill>
                  <a:srgbClr val="9BAFE2"/>
                </a:solidFill>
                <a:latin typeface="Arial"/>
              </a:rPr>
              <a:t>BASIN YAYIN VE HALKLA İLİŞKİLER MÜDÜRLÜĞÜ</a:t>
            </a:r>
          </a:p>
        </p:txBody>
      </p:sp>
      <p:sp>
        <p:nvSpPr>
          <p:cNvPr id="15" name="Dikdörtgen 14"/>
          <p:cNvSpPr/>
          <p:nvPr/>
        </p:nvSpPr>
        <p:spPr>
          <a:xfrm>
            <a:off x="1770888" y="2438400"/>
            <a:ext cx="60960" cy="118872"/>
          </a:xfrm>
          <a:prstGeom prst="rect">
            <a:avLst/>
          </a:prstGeom>
          <a:noFill/>
        </p:spPr>
        <p:txBody>
          <a:bodyPr wrap="none" lIns="0" tIns="0" rIns="0" bIns="0">
            <a:noAutofit/>
          </a:bodyPr>
          <a:lstStyle/>
          <a:p>
            <a:pPr marL="0" marR="0" indent="0"/>
            <a:r>
              <a:rPr lang="tr" sz="800" b="1">
                <a:solidFill>
                  <a:srgbClr val="4B5679"/>
                </a:solidFill>
                <a:latin typeface="Arial"/>
              </a:rPr>
              <a:t>I</a:t>
            </a:r>
          </a:p>
        </p:txBody>
      </p:sp>
      <p:sp>
        <p:nvSpPr>
          <p:cNvPr id="16" name="Dikdörtgen 15"/>
          <p:cNvSpPr/>
          <p:nvPr/>
        </p:nvSpPr>
        <p:spPr>
          <a:xfrm>
            <a:off x="1603248" y="2596896"/>
            <a:ext cx="396240" cy="161544"/>
          </a:xfrm>
          <a:prstGeom prst="rect">
            <a:avLst/>
          </a:prstGeom>
          <a:solidFill>
            <a:srgbClr val="4765A1"/>
          </a:solidFill>
        </p:spPr>
        <p:txBody>
          <a:bodyPr lIns="0" tIns="0" rIns="0" bIns="0">
            <a:noAutofit/>
          </a:bodyPr>
          <a:lstStyle/>
          <a:p>
            <a:pPr marL="0" marR="0" indent="0">
              <a:lnSpc>
                <a:spcPct val="120000"/>
              </a:lnSpc>
            </a:pPr>
            <a:r>
              <a:rPr lang="tr" sz="400" b="1">
                <a:solidFill>
                  <a:srgbClr val="9BAFE2"/>
                </a:solidFill>
                <a:latin typeface="Arial"/>
              </a:rPr>
              <a:t>EVLENDİRME MEMURLUĞU</a:t>
            </a:r>
          </a:p>
        </p:txBody>
      </p:sp>
      <p:sp>
        <p:nvSpPr>
          <p:cNvPr id="17" name="Dikdörtgen 16"/>
          <p:cNvSpPr/>
          <p:nvPr/>
        </p:nvSpPr>
        <p:spPr>
          <a:xfrm>
            <a:off x="2188464" y="2606040"/>
            <a:ext cx="502920" cy="149352"/>
          </a:xfrm>
          <a:prstGeom prst="rect">
            <a:avLst/>
          </a:prstGeom>
          <a:solidFill>
            <a:srgbClr val="4A66A6"/>
          </a:solidFill>
        </p:spPr>
        <p:txBody>
          <a:bodyPr lIns="0" tIns="0" rIns="0" bIns="0">
            <a:noAutofit/>
          </a:bodyPr>
          <a:lstStyle/>
          <a:p>
            <a:pPr marL="0" marR="0" indent="0">
              <a:lnSpc>
                <a:spcPct val="115000"/>
              </a:lnSpc>
            </a:pPr>
            <a:r>
              <a:rPr lang="tr" sz="400" b="1">
                <a:solidFill>
                  <a:srgbClr val="9BAFE2"/>
                </a:solidFill>
                <a:latin typeface="Arial"/>
              </a:rPr>
              <a:t>I EMLAK VE TAAHHUK SERVİSİ</a:t>
            </a:r>
          </a:p>
        </p:txBody>
      </p:sp>
      <p:sp>
        <p:nvSpPr>
          <p:cNvPr id="18" name="Dikdörtgen 17"/>
          <p:cNvSpPr/>
          <p:nvPr/>
        </p:nvSpPr>
        <p:spPr>
          <a:xfrm>
            <a:off x="1045464" y="3215640"/>
            <a:ext cx="5614416" cy="6608064"/>
          </a:xfrm>
          <a:prstGeom prst="rect">
            <a:avLst/>
          </a:prstGeom>
          <a:noFill/>
        </p:spPr>
        <p:txBody>
          <a:bodyPr lIns="0" tIns="0" rIns="0" bIns="0">
            <a:noAutofit/>
          </a:bodyPr>
          <a:lstStyle/>
          <a:p>
            <a:pPr marL="0" marR="0" indent="266700" algn="just">
              <a:lnSpc>
                <a:spcPct val="150000"/>
              </a:lnSpc>
            </a:pPr>
            <a:r>
              <a:rPr lang="tr" sz="1100">
                <a:latin typeface="Times New Roman"/>
              </a:rPr>
              <a:t>Belediye Başkanı</a:t>
            </a:r>
          </a:p>
          <a:p>
            <a:pPr marL="0" marR="0" indent="266700" algn="just">
              <a:lnSpc>
                <a:spcPct val="150000"/>
              </a:lnSpc>
            </a:pPr>
            <a:r>
              <a:rPr lang="tr" sz="1100">
                <a:latin typeface="Times New Roman"/>
              </a:rPr>
              <a:t>Belediye Meclisi (Belediye Başkanı ve 9 üye)</a:t>
            </a:r>
          </a:p>
          <a:p>
            <a:pPr marL="230700" marR="0" indent="12700">
              <a:lnSpc>
                <a:spcPct val="150000"/>
              </a:lnSpc>
            </a:pPr>
            <a:r>
              <a:rPr lang="tr" sz="1100">
                <a:latin typeface="Times New Roman"/>
              </a:rPr>
              <a:t>Belediye Encümeni ( Meclis Üyeleri arasından 2 Üye ve, Mali Hiz. Müd. ve 1 Memur Üye) Başkan Yardımcılığı</a:t>
            </a:r>
          </a:p>
          <a:p>
            <a:pPr marL="230700" marR="0" indent="12700" algn="just">
              <a:lnSpc>
                <a:spcPct val="150000"/>
              </a:lnSpc>
            </a:pPr>
            <a:r>
              <a:rPr lang="tr" sz="1100">
                <a:latin typeface="Times New Roman"/>
              </a:rPr>
              <a:t>Müdürlükler 8 adet Müdürlük ve 2 Adet Amirlik oluşturulmuştur.! Yazı İşleri Müdürlüğü, Mali Hizmetler Müdürlüğü, Fen İşleri Müdürlüğü, İmar ve Şehircilik Müdürlüğü, Su ve Kanalizasyon Müdürlüğü, Gençlik ve Spor İşleri Müdürlüğü. Muhtarlık İşleri Müdürlüğü, Basın yayın ve Halkla İlişkiler Müdürlüğü Zabıta Amirliği, İtfaiye Amirliği,).</a:t>
            </a:r>
          </a:p>
          <a:p>
            <a:pPr marL="230700" marR="0" indent="50800" algn="just">
              <a:lnSpc>
                <a:spcPct val="150000"/>
              </a:lnSpc>
              <a:spcAft>
                <a:spcPts val="420"/>
              </a:spcAft>
            </a:pPr>
            <a:r>
              <a:rPr lang="tr" sz="1100">
                <a:latin typeface="Times New Roman"/>
              </a:rPr>
              <a:t>5393 sayılı Belediye Kanununun ilgili madde hükümleri gereğince üç kişiden oluşan Denetim Komisyonu, üç kişiden oluşan Plan ve Bütçe Komisyonu ve üç kişiden oluşan İmar Komisyonu oluşturulmuş ve görev yapmıştır.</a:t>
            </a:r>
          </a:p>
          <a:p>
            <a:pPr marL="0" marR="0" indent="317500" defTabSz="560324">
              <a:lnSpc>
                <a:spcPct val="139000"/>
              </a:lnSpc>
              <a:spcAft>
                <a:spcPts val="420"/>
              </a:spcAft>
              <a:tabLst>
                <a:tab pos="560324" algn="l"/>
              </a:tabLst>
            </a:pPr>
            <a:r>
              <a:rPr lang="tr" sz="1200">
                <a:latin typeface="Times New Roman"/>
              </a:rPr>
              <a:t>3-	Bilgi ve Teknolojik Kaynaklar</a:t>
            </a:r>
          </a:p>
          <a:p>
            <a:pPr marL="0" marR="0" indent="266700">
              <a:lnSpc>
                <a:spcPct val="150000"/>
              </a:lnSpc>
            </a:pPr>
            <a:r>
              <a:rPr lang="tr" sz="1100">
                <a:latin typeface="Times New Roman"/>
              </a:rPr>
              <a:t>20 adet bilgisayar</a:t>
            </a:r>
          </a:p>
          <a:p>
            <a:pPr marL="0" marR="0" indent="266700">
              <a:lnSpc>
                <a:spcPct val="150000"/>
              </a:lnSpc>
            </a:pPr>
            <a:r>
              <a:rPr lang="tr" sz="1100">
                <a:latin typeface="Times New Roman"/>
              </a:rPr>
              <a:t>11 adet yazıcı</a:t>
            </a:r>
          </a:p>
          <a:p>
            <a:pPr marL="0" marR="0" indent="266700">
              <a:lnSpc>
                <a:spcPct val="150000"/>
              </a:lnSpc>
            </a:pPr>
            <a:r>
              <a:rPr lang="tr" sz="1100">
                <a:latin typeface="Times New Roman"/>
              </a:rPr>
              <a:t>3 adet tarayıcı</a:t>
            </a:r>
          </a:p>
          <a:p>
            <a:pPr marL="0" marR="0" indent="266700">
              <a:lnSpc>
                <a:spcPct val="150000"/>
              </a:lnSpc>
            </a:pPr>
            <a:r>
              <a:rPr lang="tr" sz="1100">
                <a:latin typeface="Times New Roman"/>
              </a:rPr>
              <a:t>3 adet laptop</a:t>
            </a:r>
          </a:p>
          <a:p>
            <a:pPr marL="0" marR="0" indent="266700" algn="just">
              <a:lnSpc>
                <a:spcPct val="150000"/>
              </a:lnSpc>
            </a:pPr>
            <a:r>
              <a:rPr lang="tr" sz="1100">
                <a:latin typeface="Times New Roman"/>
              </a:rPr>
              <a:t>2 adet fotokopi makinesi</a:t>
            </a:r>
          </a:p>
          <a:p>
            <a:pPr marL="0" marR="0" indent="0" defTabSz="265176">
              <a:lnSpc>
                <a:spcPct val="150000"/>
              </a:lnSpc>
              <a:tabLst>
                <a:tab pos="265176" algn="l"/>
              </a:tabLst>
            </a:pPr>
            <a:r>
              <a:rPr lang="tr" sz="1100">
                <a:latin typeface="Times New Roman"/>
              </a:rPr>
              <a:t>-	4 adet LCD TV</a:t>
            </a:r>
          </a:p>
          <a:p>
            <a:pPr marL="0" marR="0" indent="317500" algn="just" defTabSz="468884">
              <a:lnSpc>
                <a:spcPct val="150000"/>
              </a:lnSpc>
              <a:tabLst>
                <a:tab pos="468884" algn="l"/>
              </a:tabLst>
            </a:pPr>
            <a:r>
              <a:rPr lang="tr" sz="1100">
                <a:latin typeface="Times New Roman"/>
              </a:rPr>
              <a:t>1	adet sunucu</a:t>
            </a:r>
          </a:p>
          <a:p>
            <a:pPr marL="0" marR="0" indent="266700" algn="just">
              <a:lnSpc>
                <a:spcPct val="150000"/>
              </a:lnSpc>
            </a:pPr>
            <a:r>
              <a:rPr lang="tr" sz="1100">
                <a:latin typeface="Times New Roman"/>
              </a:rPr>
              <a:t>3 adet projeksiyon cihazı</a:t>
            </a:r>
          </a:p>
          <a:p>
            <a:pPr marL="0" marR="0" indent="266700" algn="just" defTabSz="421132">
              <a:lnSpc>
                <a:spcPct val="150000"/>
              </a:lnSpc>
              <a:tabLst>
                <a:tab pos="421132" algn="l"/>
              </a:tabLst>
            </a:pPr>
            <a:r>
              <a:rPr lang="tr" sz="1100">
                <a:latin typeface="Times New Roman"/>
              </a:rPr>
              <a:t>1	adet tablet</a:t>
            </a:r>
          </a:p>
          <a:p>
            <a:pPr marL="0" marR="0" indent="266700" defTabSz="451612">
              <a:lnSpc>
                <a:spcPct val="150000"/>
              </a:lnSpc>
              <a:tabLst>
                <a:tab pos="451612" algn="l"/>
              </a:tabLst>
            </a:pPr>
            <a:r>
              <a:rPr lang="tr" sz="1100">
                <a:latin typeface="Times New Roman"/>
              </a:rPr>
              <a:t>2	adet el terminali</a:t>
            </a:r>
          </a:p>
          <a:p>
            <a:pPr marL="0" marR="0" indent="266700" algn="just" defTabSz="445516">
              <a:lnSpc>
                <a:spcPct val="150000"/>
              </a:lnSpc>
              <a:tabLst>
                <a:tab pos="445516" algn="l"/>
              </a:tabLst>
            </a:pPr>
            <a:r>
              <a:rPr lang="tr" sz="1100">
                <a:latin typeface="Times New Roman"/>
              </a:rPr>
              <a:t>3	adet masa mikrofonu ve 4 adet el mikrofonu</a:t>
            </a:r>
          </a:p>
          <a:p>
            <a:pPr marL="0" marR="0" indent="317500" algn="just" defTabSz="474980">
              <a:lnSpc>
                <a:spcPct val="150000"/>
              </a:lnSpc>
              <a:tabLst>
                <a:tab pos="474980" algn="l"/>
              </a:tabLst>
            </a:pPr>
            <a:r>
              <a:rPr lang="tr" sz="1100">
                <a:latin typeface="Times New Roman"/>
              </a:rPr>
              <a:t>1	adet nokta vurmalı makbuz yazıcı</a:t>
            </a:r>
          </a:p>
          <a:p>
            <a:pPr marL="0" marR="0" indent="266700" defTabSz="445516">
              <a:lnSpc>
                <a:spcPct val="150000"/>
              </a:lnSpc>
              <a:tabLst>
                <a:tab pos="445516" algn="l"/>
              </a:tabLst>
            </a:pPr>
            <a:r>
              <a:rPr lang="tr" sz="1100">
                <a:latin typeface="Times New Roman"/>
              </a:rPr>
              <a:t>3	adet sistem kabinet</a:t>
            </a:r>
          </a:p>
          <a:p>
            <a:pPr marL="0" marR="0" indent="266700" defTabSz="445516">
              <a:lnSpc>
                <a:spcPct val="150000"/>
              </a:lnSpc>
              <a:tabLst>
                <a:tab pos="445516" algn="l"/>
              </a:tabLst>
            </a:pPr>
            <a:r>
              <a:rPr lang="tr" sz="1100">
                <a:latin typeface="Times New Roman"/>
              </a:rPr>
              <a:t>5	adet network switch</a:t>
            </a:r>
          </a:p>
          <a:p>
            <a:pPr marL="0" marR="0" indent="266700" algn="just">
              <a:lnSpc>
                <a:spcPct val="150000"/>
              </a:lnSpc>
            </a:pPr>
            <a:r>
              <a:rPr lang="tr" sz="1100">
                <a:latin typeface="Times New Roman"/>
              </a:rPr>
              <a:t>Belediye hizmet programı (EŞKOM)</a:t>
            </a:r>
          </a:p>
        </p:txBody>
      </p:sp>
    </p:spTree>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900928" y="292608"/>
            <a:ext cx="1432560" cy="1008888"/>
          </a:xfrm>
          <a:prstGeom prst="rect">
            <a:avLst/>
          </a:prstGeom>
        </p:spPr>
      </p:pic>
      <p:sp>
        <p:nvSpPr>
          <p:cNvPr id="3" name="Dikdörtgen 2"/>
          <p:cNvSpPr/>
          <p:nvPr/>
        </p:nvSpPr>
        <p:spPr>
          <a:xfrm>
            <a:off x="1072896" y="865632"/>
            <a:ext cx="3666744" cy="621792"/>
          </a:xfrm>
          <a:prstGeom prst="rect">
            <a:avLst/>
          </a:prstGeom>
          <a:noFill/>
        </p:spPr>
        <p:txBody>
          <a:bodyPr lIns="0" tIns="0" rIns="0" bIns="0">
            <a:noAutofit/>
          </a:bodyPr>
          <a:lstStyle/>
          <a:p>
            <a:pPr marL="0" marR="0" indent="264668" algn="just">
              <a:spcAft>
                <a:spcPts val="420"/>
              </a:spcAft>
            </a:pPr>
            <a:r>
              <a:rPr lang="tr" sz="1100">
                <a:latin typeface="Times New Roman"/>
              </a:rPr>
              <a:t>Ofis programları</a:t>
            </a:r>
          </a:p>
          <a:p>
            <a:pPr marL="0" marR="0" indent="264668" algn="just">
              <a:spcAft>
                <a:spcPts val="420"/>
              </a:spcAft>
            </a:pPr>
            <a:r>
              <a:rPr lang="tr" sz="1100">
                <a:latin typeface="Times New Roman"/>
              </a:rPr>
              <a:t>1 adet sunucu lisans</a:t>
            </a:r>
          </a:p>
          <a:p>
            <a:pPr marL="0" marR="0" indent="264668" algn="just"/>
            <a:r>
              <a:rPr lang="tr" sz="1100">
                <a:latin typeface="Times New Roman"/>
              </a:rPr>
              <a:t>10 adet Windows 10 Pro lisansı+9 Adet Windows 11 Lisans</a:t>
            </a:r>
          </a:p>
        </p:txBody>
      </p:sp>
      <p:sp>
        <p:nvSpPr>
          <p:cNvPr id="4" name="Dikdörtgen 3"/>
          <p:cNvSpPr/>
          <p:nvPr/>
        </p:nvSpPr>
        <p:spPr>
          <a:xfrm>
            <a:off x="893064" y="1591056"/>
            <a:ext cx="5788152" cy="6385560"/>
          </a:xfrm>
          <a:prstGeom prst="rect">
            <a:avLst/>
          </a:prstGeom>
          <a:noFill/>
        </p:spPr>
        <p:txBody>
          <a:bodyPr lIns="0" tIns="0" rIns="0" bIns="0">
            <a:noAutofit/>
          </a:bodyPr>
          <a:lstStyle/>
          <a:p>
            <a:pPr marL="0" marR="0" indent="444500" algn="just" defTabSz="664464">
              <a:lnSpc>
                <a:spcPct val="150000"/>
              </a:lnSpc>
              <a:tabLst>
                <a:tab pos="664464" algn="l"/>
              </a:tabLst>
            </a:pPr>
            <a:r>
              <a:rPr lang="tr" sz="1100">
                <a:latin typeface="Times New Roman"/>
              </a:rPr>
              <a:t>30	kullanıcılı virüs paketi</a:t>
            </a:r>
          </a:p>
          <a:p>
            <a:pPr marL="0" marR="0" indent="444500" algn="just">
              <a:lnSpc>
                <a:spcPct val="150000"/>
              </a:lnSpc>
            </a:pPr>
            <a:r>
              <a:rPr lang="tr" sz="1100">
                <a:latin typeface="Times New Roman"/>
              </a:rPr>
              <a:t>TAKBİS tapu programı</a:t>
            </a:r>
          </a:p>
          <a:p>
            <a:pPr marL="0" marR="0" indent="444500" algn="just">
              <a:lnSpc>
                <a:spcPct val="150000"/>
              </a:lnSpc>
            </a:pPr>
            <a:r>
              <a:rPr lang="tr" sz="1100">
                <a:latin typeface="Times New Roman"/>
              </a:rPr>
              <a:t>Personel takip sistemi</a:t>
            </a:r>
          </a:p>
          <a:p>
            <a:pPr marL="0" marR="0" indent="444500" algn="just" defTabSz="655320">
              <a:lnSpc>
                <a:spcPct val="150000"/>
              </a:lnSpc>
              <a:tabLst>
                <a:tab pos="655320" algn="l"/>
              </a:tabLst>
            </a:pPr>
            <a:r>
              <a:rPr lang="tr" sz="1100">
                <a:latin typeface="Times New Roman"/>
              </a:rPr>
              <a:t>23	Adet Araç Takip Sistemi</a:t>
            </a:r>
          </a:p>
          <a:p>
            <a:pPr marL="0" marR="0" indent="444500" algn="just" defTabSz="661416">
              <a:lnSpc>
                <a:spcPct val="150000"/>
              </a:lnSpc>
              <a:tabLst>
                <a:tab pos="661416" algn="l"/>
              </a:tabLst>
            </a:pPr>
            <a:r>
              <a:rPr lang="tr" sz="1100">
                <a:latin typeface="Times New Roman"/>
              </a:rPr>
              <a:t>22	Adet İp telefon</a:t>
            </a:r>
          </a:p>
          <a:p>
            <a:pPr marL="0" marR="0" indent="444500" algn="just" defTabSz="621284">
              <a:lnSpc>
                <a:spcPct val="150000"/>
              </a:lnSpc>
              <a:tabLst>
                <a:tab pos="621284" algn="l"/>
              </a:tabLst>
            </a:pPr>
            <a:r>
              <a:rPr lang="tr" sz="1100">
                <a:latin typeface="Times New Roman"/>
              </a:rPr>
              <a:t>3	Adet kamera Kayıt Cihazı</a:t>
            </a:r>
          </a:p>
          <a:p>
            <a:pPr marL="0" marR="0" indent="444500" algn="just">
              <a:lnSpc>
                <a:spcPct val="150000"/>
              </a:lnSpc>
              <a:spcAft>
                <a:spcPts val="420"/>
              </a:spcAft>
            </a:pPr>
            <a:r>
              <a:rPr lang="tr" sz="1100">
                <a:latin typeface="Times New Roman"/>
              </a:rPr>
              <a:t>1 Adet İp Telefon Santrali ve Kabini</a:t>
            </a:r>
          </a:p>
          <a:p>
            <a:pPr marL="0" marR="0" indent="444500" algn="just" defTabSz="652272">
              <a:lnSpc>
                <a:spcPct val="138000"/>
              </a:lnSpc>
              <a:spcAft>
                <a:spcPts val="420"/>
              </a:spcAft>
              <a:tabLst>
                <a:tab pos="652272" algn="l"/>
              </a:tabLst>
            </a:pPr>
            <a:r>
              <a:rPr lang="tr" sz="1200">
                <a:latin typeface="Times New Roman"/>
              </a:rPr>
              <a:t>4-	İnsan Kaynakları</a:t>
            </a:r>
          </a:p>
          <a:p>
            <a:pPr marL="0" marR="0" indent="457200" algn="just">
              <a:lnSpc>
                <a:spcPct val="150000"/>
              </a:lnSpc>
            </a:pPr>
            <a:r>
              <a:rPr lang="tr" sz="1100">
                <a:latin typeface="Times New Roman"/>
              </a:rPr>
              <a:t>22/02/2007 tarihli ve 26442 sayılı resmi gazete de yayımlanarak yürürlüğe giren, Belediye ve Bağlı Kuruluşları İle Mahalli İdare Birlikleri Norm Kadro İlke ve Standartlarına Dair Yönetmelik ekinde verilen (D-5) tablo da yer alan belediyemizde, bu tabloya göre 67 adet memur, 34 adet sürekli işçi kadroları bulunmaktadır. </a:t>
            </a:r>
            <a:r>
              <a:rPr lang="tr" sz="1100">
                <a:solidFill>
                  <a:srgbClr val="CE5F65"/>
                </a:solidFill>
                <a:latin typeface="Times New Roman"/>
              </a:rPr>
              <a:t>2025 </a:t>
            </a:r>
            <a:r>
              <a:rPr lang="tr" sz="1100">
                <a:latin typeface="Times New Roman"/>
              </a:rPr>
              <a:t>yılı bitimi itibariyle 67 adet memur kadrosundan </a:t>
            </a:r>
            <a:r>
              <a:rPr lang="tr" sz="1100">
                <a:solidFill>
                  <a:srgbClr val="CE5F65"/>
                </a:solidFill>
                <a:latin typeface="Times New Roman"/>
              </a:rPr>
              <a:t>13 </a:t>
            </a:r>
            <a:r>
              <a:rPr lang="tr" sz="1100">
                <a:latin typeface="Times New Roman"/>
              </a:rPr>
              <a:t>adet'i dolu ve </a:t>
            </a:r>
            <a:r>
              <a:rPr lang="tr" sz="1100">
                <a:solidFill>
                  <a:srgbClr val="CE5F65"/>
                </a:solidFill>
                <a:latin typeface="Times New Roman"/>
              </a:rPr>
              <a:t>54 </a:t>
            </a:r>
            <a:r>
              <a:rPr lang="tr" sz="1100">
                <a:latin typeface="Times New Roman"/>
              </a:rPr>
              <a:t>adet memur kadrosu boş bulunmaktadır. Belediyemiz bünyesinde bulunan 4 sözleşmeli (Eğitmen, Programcı. I larita Teknikeri ve Makine Teknikeri) personel 26 Ocak 2023 tarihinde Resmi Gazete' de yayınlanarak yürürlüğe giren 7433 sayılı “Devlet Memurları Kanunu ve Bazı Kanunlar ile 663 sayılı Kanun Hükmünde Kararnamede Değişiklik Yapılmasına Dair Kanunun 3’üncü maddesinin geçici 48.madde 1. Fıkrasının (b) bendinde yer alan “ İl özel idaresi, belediye ve bağlı kuruluşları ile mahalli idare birliklerinde 5393 sayılı Kanunun 49’uncu maddesinin üçüncü fıkrası çerçevesinde 28/11/2022 tarihi itibarıyla çalışmakta olanlardan bu maddenin yürürlüğe girdiği tarihte sözleşmesi devam eden ve 48’ inci maddede belirtilen genel şartları taşıyanlardan bu maddenin yürürlüğe girdiği tarihten itibaren otuz gün içinde yazdı olarak başvuranlar, sözleşmeli personel olarak çalıştırılmalarına esas alınan memur kadrolarına atanırlar ” hükmü gereğince 15.02.2023 tarihi itibariyle memur kadrosuna ataması yapılmıştır. </a:t>
            </a:r>
            <a:r>
              <a:rPr lang="tr" sz="1100">
                <a:solidFill>
                  <a:srgbClr val="CE5F65"/>
                </a:solidFill>
                <a:latin typeface="Times New Roman"/>
              </a:rPr>
              <a:t>2025 </a:t>
            </a:r>
            <a:r>
              <a:rPr lang="tr" sz="1100">
                <a:latin typeface="Times New Roman"/>
              </a:rPr>
              <a:t>yılı bitimi itibariyle, belediyemiz işçi kadrosu boştur. KHK 696 Karar Sayılı KHK’nin Ek 20 nci maddesi gereği İyidere Belediyesi Personel Limited Şirketi kurulmuştur. </a:t>
            </a:r>
            <a:r>
              <a:rPr lang="tr" sz="1100">
                <a:solidFill>
                  <a:srgbClr val="CE5F65"/>
                </a:solidFill>
                <a:latin typeface="Times New Roman"/>
              </a:rPr>
              <a:t>2025 </a:t>
            </a:r>
            <a:r>
              <a:rPr lang="tr" sz="1100">
                <a:latin typeface="Times New Roman"/>
              </a:rPr>
              <a:t>yılı bitimi itibariyle </a:t>
            </a:r>
            <a:r>
              <a:rPr lang="tr" sz="1100">
                <a:solidFill>
                  <a:srgbClr val="CE5F65"/>
                </a:solidFill>
                <a:latin typeface="Times New Roman"/>
              </a:rPr>
              <a:t>28 </a:t>
            </a:r>
            <a:r>
              <a:rPr lang="tr" sz="1100">
                <a:latin typeface="Times New Roman"/>
              </a:rPr>
              <a:t>işçi personeli bulunmaktadır. Ayrıca İYİBELSAN Sosyal Etkinlikleri Tem.Hiz.San.Tic.Ltd.Şti.’ de </a:t>
            </a:r>
            <a:r>
              <a:rPr lang="tr" sz="1100">
                <a:solidFill>
                  <a:srgbClr val="CE5F65"/>
                </a:solidFill>
                <a:latin typeface="Times New Roman"/>
              </a:rPr>
              <a:t>4 </a:t>
            </a:r>
            <a:r>
              <a:rPr lang="tr" sz="1100">
                <a:latin typeface="Times New Roman"/>
              </a:rPr>
              <a:t>personel bulunmaktadır.</a:t>
            </a:r>
          </a:p>
        </p:txBody>
      </p:sp>
    </p:spTree>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74776" y="1335024"/>
            <a:ext cx="5788152" cy="6632448"/>
          </a:xfrm>
          <a:prstGeom prst="rect">
            <a:avLst/>
          </a:prstGeom>
          <a:noFill/>
        </p:spPr>
        <p:txBody>
          <a:bodyPr lIns="0" tIns="0" rIns="0" bIns="0">
            <a:noAutofit/>
          </a:bodyPr>
          <a:lstStyle/>
          <a:p>
            <a:pPr marL="0" marR="0" indent="0" algn="just" defTabSz="5732653">
              <a:spcAft>
                <a:spcPts val="420"/>
              </a:spcAft>
              <a:tabLst/>
            </a:pPr>
            <a:r>
              <a:rPr lang="tr" sz="1000" b="1">
                <a:latin typeface="Times New Roman"/>
              </a:rPr>
              <a:t>İYİDERE BELEDİYE MECLİSİNE...................................................................................................</a:t>
            </a:r>
            <a:r>
              <a:rPr lang="tr" sz="1100">
                <a:latin typeface="Times New Roman"/>
              </a:rPr>
              <a:t>1</a:t>
            </a:r>
          </a:p>
          <a:p>
            <a:pPr marL="0" marR="0" indent="0" algn="just" defTabSz="5732653">
              <a:spcAft>
                <a:spcPts val="420"/>
              </a:spcAft>
              <a:tabLst/>
            </a:pPr>
            <a:r>
              <a:rPr lang="tr" sz="1100">
                <a:latin typeface="Times New Roman"/>
              </a:rPr>
              <a:t>ÜST YÖNETİCİ SUNUŞU.....................................................................................................................1</a:t>
            </a:r>
          </a:p>
          <a:p>
            <a:pPr marL="0" marR="0" indent="0" algn="just" defTabSz="5732653">
              <a:spcAft>
                <a:spcPts val="420"/>
              </a:spcAft>
              <a:tabLst>
                <a:tab pos="274320" algn="l"/>
              </a:tabLst>
            </a:pPr>
            <a:r>
              <a:rPr lang="tr" sz="1100">
                <a:latin typeface="Times New Roman"/>
                <a:hlinkClick r:id="rId2" action="ppaction://hlinksldjump"/>
              </a:rPr>
              <a:t>I-	GENEL BİLGİLER.......................................................................................................................12</a:t>
            </a:r>
          </a:p>
          <a:p>
            <a:pPr marL="0" marR="0" indent="139700" algn="just" defTabSz="586105">
              <a:spcAft>
                <a:spcPts val="420"/>
              </a:spcAft>
              <a:tabLst>
                <a:tab pos="586105" algn="l"/>
              </a:tabLst>
            </a:pPr>
            <a:r>
              <a:rPr lang="tr" sz="1100">
                <a:latin typeface="Times New Roman"/>
                <a:hlinkClick r:id="rId2" action="ppaction://hlinksldjump"/>
              </a:rPr>
              <a:t>A-	Vizyon, Misyon ve İlkelerimiz..............................................................................................12</a:t>
            </a:r>
          </a:p>
          <a:p>
            <a:pPr marL="0" marR="0" indent="139700" algn="just" defTabSz="586105">
              <a:spcAft>
                <a:spcPts val="420"/>
              </a:spcAft>
              <a:tabLst>
                <a:tab pos="586105" algn="l"/>
              </a:tabLst>
            </a:pPr>
            <a:r>
              <a:rPr lang="tr" sz="1100">
                <a:latin typeface="Times New Roman"/>
                <a:hlinkClick r:id="rId2" action="ppaction://hlinksldjump"/>
              </a:rPr>
              <a:t>B-	Yetki, Görev ve Sorumluluklar..............................................................................................12</a:t>
            </a:r>
          </a:p>
          <a:p>
            <a:pPr marL="0" marR="0" indent="139700" algn="just" defTabSz="586105">
              <a:spcAft>
                <a:spcPts val="420"/>
              </a:spcAft>
              <a:tabLst>
                <a:tab pos="586105" algn="l"/>
              </a:tabLst>
            </a:pPr>
            <a:r>
              <a:rPr lang="tr" sz="1100">
                <a:latin typeface="Times New Roman"/>
                <a:hlinkClick r:id="rId3" action="ppaction://hlinksldjump"/>
              </a:rPr>
              <a:t>C-	İdareye İlişkin Bilgiler...........................................................................................................14</a:t>
            </a:r>
          </a:p>
          <a:p>
            <a:pPr marL="0" marR="0" indent="266700" algn="just" defTabSz="488188">
              <a:spcAft>
                <a:spcPts val="420"/>
              </a:spcAft>
              <a:tabLst>
                <a:tab pos="488188" algn="l"/>
              </a:tabLst>
            </a:pPr>
            <a:r>
              <a:rPr lang="tr" sz="1100">
                <a:latin typeface="Times New Roman"/>
              </a:rPr>
              <a:t>1-	Fiziksel yapı...........................................................................................................................14</a:t>
            </a:r>
          </a:p>
          <a:p>
            <a:pPr marL="0" marR="0" indent="266700" algn="just" defTabSz="509524">
              <a:spcAft>
                <a:spcPts val="420"/>
              </a:spcAft>
              <a:tabLst>
                <a:tab pos="509524" algn="l"/>
              </a:tabLst>
            </a:pPr>
            <a:r>
              <a:rPr lang="tr" sz="1100">
                <a:latin typeface="Times New Roman"/>
              </a:rPr>
              <a:t>2-	Örgüt yapısı...........................................................................................................................16</a:t>
            </a:r>
          </a:p>
          <a:p>
            <a:pPr marL="0" marR="0" indent="266700" algn="just" defTabSz="503428">
              <a:spcAft>
                <a:spcPts val="420"/>
              </a:spcAft>
              <a:tabLst>
                <a:tab pos="503428" algn="l"/>
              </a:tabLst>
            </a:pPr>
            <a:r>
              <a:rPr lang="tr" sz="1100">
                <a:latin typeface="Times New Roman"/>
              </a:rPr>
              <a:t>3-	Bilgi ve Teknolojik Kaynaklar..............................................................................................16</a:t>
            </a:r>
          </a:p>
          <a:p>
            <a:pPr marL="0" marR="0" indent="266700" algn="just" defTabSz="506476">
              <a:spcAft>
                <a:spcPts val="420"/>
              </a:spcAft>
              <a:tabLst>
                <a:tab pos="506476" algn="l"/>
              </a:tabLst>
            </a:pPr>
            <a:r>
              <a:rPr lang="tr" sz="1100">
                <a:latin typeface="Times New Roman"/>
              </a:rPr>
              <a:t>4-	İnsan Kaynakları............................   17</a:t>
            </a:r>
          </a:p>
          <a:p>
            <a:pPr marL="0" marR="0" indent="266700" algn="just" defTabSz="3683508">
              <a:spcAft>
                <a:spcPts val="420"/>
              </a:spcAft>
              <a:tabLst>
                <a:tab pos="500380" algn="l"/>
              </a:tabLst>
            </a:pPr>
            <a:r>
              <a:rPr lang="tr" sz="1100">
                <a:latin typeface="Times New Roman"/>
                <a:hlinkClick r:id="rId4" action="ppaction://hlinksldjump"/>
              </a:rPr>
              <a:t>5-	Sunulan Hizmetler..................  ■......................................................18</a:t>
            </a:r>
          </a:p>
          <a:p>
            <a:pPr marL="0" marR="0" indent="266700" algn="just" defTabSz="503428">
              <a:spcAft>
                <a:spcPts val="420"/>
              </a:spcAft>
              <a:tabLst>
                <a:tab pos="503428" algn="l"/>
              </a:tabLst>
            </a:pPr>
            <a:r>
              <a:rPr lang="tr" sz="1100">
                <a:latin typeface="Times New Roman"/>
                <a:hlinkClick r:id="rId4" action="ppaction://hlinksldjump"/>
              </a:rPr>
              <a:t>6-	Yönetim ve İç Kontrol Sistemi................................................  18</a:t>
            </a:r>
          </a:p>
          <a:p>
            <a:pPr marL="0" marR="0" indent="266700" algn="just" defTabSz="500380">
              <a:spcAft>
                <a:spcPts val="420"/>
              </a:spcAft>
              <a:tabLst>
                <a:tab pos="500380" algn="l"/>
              </a:tabLst>
            </a:pPr>
            <a:r>
              <a:rPr lang="tr" sz="1100">
                <a:latin typeface="Times New Roman"/>
                <a:hlinkClick r:id="rId4" action="ppaction://hlinksldjump"/>
              </a:rPr>
              <a:t>7-	Diğer Hususlar.......................................................................................................................18</a:t>
            </a:r>
          </a:p>
          <a:p>
            <a:pPr marL="0" marR="0" indent="0" algn="just" defTabSz="5732653">
              <a:spcAft>
                <a:spcPts val="420"/>
              </a:spcAft>
              <a:tabLst>
                <a:tab pos="274320" algn="l"/>
              </a:tabLst>
            </a:pPr>
            <a:r>
              <a:rPr lang="tr" sz="1100">
                <a:latin typeface="Times New Roman"/>
                <a:hlinkClick r:id="rId4" action="ppaction://hlinksldjump"/>
              </a:rPr>
              <a:t>II-	AMAÇ ve HEDEFLER....................................................................................................................18</a:t>
            </a:r>
          </a:p>
          <a:p>
            <a:pPr marL="0" marR="0" indent="139700" algn="just" defTabSz="586105">
              <a:spcAft>
                <a:spcPts val="420"/>
              </a:spcAft>
              <a:tabLst>
                <a:tab pos="586105" algn="l"/>
              </a:tabLst>
            </a:pPr>
            <a:r>
              <a:rPr lang="tr" sz="1100">
                <a:latin typeface="Times New Roman"/>
                <a:hlinkClick r:id="rId4" action="ppaction://hlinksldjump"/>
              </a:rPr>
              <a:t>A-	İdarenin Amaç ve I ledefleri...................................................................................................18</a:t>
            </a:r>
          </a:p>
          <a:p>
            <a:pPr marL="0" marR="0" indent="139700" algn="just" defTabSz="586105">
              <a:spcAft>
                <a:spcPts val="420"/>
              </a:spcAft>
              <a:tabLst>
                <a:tab pos="586105" algn="l"/>
              </a:tabLst>
            </a:pPr>
            <a:r>
              <a:rPr lang="tr" sz="1100">
                <a:latin typeface="Times New Roman"/>
                <a:hlinkClick r:id="rId4" action="ppaction://hlinksldjump"/>
              </a:rPr>
              <a:t>B-	Temel Politikalar ve Öncelikler......................................................  18</a:t>
            </a:r>
          </a:p>
          <a:p>
            <a:pPr marL="0" marR="0" indent="0" algn="just" defTabSz="5732653">
              <a:spcAft>
                <a:spcPts val="420"/>
              </a:spcAft>
              <a:tabLst>
                <a:tab pos="291592" algn="l"/>
              </a:tabLst>
            </a:pPr>
            <a:r>
              <a:rPr lang="tr" sz="1100">
                <a:latin typeface="Times New Roman"/>
              </a:rPr>
              <a:t>III-	FAALİYETLERE İLİŞKİN BİLGİ VE DEĞERLENDİRMELER................................................19</a:t>
            </a:r>
          </a:p>
          <a:p>
            <a:pPr marL="0" marR="0" indent="139700" algn="just" defTabSz="586105">
              <a:spcAft>
                <a:spcPts val="420"/>
              </a:spcAft>
              <a:tabLst>
                <a:tab pos="586105" algn="l"/>
              </a:tabLst>
            </a:pPr>
            <a:r>
              <a:rPr lang="tr" sz="1100">
                <a:latin typeface="Times New Roman"/>
              </a:rPr>
              <a:t>A-	Mali Bilgiler.......................................   19</a:t>
            </a:r>
          </a:p>
          <a:p>
            <a:pPr marL="0" marR="0" indent="266700" algn="just" defTabSz="485140">
              <a:spcAft>
                <a:spcPts val="420"/>
              </a:spcAft>
              <a:tabLst>
                <a:tab pos="485140" algn="l"/>
              </a:tabLst>
            </a:pPr>
            <a:r>
              <a:rPr lang="tr" sz="1100">
                <a:latin typeface="Times New Roman"/>
              </a:rPr>
              <a:t>1-	Bütçe Uygulama Sonuçları..................................  19</a:t>
            </a:r>
          </a:p>
          <a:p>
            <a:pPr marL="0" marR="0" indent="266700" algn="just" defTabSz="2796540">
              <a:spcAft>
                <a:spcPts val="420"/>
              </a:spcAft>
              <a:tabLst>
                <a:tab pos="497332" algn="l"/>
              </a:tabLst>
            </a:pPr>
            <a:r>
              <a:rPr lang="tr" sz="1100">
                <a:latin typeface="Times New Roman"/>
              </a:rPr>
              <a:t>2-	Mali Denetim Sonuçlan..........................„.............................................................................24</a:t>
            </a:r>
          </a:p>
          <a:p>
            <a:pPr marL="0" marR="0" indent="139700" algn="just" defTabSz="3257804">
              <a:spcAft>
                <a:spcPts val="140"/>
              </a:spcAft>
              <a:tabLst>
                <a:tab pos="586105" algn="l"/>
              </a:tabLst>
            </a:pPr>
            <a:r>
              <a:rPr lang="tr" sz="1100">
                <a:latin typeface="Times New Roman"/>
                <a:hlinkClick r:id="rId5" action="ppaction://hlinksldjump"/>
              </a:rPr>
              <a:t>B-	Performans Bilgileri...............................................................................................................24</a:t>
            </a:r>
          </a:p>
          <a:p>
            <a:pPr marL="0" marR="0" indent="266700" algn="just" defTabSz="2570988">
              <a:spcAft>
                <a:spcPts val="420"/>
              </a:spcAft>
              <a:tabLst>
                <a:tab pos="482092" algn="l"/>
              </a:tabLst>
            </a:pPr>
            <a:r>
              <a:rPr lang="tr" sz="1100">
                <a:latin typeface="Times New Roman"/>
              </a:rPr>
              <a:t>1-	Faaliyet ve Proje Bilgileri..................1.9.5.3.......................................................................24</a:t>
            </a:r>
          </a:p>
          <a:p>
            <a:pPr marL="0" marR="0" indent="0" algn="just" defTabSz="5562600">
              <a:spcAft>
                <a:spcPts val="420"/>
              </a:spcAft>
              <a:tabLst/>
            </a:pPr>
            <a:r>
              <a:rPr lang="tr" sz="1100">
                <a:latin typeface="Times New Roman"/>
              </a:rPr>
              <a:t>KURUMSAL KABİLİYET ve KAPASİTENİN DEĞERLENDİRİLMESİ........................................96</a:t>
            </a:r>
          </a:p>
          <a:p>
            <a:pPr marL="0" marR="0" indent="139700" algn="just" defTabSz="586105">
              <a:spcAft>
                <a:spcPts val="420"/>
              </a:spcAft>
              <a:tabLst>
                <a:tab pos="586105" algn="l"/>
              </a:tabLst>
            </a:pPr>
            <a:r>
              <a:rPr lang="tr" sz="1100">
                <a:latin typeface="Times New Roman"/>
                <a:hlinkClick r:id="rId6" action="ppaction://hlinksldjump"/>
              </a:rPr>
              <a:t>A-	Üstünlükler.....................................................................................................  96</a:t>
            </a:r>
          </a:p>
          <a:p>
            <a:pPr marL="0" marR="0" indent="139700" algn="just" defTabSz="586105">
              <a:spcAft>
                <a:spcPts val="420"/>
              </a:spcAft>
              <a:tabLst>
                <a:tab pos="586105" algn="l"/>
              </a:tabLst>
            </a:pPr>
            <a:r>
              <a:rPr lang="tr" sz="1100">
                <a:latin typeface="Times New Roman"/>
                <a:hlinkClick r:id="rId7" action="ppaction://hlinksldjump"/>
              </a:rPr>
              <a:t>B-	Zayıflıklar..............................................................................................................................97</a:t>
            </a:r>
          </a:p>
          <a:p>
            <a:pPr marL="0" marR="0" indent="139700" algn="just" defTabSz="586105">
              <a:spcAft>
                <a:spcPts val="420"/>
              </a:spcAft>
              <a:tabLst>
                <a:tab pos="586105" algn="l"/>
              </a:tabLst>
            </a:pPr>
            <a:r>
              <a:rPr lang="tr" sz="1100">
                <a:latin typeface="Times New Roman"/>
                <a:hlinkClick r:id="rId7" action="ppaction://hlinksldjump"/>
              </a:rPr>
              <a:t>C-	Değerlendirme.......................................................................................................................97</a:t>
            </a:r>
          </a:p>
          <a:p>
            <a:pPr marL="0" marR="0" indent="0" algn="just" defTabSz="5562600">
              <a:tabLst/>
            </a:pPr>
            <a:r>
              <a:rPr lang="tr" sz="1100">
                <a:latin typeface="Times New Roman"/>
              </a:rPr>
              <a:t>ÖNERİ ve TEDBİRLER.......................................................................................................................97</a:t>
            </a:r>
          </a:p>
        </p:txBody>
      </p:sp>
      <p:sp>
        <p:nvSpPr>
          <p:cNvPr id="3" name="Dikdörtgen 2"/>
          <p:cNvSpPr/>
          <p:nvPr/>
        </p:nvSpPr>
        <p:spPr>
          <a:xfrm>
            <a:off x="890016" y="8241792"/>
            <a:ext cx="576072" cy="164592"/>
          </a:xfrm>
          <a:prstGeom prst="rect">
            <a:avLst/>
          </a:prstGeom>
          <a:noFill/>
        </p:spPr>
        <p:txBody>
          <a:bodyPr wrap="none" lIns="0" tIns="0" rIns="0" bIns="0">
            <a:noAutofit/>
          </a:bodyPr>
          <a:lstStyle/>
          <a:p>
            <a:pPr marL="0" marR="0" indent="0"/>
            <a:r>
              <a:rPr lang="tr" sz="1000" b="1">
                <a:solidFill>
                  <a:srgbClr val="CE5F65"/>
                </a:solidFill>
                <a:latin typeface="Times New Roman"/>
              </a:rPr>
              <a:t>EKLER:</a:t>
            </a:r>
          </a:p>
        </p:txBody>
      </p:sp>
      <p:sp>
        <p:nvSpPr>
          <p:cNvPr id="4" name="Dikdörtgen 3"/>
          <p:cNvSpPr/>
          <p:nvPr/>
        </p:nvSpPr>
        <p:spPr>
          <a:xfrm>
            <a:off x="899160" y="8531352"/>
            <a:ext cx="3075432" cy="493776"/>
          </a:xfrm>
          <a:prstGeom prst="rect">
            <a:avLst/>
          </a:prstGeom>
          <a:noFill/>
        </p:spPr>
        <p:txBody>
          <a:bodyPr lIns="0" tIns="0" rIns="0" bIns="0">
            <a:noAutofit/>
          </a:bodyPr>
          <a:lstStyle/>
          <a:p>
            <a:pPr marL="0" marR="0" indent="0">
              <a:spcAft>
                <a:spcPts val="770"/>
              </a:spcAft>
            </a:pPr>
            <a:r>
              <a:rPr lang="tr" sz="1000" b="1">
                <a:latin typeface="Times New Roman"/>
              </a:rPr>
              <a:t>Ek-1: </a:t>
            </a:r>
            <a:r>
              <a:rPr lang="tr" sz="1100">
                <a:latin typeface="Times New Roman"/>
              </a:rPr>
              <a:t>Üst Yöneticinin İç Kontrol Güvence Beyanı</a:t>
            </a:r>
          </a:p>
          <a:p>
            <a:pPr marL="0" marR="0" indent="0"/>
            <a:r>
              <a:rPr lang="tr" sz="1000" b="1">
                <a:latin typeface="Times New Roman"/>
              </a:rPr>
              <a:t>Ek-1: </a:t>
            </a:r>
            <a:r>
              <a:rPr lang="tr" sz="1100">
                <a:latin typeface="Times New Roman"/>
              </a:rPr>
              <a:t>Mali Hizmetler Müdürlüğünün Güvence Beyanı</a:t>
            </a:r>
          </a:p>
        </p:txBody>
      </p:sp>
    </p:spTree>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903976" y="310896"/>
            <a:ext cx="1420368" cy="652272"/>
          </a:xfrm>
          <a:prstGeom prst="rect">
            <a:avLst/>
          </a:prstGeom>
        </p:spPr>
      </p:pic>
      <p:sp>
        <p:nvSpPr>
          <p:cNvPr id="3" name="Dikdörtgen 2"/>
          <p:cNvSpPr/>
          <p:nvPr/>
        </p:nvSpPr>
        <p:spPr>
          <a:xfrm>
            <a:off x="1072896" y="877824"/>
            <a:ext cx="3127248" cy="1441704"/>
          </a:xfrm>
          <a:prstGeom prst="rect">
            <a:avLst/>
          </a:prstGeom>
          <a:noFill/>
        </p:spPr>
        <p:txBody>
          <a:bodyPr lIns="0" tIns="0" rIns="0" bIns="0">
            <a:noAutofit/>
          </a:bodyPr>
          <a:lstStyle/>
          <a:p>
            <a:pPr marL="0" marR="0" indent="309372" defTabSz="729996">
              <a:spcAft>
                <a:spcPts val="840"/>
              </a:spcAft>
              <a:tabLst>
                <a:tab pos="729996" algn="l"/>
              </a:tabLst>
            </a:pPr>
            <a:r>
              <a:rPr lang="tr" sz="1300">
                <a:latin typeface="Times New Roman"/>
              </a:rPr>
              <a:t>5-	Sunulan Hizmetler</a:t>
            </a:r>
          </a:p>
          <a:p>
            <a:pPr marL="0" marR="0" indent="271272">
              <a:spcAft>
                <a:spcPts val="350"/>
              </a:spcAft>
            </a:pPr>
            <a:r>
              <a:rPr lang="tr" sz="1100">
                <a:latin typeface="Times New Roman"/>
              </a:rPr>
              <a:t>Zabıta Hizmetleri</a:t>
            </a:r>
          </a:p>
          <a:p>
            <a:pPr marL="0" marR="0" indent="271272">
              <a:spcAft>
                <a:spcPts val="350"/>
              </a:spcAft>
            </a:pPr>
            <a:r>
              <a:rPr lang="tr" sz="1100">
                <a:latin typeface="Times New Roman"/>
              </a:rPr>
              <a:t>Gençlik ve Spor 1 lizmetleri Müdürlüğü Hizmetleri</a:t>
            </a:r>
          </a:p>
          <a:p>
            <a:pPr marL="0" marR="0" indent="271272">
              <a:spcAft>
                <a:spcPts val="350"/>
              </a:spcAft>
            </a:pPr>
            <a:r>
              <a:rPr lang="tr" sz="1100">
                <a:latin typeface="Times New Roman"/>
              </a:rPr>
              <a:t>İmar ve Şehircilik Hizmetleri</a:t>
            </a:r>
          </a:p>
          <a:p>
            <a:pPr marL="0" marR="0" indent="271272">
              <a:spcAft>
                <a:spcPts val="350"/>
              </a:spcAft>
            </a:pPr>
            <a:r>
              <a:rPr lang="tr" sz="1100">
                <a:latin typeface="Times New Roman"/>
              </a:rPr>
              <a:t>Fen İşleri Hizmetleri</a:t>
            </a:r>
          </a:p>
          <a:p>
            <a:pPr marL="0" marR="0" indent="271272"/>
            <a:r>
              <a:rPr lang="tr" sz="1100">
                <a:latin typeface="Times New Roman"/>
              </a:rPr>
              <a:t>Temizlik Hizmetleri</a:t>
            </a:r>
          </a:p>
        </p:txBody>
      </p:sp>
      <p:sp>
        <p:nvSpPr>
          <p:cNvPr id="4" name="Dikdörtgen 3"/>
          <p:cNvSpPr/>
          <p:nvPr/>
        </p:nvSpPr>
        <p:spPr>
          <a:xfrm>
            <a:off x="899160" y="2496312"/>
            <a:ext cx="5785104" cy="743712"/>
          </a:xfrm>
          <a:prstGeom prst="rect">
            <a:avLst/>
          </a:prstGeom>
          <a:noFill/>
        </p:spPr>
        <p:txBody>
          <a:bodyPr lIns="0" tIns="0" rIns="0" bIns="0">
            <a:noAutofit/>
          </a:bodyPr>
          <a:lstStyle/>
          <a:p>
            <a:pPr marL="0" marR="0" indent="0" algn="just">
              <a:lnSpc>
                <a:spcPct val="150000"/>
              </a:lnSpc>
              <a:spcAft>
                <a:spcPts val="350"/>
              </a:spcAft>
            </a:pPr>
            <a:r>
              <a:rPr lang="tr" sz="1100">
                <a:latin typeface="Times New Roman"/>
              </a:rPr>
              <a:t>başta olmak üzere 5393 sayılı yasanın belediyelere vermiş olduğu görevler kapsamında yer alan diğer hizmetler.</a:t>
            </a:r>
          </a:p>
          <a:p>
            <a:pPr marL="0" marR="0" indent="483108" defTabSz="733044">
              <a:tabLst>
                <a:tab pos="733044" algn="l"/>
              </a:tabLst>
            </a:pPr>
            <a:r>
              <a:rPr lang="tr" sz="1300">
                <a:latin typeface="Times New Roman"/>
              </a:rPr>
              <a:t>6-	Yönetim ve İç Kontrol Sistemi</a:t>
            </a:r>
          </a:p>
        </p:txBody>
      </p:sp>
      <p:sp>
        <p:nvSpPr>
          <p:cNvPr id="5" name="Dikdörtgen 4"/>
          <p:cNvSpPr/>
          <p:nvPr/>
        </p:nvSpPr>
        <p:spPr>
          <a:xfrm>
            <a:off x="896112" y="3398520"/>
            <a:ext cx="5791200" cy="4843272"/>
          </a:xfrm>
          <a:prstGeom prst="rect">
            <a:avLst/>
          </a:prstGeom>
          <a:noFill/>
        </p:spPr>
        <p:txBody>
          <a:bodyPr lIns="0" tIns="0" rIns="0" bIns="0">
            <a:noAutofit/>
          </a:bodyPr>
          <a:lstStyle/>
          <a:p>
            <a:pPr marL="0" marR="0" indent="448056" algn="just">
              <a:lnSpc>
                <a:spcPct val="150000"/>
              </a:lnSpc>
              <a:spcAft>
                <a:spcPts val="350"/>
              </a:spcAft>
            </a:pPr>
            <a:r>
              <a:rPr lang="tr" sz="1100">
                <a:latin typeface="Times New Roman"/>
              </a:rPr>
              <a:t>Belediyede yönetim belediye başkanı idaresinde başkan yardımcılığı ve diğer müdürlükler tarafından oluşmakta olup, birimlerde personel birinci derecede müdür ve amirlere karşı sorumlu, müdür ve amirler de belediye başkanına karşı sorumludur. 5393 sayılı Belediye Kanunu, 5018 sayılı Kamu Mali Yönetimi ve Kontrol Kanunu ve ilgili mevzuat hükümlerine uygun olarak işlem yürütülmektedir.</a:t>
            </a:r>
          </a:p>
          <a:p>
            <a:pPr marL="0" marR="0" indent="486156" defTabSz="729996">
              <a:spcAft>
                <a:spcPts val="840"/>
              </a:spcAft>
              <a:tabLst>
                <a:tab pos="729996" algn="l"/>
              </a:tabLst>
            </a:pPr>
            <a:r>
              <a:rPr lang="tr" sz="1300">
                <a:latin typeface="Times New Roman"/>
              </a:rPr>
              <a:t>7-	Diğer Hususlar</a:t>
            </a:r>
          </a:p>
          <a:p>
            <a:pPr marL="0" marR="0" indent="448056" algn="just">
              <a:lnSpc>
                <a:spcPct val="150000"/>
              </a:lnSpc>
              <a:spcAft>
                <a:spcPts val="350"/>
              </a:spcAft>
            </a:pPr>
            <a:r>
              <a:rPr lang="tr" sz="1100">
                <a:latin typeface="Times New Roman"/>
              </a:rPr>
              <a:t>Belediye başkan yardımcısı belediye başkanının vermiş olduğu yetkilere göre işlerin koordinasyonu ile görevlendirilmiştir.</a:t>
            </a:r>
          </a:p>
          <a:p>
            <a:pPr marL="0" marR="0" indent="448056" algn="just" defTabSz="728472">
              <a:spcAft>
                <a:spcPts val="840"/>
              </a:spcAft>
              <a:tabLst>
                <a:tab pos="728472" algn="l"/>
              </a:tabLst>
            </a:pPr>
            <a:r>
              <a:rPr lang="tr" sz="1300">
                <a:solidFill>
                  <a:srgbClr val="4B5679"/>
                </a:solidFill>
                <a:latin typeface="Times New Roman"/>
              </a:rPr>
              <a:t>II-	AMAÇ ve HEDEFLER</a:t>
            </a:r>
          </a:p>
          <a:p>
            <a:pPr marL="0" marR="0" indent="486156">
              <a:spcAft>
                <a:spcPts val="840"/>
              </a:spcAft>
            </a:pPr>
            <a:r>
              <a:rPr lang="tr" sz="1300">
                <a:solidFill>
                  <a:srgbClr val="4B5679"/>
                </a:solidFill>
                <a:latin typeface="Times New Roman"/>
              </a:rPr>
              <a:t>A- idarenin Amaç ve Hedefleri</a:t>
            </a:r>
          </a:p>
          <a:p>
            <a:pPr marL="0" marR="0" indent="448056" algn="just">
              <a:lnSpc>
                <a:spcPct val="150000"/>
              </a:lnSpc>
              <a:spcAft>
                <a:spcPts val="350"/>
              </a:spcAft>
            </a:pPr>
            <a:r>
              <a:rPr lang="tr" sz="1100">
                <a:latin typeface="Times New Roman"/>
              </a:rPr>
              <a:t>Belediye hizmetlerinin daha iyi ve etkin yürütülmesi, toplumsal eşitlik yaklaşımının belediye genelinde yaygınlaştırılarak tüm hizmetlere yansımasının sağlanması, yaşam boyu spor anlayışının içselleştirilmesini sağlamak için toplumsal eşitlik ilkesi perspektifi ile her bireyin spor faaliyetlerine erişiminin eşitlenmesi, çevresel konforun sağlanması ve kent temizliği çalışmalarının etkin yönetilmesi, kamusal alanların artırılması ve mevcut alanların sosyal, sportif, kültürel ve rekreasyonel faaliyetler için evrensel tasarım ilkeleriyle yeniden tasarlanması, tüm idari işlemlerin düzgün, hızlı ve yasalara uygun olarak yürütülmesi ve takibi.</a:t>
            </a:r>
          </a:p>
          <a:p>
            <a:pPr marL="0" marR="0" indent="486156" defTabSz="775716">
              <a:tabLst>
                <a:tab pos="775716" algn="l"/>
              </a:tabLst>
            </a:pPr>
            <a:r>
              <a:rPr lang="tr" sz="1300">
                <a:solidFill>
                  <a:srgbClr val="4B5679"/>
                </a:solidFill>
                <a:latin typeface="Times New Roman"/>
              </a:rPr>
              <a:t>B-	Temel Politikalar ve Öncelikler</a:t>
            </a:r>
          </a:p>
        </p:txBody>
      </p:sp>
      <p:sp>
        <p:nvSpPr>
          <p:cNvPr id="6" name="Dikdörtgen 5"/>
          <p:cNvSpPr/>
          <p:nvPr/>
        </p:nvSpPr>
        <p:spPr>
          <a:xfrm>
            <a:off x="905256" y="8433816"/>
            <a:ext cx="5779008" cy="643128"/>
          </a:xfrm>
          <a:prstGeom prst="rect">
            <a:avLst/>
          </a:prstGeom>
          <a:noFill/>
        </p:spPr>
        <p:txBody>
          <a:bodyPr lIns="0" tIns="0" rIns="0" bIns="0">
            <a:noAutofit/>
          </a:bodyPr>
          <a:lstStyle/>
          <a:p>
            <a:pPr marL="0" marR="0" indent="438912" algn="just">
              <a:lnSpc>
                <a:spcPct val="150000"/>
              </a:lnSpc>
            </a:pPr>
            <a:r>
              <a:rPr lang="tr" sz="1100">
                <a:latin typeface="Times New Roman"/>
              </a:rPr>
              <a:t>Kanunlara ve sosyal devlet ilkesine uygun olarak uygulama yapmak, Kültür. Sanat ve Sporu yaygınlaştırmak, Sağlıklı, sürdürülebilir ve yaşanabilir çevre yaratmak. Hizmeti eşit dağıtmak, Adaletli olmak ve İletişimde samimi olmak,</a:t>
            </a:r>
          </a:p>
        </p:txBody>
      </p:sp>
    </p:spTree>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449568" y="329184"/>
            <a:ext cx="853440" cy="771144"/>
          </a:xfrm>
          <a:prstGeom prst="rect">
            <a:avLst/>
          </a:prstGeom>
        </p:spPr>
      </p:pic>
      <p:sp>
        <p:nvSpPr>
          <p:cNvPr id="4" name="Dikdörtgen 3"/>
          <p:cNvSpPr/>
          <p:nvPr/>
        </p:nvSpPr>
        <p:spPr>
          <a:xfrm>
            <a:off x="1289304" y="877824"/>
            <a:ext cx="4693920" cy="170688"/>
          </a:xfrm>
          <a:prstGeom prst="rect">
            <a:avLst/>
          </a:prstGeom>
          <a:noFill/>
        </p:spPr>
        <p:txBody>
          <a:bodyPr wrap="none" lIns="0" tIns="0" rIns="0" bIns="0">
            <a:noAutofit/>
          </a:bodyPr>
          <a:lstStyle/>
          <a:p>
            <a:pPr marL="0" marR="0" indent="0" algn="r" defTabSz="331216">
              <a:tabLst>
                <a:tab pos="331216" algn="l"/>
              </a:tabLst>
            </a:pPr>
            <a:r>
              <a:rPr lang="tr" sz="1300">
                <a:solidFill>
                  <a:srgbClr val="4B5679"/>
                </a:solidFill>
                <a:latin typeface="Times New Roman"/>
              </a:rPr>
              <a:t>III-	FAALİYETLERE İLİŞKİN BİLGİ VE DEĞERLENDİRMELER</a:t>
            </a:r>
          </a:p>
        </p:txBody>
      </p:sp>
      <p:sp>
        <p:nvSpPr>
          <p:cNvPr id="5" name="Dikdörtgen 4"/>
          <p:cNvSpPr/>
          <p:nvPr/>
        </p:nvSpPr>
        <p:spPr>
          <a:xfrm>
            <a:off x="905256" y="1109472"/>
            <a:ext cx="6409944" cy="2249424"/>
          </a:xfrm>
          <a:prstGeom prst="rect">
            <a:avLst/>
          </a:prstGeom>
          <a:noFill/>
        </p:spPr>
        <p:txBody>
          <a:bodyPr lIns="0" tIns="0" rIns="0" bIns="0">
            <a:noAutofit/>
          </a:bodyPr>
          <a:lstStyle/>
          <a:p>
            <a:pPr marL="364812" marR="289120" indent="0" algn="r" defTabSz="696028">
              <a:lnSpc>
                <a:spcPct val="129000"/>
              </a:lnSpc>
              <a:tabLst>
                <a:tab pos="696028" algn="l"/>
              </a:tabLst>
            </a:pPr>
            <a:r>
              <a:rPr lang="tr" sz="1300">
                <a:solidFill>
                  <a:srgbClr val="9BAFE2"/>
                </a:solidFill>
                <a:latin typeface="Times New Roman"/>
              </a:rPr>
              <a:t>ı</a:t>
            </a:r>
          </a:p>
          <a:p>
            <a:pPr marL="0" marR="0" indent="477012">
              <a:lnSpc>
                <a:spcPct val="75000"/>
              </a:lnSpc>
              <a:spcAft>
                <a:spcPts val="840"/>
              </a:spcAft>
            </a:pPr>
            <a:r>
              <a:rPr lang="tr" sz="1300">
                <a:solidFill>
                  <a:srgbClr val="4B5679"/>
                </a:solidFill>
                <a:latin typeface="Times New Roman"/>
              </a:rPr>
              <a:t>A- Mali Bilgiler</a:t>
            </a:r>
          </a:p>
          <a:p>
            <a:pPr marL="0" marR="0" indent="477012">
              <a:lnSpc>
                <a:spcPct val="139000"/>
              </a:lnSpc>
              <a:spcAft>
                <a:spcPts val="560"/>
              </a:spcAft>
            </a:pPr>
            <a:r>
              <a:rPr lang="tr" sz="1200">
                <a:latin typeface="Times New Roman"/>
              </a:rPr>
              <a:t>1 - Bütçe Uygulama Sonuçları</a:t>
            </a:r>
          </a:p>
          <a:p>
            <a:pPr marL="0" marR="0" indent="0" defTabSz="157480">
              <a:spcAft>
                <a:spcPts val="840"/>
              </a:spcAft>
              <a:tabLst>
                <a:tab pos="157480" algn="l"/>
              </a:tabLst>
            </a:pPr>
            <a:r>
              <a:rPr lang="tr" sz="1000" b="1">
                <a:latin typeface="Times New Roman"/>
              </a:rPr>
              <a:t>1	YILLIK FAALİYET RAPORUDUR</a:t>
            </a:r>
          </a:p>
          <a:p>
            <a:pPr marL="0" marR="0" indent="0">
              <a:spcAft>
                <a:spcPts val="840"/>
              </a:spcAft>
            </a:pPr>
            <a:r>
              <a:rPr lang="tr" sz="1100">
                <a:latin typeface="Times New Roman"/>
              </a:rPr>
              <a:t>Belediyemizin 2025 Yıh Gider ve Gelir Bütçesi </a:t>
            </a:r>
            <a:r>
              <a:rPr lang="tr" sz="1000" b="1">
                <a:latin typeface="Times New Roman"/>
              </a:rPr>
              <a:t>106.000.000.00 </a:t>
            </a:r>
            <a:r>
              <a:rPr lang="tr" sz="1100">
                <a:latin typeface="Times New Roman"/>
              </a:rPr>
              <a:t>TL.</a:t>
            </a:r>
          </a:p>
          <a:p>
            <a:pPr marL="0" marR="0" indent="0" defTabSz="2883408">
              <a:spcAft>
                <a:spcPts val="840"/>
              </a:spcAft>
              <a:tabLst>
                <a:tab pos="2883408" algn="l"/>
              </a:tabLst>
            </a:pPr>
            <a:r>
              <a:rPr lang="tr" sz="1100">
                <a:latin typeface="Times New Roman"/>
              </a:rPr>
              <a:t>Ek Bütçe ile verilen Ödenek;	</a:t>
            </a:r>
            <a:r>
              <a:rPr lang="tr" sz="1000" b="1">
                <a:latin typeface="Times New Roman"/>
              </a:rPr>
              <a:t>63.000,000,00 TL</a:t>
            </a:r>
          </a:p>
          <a:p>
            <a:pPr marL="0" marR="0" indent="0" defTabSz="2883408">
              <a:spcAft>
                <a:spcPts val="840"/>
              </a:spcAft>
              <a:tabLst>
                <a:tab pos="2883408" algn="l"/>
              </a:tabLst>
            </a:pPr>
            <a:r>
              <a:rPr lang="tr" sz="1100">
                <a:latin typeface="Times New Roman"/>
              </a:rPr>
              <a:t>Önceki Yıldan Devreden Ödenek;	</a:t>
            </a:r>
            <a:r>
              <a:rPr lang="tr" sz="1000" b="1">
                <a:latin typeface="Times New Roman"/>
              </a:rPr>
              <a:t>11.000.000,00 TL.</a:t>
            </a:r>
          </a:p>
          <a:p>
            <a:pPr marL="0" marR="0" indent="0" defTabSz="2883408">
              <a:tabLst>
                <a:tab pos="2883408" algn="l"/>
              </a:tabLst>
            </a:pPr>
            <a:r>
              <a:rPr lang="tr" sz="1000" b="1">
                <a:latin typeface="Times New Roman"/>
              </a:rPr>
              <a:t>Toplam Ödenek	180.000.000,00 TL</a:t>
            </a:r>
          </a:p>
        </p:txBody>
      </p:sp>
      <p:sp>
        <p:nvSpPr>
          <p:cNvPr id="6" name="Dikdörtgen 5"/>
          <p:cNvSpPr/>
          <p:nvPr/>
        </p:nvSpPr>
        <p:spPr>
          <a:xfrm>
            <a:off x="886968" y="3813048"/>
            <a:ext cx="2828544" cy="146304"/>
          </a:xfrm>
          <a:prstGeom prst="rect">
            <a:avLst/>
          </a:prstGeom>
          <a:noFill/>
        </p:spPr>
        <p:txBody>
          <a:bodyPr wrap="none" lIns="0" tIns="0" rIns="0" bIns="0">
            <a:noAutofit/>
          </a:bodyPr>
          <a:lstStyle/>
          <a:p>
            <a:pPr marL="0" marR="0" indent="0"/>
            <a:r>
              <a:rPr lang="tr" sz="1100">
                <a:latin typeface="Times New Roman"/>
              </a:rPr>
              <a:t>2025 Yılı Net Bütçe Geliri: </a:t>
            </a:r>
            <a:r>
              <a:rPr lang="tr" sz="1000" b="1">
                <a:latin typeface="Times New Roman"/>
              </a:rPr>
              <a:t>153.852.497,79 TL.</a:t>
            </a:r>
          </a:p>
        </p:txBody>
      </p:sp>
      <p:sp>
        <p:nvSpPr>
          <p:cNvPr id="7" name="Dikdörtgen 6"/>
          <p:cNvSpPr/>
          <p:nvPr/>
        </p:nvSpPr>
        <p:spPr>
          <a:xfrm>
            <a:off x="886968" y="4148328"/>
            <a:ext cx="2828544" cy="124968"/>
          </a:xfrm>
          <a:prstGeom prst="rect">
            <a:avLst/>
          </a:prstGeom>
          <a:noFill/>
        </p:spPr>
        <p:txBody>
          <a:bodyPr wrap="none" lIns="0" tIns="0" rIns="0" bIns="0">
            <a:noAutofit/>
          </a:bodyPr>
          <a:lstStyle/>
          <a:p>
            <a:pPr marL="0" marR="0" indent="0"/>
            <a:r>
              <a:rPr lang="tr" sz="1100">
                <a:latin typeface="Times New Roman"/>
              </a:rPr>
              <a:t>2025 Yılı Bütçe Giderleri </a:t>
            </a:r>
            <a:r>
              <a:rPr lang="tr" sz="1000" b="1">
                <a:latin typeface="Times New Roman"/>
              </a:rPr>
              <a:t>: 168.442.734,60 TL.</a:t>
            </a:r>
          </a:p>
        </p:txBody>
      </p:sp>
      <p:sp>
        <p:nvSpPr>
          <p:cNvPr id="8" name="Dikdörtgen 7"/>
          <p:cNvSpPr/>
          <p:nvPr/>
        </p:nvSpPr>
        <p:spPr>
          <a:xfrm>
            <a:off x="886968" y="4437888"/>
            <a:ext cx="2828544" cy="143256"/>
          </a:xfrm>
          <a:prstGeom prst="rect">
            <a:avLst/>
          </a:prstGeom>
          <a:noFill/>
        </p:spPr>
        <p:txBody>
          <a:bodyPr wrap="none" lIns="0" tIns="0" rIns="0" bIns="0">
            <a:noAutofit/>
          </a:bodyPr>
          <a:lstStyle/>
          <a:p>
            <a:pPr marL="0" marR="0" indent="0"/>
            <a:r>
              <a:rPr lang="tr" sz="1000" b="1">
                <a:latin typeface="Times New Roman"/>
              </a:rPr>
              <a:t>GELİRLERİMİZİN DAĞILIMI</a:t>
            </a:r>
          </a:p>
        </p:txBody>
      </p:sp>
      <p:graphicFrame>
        <p:nvGraphicFramePr>
          <p:cNvPr id="9" name="Tablo 8"/>
          <p:cNvGraphicFramePr>
            <a:graphicFrameLocks noGrp="1"/>
          </p:cNvGraphicFramePr>
          <p:nvPr/>
        </p:nvGraphicFramePr>
        <p:xfrm>
          <a:off x="890016" y="4730496"/>
          <a:ext cx="5763768" cy="5111496"/>
        </p:xfrm>
        <a:graphic>
          <a:graphicData uri="http://schemas.openxmlformats.org/drawingml/2006/table">
            <a:tbl>
              <a:tblPr/>
              <a:tblGrid>
                <a:gridCol w="3212592">
                  <a:extLst>
                    <a:ext uri="{9D8B030D-6E8A-4147-A177-3AD203B41FA5}">
                      <a16:colId xmlns:a16="http://schemas.microsoft.com/office/drawing/2014/main" val="20000"/>
                    </a:ext>
                  </a:extLst>
                </a:gridCol>
                <a:gridCol w="2551176">
                  <a:extLst>
                    <a:ext uri="{9D8B030D-6E8A-4147-A177-3AD203B41FA5}">
                      <a16:colId xmlns:a16="http://schemas.microsoft.com/office/drawing/2014/main" val="20001"/>
                    </a:ext>
                  </a:extLst>
                </a:gridCol>
              </a:tblGrid>
              <a:tr h="271272">
                <a:tc>
                  <a:txBody>
                    <a:bodyPr/>
                    <a:lstStyle/>
                    <a:p>
                      <a:pPr marL="0" marR="0" indent="0"/>
                      <a:r>
                        <a:rPr lang="tr" sz="1100" b="1">
                          <a:latin typeface="Times New Roman"/>
                        </a:rPr>
                        <a:t>A- VERGİ GELİRLERİ</a:t>
                      </a:r>
                    </a:p>
                  </a:txBody>
                  <a:tcPr marL="0" marR="0" marT="0" marB="0"/>
                </a:tc>
                <a:tc>
                  <a:txBody>
                    <a:bodyPr/>
                    <a:lstStyle/>
                    <a:p>
                      <a:pPr marL="0" marR="0" indent="0" algn="r"/>
                      <a:r>
                        <a:rPr lang="tr" sz="1100" b="1">
                          <a:latin typeface="Times New Roman"/>
                        </a:rPr>
                        <a:t>8.003.089,53 TL</a:t>
                      </a:r>
                    </a:p>
                  </a:txBody>
                  <a:tcPr marL="0" marR="0" marT="0" marB="0"/>
                </a:tc>
                <a:extLst>
                  <a:ext uri="{0D108BD9-81ED-4DB2-BD59-A6C34878D82A}">
                    <a16:rowId xmlns:a16="http://schemas.microsoft.com/office/drawing/2014/main" val="10000"/>
                  </a:ext>
                </a:extLst>
              </a:tr>
              <a:tr h="274320">
                <a:tc>
                  <a:txBody>
                    <a:bodyPr/>
                    <a:lstStyle/>
                    <a:p>
                      <a:pPr marL="0" marR="0" indent="177800"/>
                      <a:r>
                        <a:rPr lang="tr" sz="1200">
                          <a:latin typeface="Times New Roman"/>
                        </a:rPr>
                        <a:t>1- Mülkiyeti Üzerinden Alınan Vergiler</a:t>
                      </a:r>
                    </a:p>
                  </a:txBody>
                  <a:tcPr marL="0" marR="0" marT="0" marB="0" anchor="b"/>
                </a:tc>
                <a:tc>
                  <a:txBody>
                    <a:bodyPr/>
                    <a:lstStyle/>
                    <a:p>
                      <a:pPr marL="0" marR="0" indent="0"/>
                      <a:r>
                        <a:rPr lang="tr" sz="1200">
                          <a:latin typeface="Times New Roman"/>
                        </a:rPr>
                        <a:t>4.075.977,34</a:t>
                      </a:r>
                    </a:p>
                  </a:txBody>
                  <a:tcPr marL="0" marR="0" marT="0" marB="0" anchor="b"/>
                </a:tc>
                <a:extLst>
                  <a:ext uri="{0D108BD9-81ED-4DB2-BD59-A6C34878D82A}">
                    <a16:rowId xmlns:a16="http://schemas.microsoft.com/office/drawing/2014/main" val="10001"/>
                  </a:ext>
                </a:extLst>
              </a:tr>
              <a:tr h="167640">
                <a:tc>
                  <a:txBody>
                    <a:bodyPr/>
                    <a:lstStyle/>
                    <a:p>
                      <a:pPr marL="0" marR="0" indent="177800"/>
                      <a:r>
                        <a:rPr lang="tr" sz="1200">
                          <a:latin typeface="Times New Roman"/>
                        </a:rPr>
                        <a:t>2- Dahilinde Alınan Mal ve Hizmet Gelirleri</a:t>
                      </a:r>
                    </a:p>
                  </a:txBody>
                  <a:tcPr marL="0" marR="0" marT="0" marB="0"/>
                </a:tc>
                <a:tc>
                  <a:txBody>
                    <a:bodyPr/>
                    <a:lstStyle/>
                    <a:p>
                      <a:pPr marL="0" marR="0" indent="0"/>
                      <a:r>
                        <a:rPr lang="tr" sz="1200">
                          <a:latin typeface="Times New Roman"/>
                        </a:rPr>
                        <a:t>3.647.334,76</a:t>
                      </a:r>
                    </a:p>
                  </a:txBody>
                  <a:tcPr marL="0" marR="0" marT="0" marB="0"/>
                </a:tc>
                <a:extLst>
                  <a:ext uri="{0D108BD9-81ED-4DB2-BD59-A6C34878D82A}">
                    <a16:rowId xmlns:a16="http://schemas.microsoft.com/office/drawing/2014/main" val="10002"/>
                  </a:ext>
                </a:extLst>
              </a:tr>
              <a:tr h="182880">
                <a:tc>
                  <a:txBody>
                    <a:bodyPr/>
                    <a:lstStyle/>
                    <a:p>
                      <a:pPr marL="0" marR="0" indent="177800"/>
                      <a:r>
                        <a:rPr lang="tr" sz="1200">
                          <a:latin typeface="Times New Roman"/>
                        </a:rPr>
                        <a:t>3- Harçlar</a:t>
                      </a:r>
                    </a:p>
                  </a:txBody>
                  <a:tcPr marL="0" marR="0" marT="0" marB="0" anchor="b"/>
                </a:tc>
                <a:tc>
                  <a:txBody>
                    <a:bodyPr/>
                    <a:lstStyle/>
                    <a:p>
                      <a:pPr marL="0" marR="0" indent="177800"/>
                      <a:r>
                        <a:rPr lang="tr" sz="1200">
                          <a:latin typeface="Times New Roman"/>
                        </a:rPr>
                        <a:t>279.736.43</a:t>
                      </a:r>
                    </a:p>
                  </a:txBody>
                  <a:tcPr marL="0" marR="0" marT="0" marB="0" anchor="b"/>
                </a:tc>
                <a:extLst>
                  <a:ext uri="{0D108BD9-81ED-4DB2-BD59-A6C34878D82A}">
                    <a16:rowId xmlns:a16="http://schemas.microsoft.com/office/drawing/2014/main" val="10003"/>
                  </a:ext>
                </a:extLst>
              </a:tr>
              <a:tr h="268224">
                <a:tc>
                  <a:txBody>
                    <a:bodyPr/>
                    <a:lstStyle/>
                    <a:p>
                      <a:pPr marL="0" marR="0" indent="177800"/>
                      <a:r>
                        <a:rPr lang="tr" sz="1200">
                          <a:latin typeface="Times New Roman"/>
                        </a:rPr>
                        <a:t>4- Başka Yerde Sınıflandırılmayan Vergiler</a:t>
                      </a:r>
                    </a:p>
                  </a:txBody>
                  <a:tcPr marL="0" marR="0" marT="0" marB="0"/>
                </a:tc>
                <a:tc>
                  <a:txBody>
                    <a:bodyPr/>
                    <a:lstStyle/>
                    <a:p>
                      <a:pPr marL="0" marR="0" indent="520700"/>
                      <a:r>
                        <a:rPr lang="tr" sz="1200">
                          <a:latin typeface="Times New Roman"/>
                        </a:rPr>
                        <a:t>41,00</a:t>
                      </a:r>
                    </a:p>
                  </a:txBody>
                  <a:tcPr marL="0" marR="0" marT="0" marB="0"/>
                </a:tc>
                <a:extLst>
                  <a:ext uri="{0D108BD9-81ED-4DB2-BD59-A6C34878D82A}">
                    <a16:rowId xmlns:a16="http://schemas.microsoft.com/office/drawing/2014/main" val="10004"/>
                  </a:ext>
                </a:extLst>
              </a:tr>
              <a:tr h="341376">
                <a:tc>
                  <a:txBody>
                    <a:bodyPr/>
                    <a:lstStyle/>
                    <a:p>
                      <a:pPr marL="0" marR="0" indent="0"/>
                      <a:r>
                        <a:rPr lang="tr" sz="1100" b="1">
                          <a:latin typeface="Times New Roman"/>
                        </a:rPr>
                        <a:t>B- TEŞEBBÜS VE MÜLKİYET GELİRLERİ :</a:t>
                      </a:r>
                    </a:p>
                  </a:txBody>
                  <a:tcPr marL="0" marR="0" marT="0" marB="0" anchor="ctr"/>
                </a:tc>
                <a:tc>
                  <a:txBody>
                    <a:bodyPr/>
                    <a:lstStyle/>
                    <a:p>
                      <a:pPr marL="1348300" marR="0" indent="0"/>
                      <a:r>
                        <a:rPr lang="tr" sz="1100" b="1">
                          <a:latin typeface="Times New Roman"/>
                        </a:rPr>
                        <a:t>36.371.465,35 TL</a:t>
                      </a:r>
                    </a:p>
                  </a:txBody>
                  <a:tcPr marL="0" marR="0" marT="0" marB="0" anchor="ctr"/>
                </a:tc>
                <a:extLst>
                  <a:ext uri="{0D108BD9-81ED-4DB2-BD59-A6C34878D82A}">
                    <a16:rowId xmlns:a16="http://schemas.microsoft.com/office/drawing/2014/main" val="10005"/>
                  </a:ext>
                </a:extLst>
              </a:tr>
              <a:tr h="262128">
                <a:tc>
                  <a:txBody>
                    <a:bodyPr/>
                    <a:lstStyle/>
                    <a:p>
                      <a:pPr marL="0" marR="0" indent="177800"/>
                      <a:r>
                        <a:rPr lang="tr" sz="1200">
                          <a:latin typeface="Times New Roman"/>
                        </a:rPr>
                        <a:t>1- Mal ve Hizmet Satışı Gelirleri</a:t>
                      </a:r>
                    </a:p>
                  </a:txBody>
                  <a:tcPr marL="0" marR="0" marT="0" marB="0" anchor="b"/>
                </a:tc>
                <a:tc>
                  <a:txBody>
                    <a:bodyPr/>
                    <a:lstStyle/>
                    <a:p>
                      <a:pPr marL="0" marR="0" indent="0"/>
                      <a:r>
                        <a:rPr lang="tr" sz="1200">
                          <a:latin typeface="Times New Roman"/>
                        </a:rPr>
                        <a:t>33.510.209.60</a:t>
                      </a:r>
                    </a:p>
                  </a:txBody>
                  <a:tcPr marL="0" marR="0" marT="0" marB="0" anchor="b"/>
                </a:tc>
                <a:extLst>
                  <a:ext uri="{0D108BD9-81ED-4DB2-BD59-A6C34878D82A}">
                    <a16:rowId xmlns:a16="http://schemas.microsoft.com/office/drawing/2014/main" val="10006"/>
                  </a:ext>
                </a:extLst>
              </a:tr>
              <a:tr h="179832">
                <a:tc>
                  <a:txBody>
                    <a:bodyPr/>
                    <a:lstStyle/>
                    <a:p>
                      <a:pPr marL="0" marR="0" indent="177800"/>
                      <a:r>
                        <a:rPr lang="tr" sz="1200">
                          <a:latin typeface="Times New Roman"/>
                        </a:rPr>
                        <a:t>2- Kurumlar Hasılatı</a:t>
                      </a:r>
                    </a:p>
                  </a:txBody>
                  <a:tcPr marL="0" marR="0" marT="0" marB="0"/>
                </a:tc>
                <a:tc>
                  <a:txBody>
                    <a:bodyPr/>
                    <a:lstStyle/>
                    <a:p>
                      <a:pPr marL="0" marR="0" indent="622300"/>
                      <a:r>
                        <a:rPr lang="tr" sz="1200">
                          <a:latin typeface="Times New Roman"/>
                        </a:rPr>
                        <a:t>0,00</a:t>
                      </a:r>
                    </a:p>
                  </a:txBody>
                  <a:tcPr marL="0" marR="0" marT="0" marB="0"/>
                </a:tc>
                <a:extLst>
                  <a:ext uri="{0D108BD9-81ED-4DB2-BD59-A6C34878D82A}">
                    <a16:rowId xmlns:a16="http://schemas.microsoft.com/office/drawing/2014/main" val="10007"/>
                  </a:ext>
                </a:extLst>
              </a:tr>
              <a:tr h="173736">
                <a:tc>
                  <a:txBody>
                    <a:bodyPr/>
                    <a:lstStyle/>
                    <a:p>
                      <a:pPr marL="0" marR="0" indent="177800"/>
                      <a:r>
                        <a:rPr lang="tr" sz="1200">
                          <a:latin typeface="Times New Roman"/>
                        </a:rPr>
                        <a:t>3- Kira Gelirleri</a:t>
                      </a:r>
                    </a:p>
                  </a:txBody>
                  <a:tcPr marL="0" marR="0" marT="0" marB="0" anchor="b"/>
                </a:tc>
                <a:tc>
                  <a:txBody>
                    <a:bodyPr/>
                    <a:lstStyle/>
                    <a:p>
                      <a:pPr marL="0" marR="0" indent="177800"/>
                      <a:r>
                        <a:rPr lang="tr" sz="1200">
                          <a:latin typeface="Times New Roman"/>
                        </a:rPr>
                        <a:t>555.545,95</a:t>
                      </a:r>
                    </a:p>
                  </a:txBody>
                  <a:tcPr marL="0" marR="0" marT="0" marB="0" anchor="b"/>
                </a:tc>
                <a:extLst>
                  <a:ext uri="{0D108BD9-81ED-4DB2-BD59-A6C34878D82A}">
                    <a16:rowId xmlns:a16="http://schemas.microsoft.com/office/drawing/2014/main" val="10008"/>
                  </a:ext>
                </a:extLst>
              </a:tr>
              <a:tr h="274320">
                <a:tc>
                  <a:txBody>
                    <a:bodyPr/>
                    <a:lstStyle/>
                    <a:p>
                      <a:pPr marL="0" marR="0" indent="177800"/>
                      <a:r>
                        <a:rPr lang="tr" sz="1200">
                          <a:latin typeface="Times New Roman"/>
                        </a:rPr>
                        <a:t>4- Diğer Teşebbüs ve Mülkiyet Gelirleri</a:t>
                      </a:r>
                    </a:p>
                  </a:txBody>
                  <a:tcPr marL="0" marR="0" marT="0" marB="0"/>
                </a:tc>
                <a:tc>
                  <a:txBody>
                    <a:bodyPr/>
                    <a:lstStyle/>
                    <a:p>
                      <a:pPr marL="0" marR="0" indent="114300"/>
                      <a:r>
                        <a:rPr lang="tr" sz="1200">
                          <a:latin typeface="Times New Roman"/>
                        </a:rPr>
                        <a:t>2.305.709,80</a:t>
                      </a:r>
                    </a:p>
                  </a:txBody>
                  <a:tcPr marL="0" marR="0" marT="0" marB="0"/>
                </a:tc>
                <a:extLst>
                  <a:ext uri="{0D108BD9-81ED-4DB2-BD59-A6C34878D82A}">
                    <a16:rowId xmlns:a16="http://schemas.microsoft.com/office/drawing/2014/main" val="10009"/>
                  </a:ext>
                </a:extLst>
              </a:tr>
              <a:tr h="341376">
                <a:tc>
                  <a:txBody>
                    <a:bodyPr/>
                    <a:lstStyle/>
                    <a:p>
                      <a:pPr marL="0" marR="0" indent="0"/>
                      <a:r>
                        <a:rPr lang="tr" sz="1100" b="1">
                          <a:latin typeface="Times New Roman"/>
                        </a:rPr>
                        <a:t>C- ALINAN BAĞIŞ VE YARDIMLAR :</a:t>
                      </a:r>
                    </a:p>
                  </a:txBody>
                  <a:tcPr marL="0" marR="0" marT="0" marB="0" anchor="ctr"/>
                </a:tc>
                <a:tc>
                  <a:txBody>
                    <a:bodyPr/>
                    <a:lstStyle/>
                    <a:p>
                      <a:pPr marL="1348300" marR="0" indent="0"/>
                      <a:r>
                        <a:rPr lang="tr" sz="1100" b="1">
                          <a:latin typeface="Times New Roman"/>
                        </a:rPr>
                        <a:t>36.225.207,00 TL</a:t>
                      </a:r>
                    </a:p>
                  </a:txBody>
                  <a:tcPr marL="0" marR="0" marT="0" marB="0" anchor="ctr"/>
                </a:tc>
                <a:extLst>
                  <a:ext uri="{0D108BD9-81ED-4DB2-BD59-A6C34878D82A}">
                    <a16:rowId xmlns:a16="http://schemas.microsoft.com/office/drawing/2014/main" val="10010"/>
                  </a:ext>
                </a:extLst>
              </a:tr>
              <a:tr h="265176">
                <a:tc>
                  <a:txBody>
                    <a:bodyPr/>
                    <a:lstStyle/>
                    <a:p>
                      <a:pPr marL="0" marR="0" indent="177800"/>
                      <a:r>
                        <a:rPr lang="tr" sz="1200">
                          <a:latin typeface="Times New Roman"/>
                        </a:rPr>
                        <a:t>1- Merkezi Yönetim Bütçesine Dahil İdarelerden</a:t>
                      </a:r>
                    </a:p>
                  </a:txBody>
                  <a:tcPr marL="0" marR="0" marT="0" marB="0" anchor="b"/>
                </a:tc>
                <a:tc>
                  <a:txBody>
                    <a:bodyPr/>
                    <a:lstStyle/>
                    <a:p>
                      <a:endParaRPr sz="1300"/>
                    </a:p>
                  </a:txBody>
                  <a:tcPr marL="0" marR="0" marT="0" marB="0"/>
                </a:tc>
                <a:extLst>
                  <a:ext uri="{0D108BD9-81ED-4DB2-BD59-A6C34878D82A}">
                    <a16:rowId xmlns:a16="http://schemas.microsoft.com/office/drawing/2014/main" val="10011"/>
                  </a:ext>
                </a:extLst>
              </a:tr>
              <a:tr h="173736">
                <a:tc>
                  <a:txBody>
                    <a:bodyPr/>
                    <a:lstStyle/>
                    <a:p>
                      <a:pPr marL="0" marR="0" indent="342900"/>
                      <a:r>
                        <a:rPr lang="tr" sz="1200">
                          <a:latin typeface="Times New Roman"/>
                        </a:rPr>
                        <a:t>Alınan Bağış ve Yardımlar</a:t>
                      </a:r>
                    </a:p>
                  </a:txBody>
                  <a:tcPr marL="0" marR="0" marT="0" marB="0" anchor="b"/>
                </a:tc>
                <a:tc>
                  <a:txBody>
                    <a:bodyPr/>
                    <a:lstStyle/>
                    <a:p>
                      <a:pPr marL="0" marR="0" indent="114300"/>
                      <a:r>
                        <a:rPr lang="tr" sz="1200">
                          <a:latin typeface="Times New Roman"/>
                        </a:rPr>
                        <a:t>25.027.209,00</a:t>
                      </a:r>
                    </a:p>
                  </a:txBody>
                  <a:tcPr marL="0" marR="0" marT="0" marB="0" anchor="b"/>
                </a:tc>
                <a:extLst>
                  <a:ext uri="{0D108BD9-81ED-4DB2-BD59-A6C34878D82A}">
                    <a16:rowId xmlns:a16="http://schemas.microsoft.com/office/drawing/2014/main" val="10012"/>
                  </a:ext>
                </a:extLst>
              </a:tr>
              <a:tr h="179832">
                <a:tc>
                  <a:txBody>
                    <a:bodyPr/>
                    <a:lstStyle/>
                    <a:p>
                      <a:pPr marL="0" marR="0" indent="177800"/>
                      <a:r>
                        <a:rPr lang="tr" sz="1200">
                          <a:latin typeface="Times New Roman"/>
                        </a:rPr>
                        <a:t>2- Diğer İdarelerden Alınan Bağış ve Yardımlar</a:t>
                      </a:r>
                    </a:p>
                  </a:txBody>
                  <a:tcPr marL="0" marR="0" marT="0" marB="0" anchor="b"/>
                </a:tc>
                <a:tc>
                  <a:txBody>
                    <a:bodyPr/>
                    <a:lstStyle/>
                    <a:p>
                      <a:endParaRPr sz="900"/>
                    </a:p>
                  </a:txBody>
                  <a:tcPr marL="0" marR="0" marT="0" marB="0"/>
                </a:tc>
                <a:extLst>
                  <a:ext uri="{0D108BD9-81ED-4DB2-BD59-A6C34878D82A}">
                    <a16:rowId xmlns:a16="http://schemas.microsoft.com/office/drawing/2014/main" val="10013"/>
                  </a:ext>
                </a:extLst>
              </a:tr>
              <a:tr h="176784">
                <a:tc>
                  <a:txBody>
                    <a:bodyPr/>
                    <a:lstStyle/>
                    <a:p>
                      <a:pPr marL="0" marR="0" indent="177800"/>
                      <a:r>
                        <a:rPr lang="tr" sz="1200">
                          <a:latin typeface="Times New Roman"/>
                        </a:rPr>
                        <a:t>3- Kuramlardan ve Kişilerden Alınan Bağış ve</a:t>
                      </a:r>
                    </a:p>
                  </a:txBody>
                  <a:tcPr marL="0" marR="0" marT="0" marB="0" anchor="b"/>
                </a:tc>
                <a:tc>
                  <a:txBody>
                    <a:bodyPr/>
                    <a:lstStyle/>
                    <a:p>
                      <a:endParaRPr sz="900"/>
                    </a:p>
                  </a:txBody>
                  <a:tcPr marL="0" marR="0" marT="0" marB="0"/>
                </a:tc>
                <a:extLst>
                  <a:ext uri="{0D108BD9-81ED-4DB2-BD59-A6C34878D82A}">
                    <a16:rowId xmlns:a16="http://schemas.microsoft.com/office/drawing/2014/main" val="10014"/>
                  </a:ext>
                </a:extLst>
              </a:tr>
              <a:tr h="167640">
                <a:tc>
                  <a:txBody>
                    <a:bodyPr/>
                    <a:lstStyle/>
                    <a:p>
                      <a:pPr marL="0" marR="0" indent="342900"/>
                      <a:r>
                        <a:rPr lang="tr" sz="1200">
                          <a:latin typeface="Times New Roman"/>
                        </a:rPr>
                        <a:t>Yardımlar.</a:t>
                      </a:r>
                    </a:p>
                  </a:txBody>
                  <a:tcPr marL="0" marR="0" marT="0" marB="0"/>
                </a:tc>
                <a:tc>
                  <a:txBody>
                    <a:bodyPr/>
                    <a:lstStyle/>
                    <a:p>
                      <a:pPr marL="0" marR="0" indent="114300"/>
                      <a:r>
                        <a:rPr lang="tr" sz="1200">
                          <a:latin typeface="Times New Roman"/>
                        </a:rPr>
                        <a:t>2.155.198,00</a:t>
                      </a:r>
                    </a:p>
                  </a:txBody>
                  <a:tcPr marL="0" marR="0" marT="0" marB="0"/>
                </a:tc>
                <a:extLst>
                  <a:ext uri="{0D108BD9-81ED-4DB2-BD59-A6C34878D82A}">
                    <a16:rowId xmlns:a16="http://schemas.microsoft.com/office/drawing/2014/main" val="10015"/>
                  </a:ext>
                </a:extLst>
              </a:tr>
              <a:tr h="265176">
                <a:tc>
                  <a:txBody>
                    <a:bodyPr/>
                    <a:lstStyle/>
                    <a:p>
                      <a:pPr marL="0" marR="0" indent="177800"/>
                      <a:r>
                        <a:rPr lang="tr" sz="1200">
                          <a:latin typeface="Times New Roman"/>
                        </a:rPr>
                        <a:t>4- Proje Yardımları</a:t>
                      </a:r>
                    </a:p>
                  </a:txBody>
                  <a:tcPr marL="0" marR="0" marT="0" marB="0"/>
                </a:tc>
                <a:tc>
                  <a:txBody>
                    <a:bodyPr/>
                    <a:lstStyle/>
                    <a:p>
                      <a:pPr marL="0" marR="0" indent="114300"/>
                      <a:r>
                        <a:rPr lang="tr" sz="1200">
                          <a:latin typeface="Times New Roman"/>
                        </a:rPr>
                        <a:t>9.042.800,00</a:t>
                      </a:r>
                    </a:p>
                  </a:txBody>
                  <a:tcPr marL="0" marR="0" marT="0" marB="0"/>
                </a:tc>
                <a:extLst>
                  <a:ext uri="{0D108BD9-81ED-4DB2-BD59-A6C34878D82A}">
                    <a16:rowId xmlns:a16="http://schemas.microsoft.com/office/drawing/2014/main" val="10016"/>
                  </a:ext>
                </a:extLst>
              </a:tr>
              <a:tr h="347472">
                <a:tc>
                  <a:txBody>
                    <a:bodyPr/>
                    <a:lstStyle/>
                    <a:p>
                      <a:pPr marL="0" marR="0" indent="0"/>
                      <a:r>
                        <a:rPr lang="tr" sz="1100" b="1">
                          <a:latin typeface="Times New Roman"/>
                        </a:rPr>
                        <a:t>D- DİĞER GELİRLER</a:t>
                      </a:r>
                    </a:p>
                  </a:txBody>
                  <a:tcPr marL="0" marR="0" marT="0" marB="0" anchor="ctr"/>
                </a:tc>
                <a:tc>
                  <a:txBody>
                    <a:bodyPr/>
                    <a:lstStyle/>
                    <a:p>
                      <a:pPr marL="0" marR="0" indent="0" algn="r"/>
                      <a:r>
                        <a:rPr lang="tr" sz="1100" b="1">
                          <a:latin typeface="Times New Roman"/>
                        </a:rPr>
                        <a:t>71.848.867,69 TL</a:t>
                      </a:r>
                    </a:p>
                  </a:txBody>
                  <a:tcPr marL="0" marR="0" marT="0" marB="0" anchor="ctr"/>
                </a:tc>
                <a:extLst>
                  <a:ext uri="{0D108BD9-81ED-4DB2-BD59-A6C34878D82A}">
                    <a16:rowId xmlns:a16="http://schemas.microsoft.com/office/drawing/2014/main" val="10017"/>
                  </a:ext>
                </a:extLst>
              </a:tr>
              <a:tr h="259080">
                <a:tc>
                  <a:txBody>
                    <a:bodyPr/>
                    <a:lstStyle/>
                    <a:p>
                      <a:pPr marL="0" marR="0" indent="177800"/>
                      <a:r>
                        <a:rPr lang="tr" sz="1200">
                          <a:latin typeface="Times New Roman"/>
                        </a:rPr>
                        <a:t>1- Faiz Gelirleri</a:t>
                      </a:r>
                    </a:p>
                  </a:txBody>
                  <a:tcPr marL="0" marR="0" marT="0" marB="0" anchor="b"/>
                </a:tc>
                <a:tc>
                  <a:txBody>
                    <a:bodyPr/>
                    <a:lstStyle/>
                    <a:p>
                      <a:pPr marL="0" marR="0" indent="177800"/>
                      <a:r>
                        <a:rPr lang="tr" sz="1200">
                          <a:latin typeface="Times New Roman"/>
                        </a:rPr>
                        <a:t>2.774.400,51</a:t>
                      </a:r>
                    </a:p>
                  </a:txBody>
                  <a:tcPr marL="0" marR="0" marT="0" marB="0" anchor="b"/>
                </a:tc>
                <a:extLst>
                  <a:ext uri="{0D108BD9-81ED-4DB2-BD59-A6C34878D82A}">
                    <a16:rowId xmlns:a16="http://schemas.microsoft.com/office/drawing/2014/main" val="10018"/>
                  </a:ext>
                </a:extLst>
              </a:tr>
              <a:tr h="176784">
                <a:tc>
                  <a:txBody>
                    <a:bodyPr/>
                    <a:lstStyle/>
                    <a:p>
                      <a:pPr marL="0" marR="0" indent="177800"/>
                      <a:r>
                        <a:rPr lang="tr" sz="1200">
                          <a:latin typeface="Times New Roman"/>
                        </a:rPr>
                        <a:t>2- Kişi ve Kurululardan Alınan Paylar</a:t>
                      </a:r>
                    </a:p>
                  </a:txBody>
                  <a:tcPr marL="0" marR="0" marT="0" marB="0" anchor="b"/>
                </a:tc>
                <a:tc>
                  <a:txBody>
                    <a:bodyPr/>
                    <a:lstStyle/>
                    <a:p>
                      <a:pPr marL="0" marR="0" indent="114300"/>
                      <a:r>
                        <a:rPr lang="tr" sz="1200">
                          <a:latin typeface="Times New Roman"/>
                        </a:rPr>
                        <a:t>65.865.132,93</a:t>
                      </a:r>
                    </a:p>
                  </a:txBody>
                  <a:tcPr marL="0" marR="0" marT="0" marB="0" anchor="b"/>
                </a:tc>
                <a:extLst>
                  <a:ext uri="{0D108BD9-81ED-4DB2-BD59-A6C34878D82A}">
                    <a16:rowId xmlns:a16="http://schemas.microsoft.com/office/drawing/2014/main" val="10019"/>
                  </a:ext>
                </a:extLst>
              </a:tr>
              <a:tr h="170688">
                <a:tc>
                  <a:txBody>
                    <a:bodyPr/>
                    <a:lstStyle/>
                    <a:p>
                      <a:pPr marL="0" marR="0" indent="177800"/>
                      <a:r>
                        <a:rPr lang="tr" sz="1200">
                          <a:latin typeface="Times New Roman"/>
                        </a:rPr>
                        <a:t>3- Para Cezaları</a:t>
                      </a:r>
                    </a:p>
                  </a:txBody>
                  <a:tcPr marL="0" marR="0" marT="0" marB="0" anchor="b"/>
                </a:tc>
                <a:tc>
                  <a:txBody>
                    <a:bodyPr/>
                    <a:lstStyle/>
                    <a:p>
                      <a:pPr marL="0" marR="0" indent="241300"/>
                      <a:r>
                        <a:rPr lang="tr" sz="1200">
                          <a:latin typeface="Times New Roman"/>
                        </a:rPr>
                        <a:t>3.178.740,05</a:t>
                      </a:r>
                    </a:p>
                  </a:txBody>
                  <a:tcPr marL="0" marR="0" marT="0" marB="0" anchor="b"/>
                </a:tc>
                <a:extLst>
                  <a:ext uri="{0D108BD9-81ED-4DB2-BD59-A6C34878D82A}">
                    <a16:rowId xmlns:a16="http://schemas.microsoft.com/office/drawing/2014/main" val="10020"/>
                  </a:ext>
                </a:extLst>
              </a:tr>
              <a:tr h="192024">
                <a:tc>
                  <a:txBody>
                    <a:bodyPr/>
                    <a:lstStyle/>
                    <a:p>
                      <a:pPr marL="0" marR="0" indent="177800"/>
                      <a:r>
                        <a:rPr lang="tr" sz="1200">
                          <a:latin typeface="Times New Roman"/>
                        </a:rPr>
                        <a:t>4- Diğer Çeşitli Gelirler</a:t>
                      </a:r>
                    </a:p>
                  </a:txBody>
                  <a:tcPr marL="0" marR="0" marT="0" marB="0" anchor="b"/>
                </a:tc>
                <a:tc>
                  <a:txBody>
                    <a:bodyPr/>
                    <a:lstStyle/>
                    <a:p>
                      <a:pPr marL="0" marR="0" indent="431800"/>
                      <a:r>
                        <a:rPr lang="tr" sz="1200">
                          <a:latin typeface="Times New Roman"/>
                        </a:rPr>
                        <a:t>30.594,20</a:t>
                      </a:r>
                    </a:p>
                  </a:txBody>
                  <a:tcPr marL="0" marR="0" marT="0" marB="0" anchor="b"/>
                </a:tc>
                <a:extLst>
                  <a:ext uri="{0D108BD9-81ED-4DB2-BD59-A6C34878D82A}">
                    <a16:rowId xmlns:a16="http://schemas.microsoft.com/office/drawing/2014/main" val="10021"/>
                  </a:ext>
                </a:extLst>
              </a:tr>
            </a:tbl>
          </a:graphicData>
        </a:graphic>
      </p:graphicFrame>
    </p:spTree>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556504" y="298704"/>
            <a:ext cx="1758696" cy="1002792"/>
          </a:xfrm>
          <a:prstGeom prst="rect">
            <a:avLst/>
          </a:prstGeom>
        </p:spPr>
      </p:pic>
      <p:sp>
        <p:nvSpPr>
          <p:cNvPr id="3" name="Dikdörtgen 2"/>
          <p:cNvSpPr/>
          <p:nvPr/>
        </p:nvSpPr>
        <p:spPr>
          <a:xfrm>
            <a:off x="874776" y="1030224"/>
            <a:ext cx="1984248" cy="1725168"/>
          </a:xfrm>
          <a:prstGeom prst="rect">
            <a:avLst/>
          </a:prstGeom>
          <a:noFill/>
        </p:spPr>
        <p:txBody>
          <a:bodyPr lIns="0" tIns="0" rIns="0" bIns="0">
            <a:noAutofit/>
          </a:bodyPr>
          <a:lstStyle/>
          <a:p>
            <a:pPr marL="0" marR="0" indent="0">
              <a:spcAft>
                <a:spcPts val="980"/>
              </a:spcAft>
            </a:pPr>
            <a:r>
              <a:rPr lang="tr" sz="1100" b="1">
                <a:latin typeface="Times New Roman"/>
              </a:rPr>
              <a:t>E- SERMAYE GELİRLERİ</a:t>
            </a:r>
          </a:p>
          <a:p>
            <a:pPr marL="0" marR="0" indent="177800" defTabSz="238760">
              <a:tabLst>
                <a:tab pos="238760" algn="l"/>
              </a:tabLst>
            </a:pPr>
            <a:r>
              <a:rPr lang="tr" sz="1200">
                <a:latin typeface="Times New Roman"/>
              </a:rPr>
              <a:t>1	- Taşınmaz Satış Gelirleri</a:t>
            </a:r>
          </a:p>
          <a:p>
            <a:pPr marL="0" marR="0" indent="177800" defTabSz="406400">
              <a:tabLst>
                <a:tab pos="406400" algn="l"/>
              </a:tabLst>
            </a:pPr>
            <a:r>
              <a:rPr lang="tr" sz="1200">
                <a:latin typeface="Times New Roman"/>
              </a:rPr>
              <a:t>2-	Taşınır Satış Gelirleri</a:t>
            </a:r>
          </a:p>
          <a:p>
            <a:pPr marL="0" marR="0" indent="177800" defTabSz="412496">
              <a:spcAft>
                <a:spcPts val="980"/>
              </a:spcAft>
              <a:tabLst>
                <a:tab pos="412496" algn="l"/>
              </a:tabLst>
            </a:pPr>
            <a:r>
              <a:rPr lang="tr" sz="1200">
                <a:latin typeface="Times New Roman"/>
              </a:rPr>
              <a:t>3-	Red ve İadeler</a:t>
            </a:r>
          </a:p>
          <a:p>
            <a:pPr marL="0" marR="0" indent="0">
              <a:spcAft>
                <a:spcPts val="1750"/>
              </a:spcAft>
            </a:pPr>
            <a:r>
              <a:rPr lang="tr" sz="1100" b="1">
                <a:latin typeface="Times New Roman"/>
              </a:rPr>
              <a:t>NET GELİR TOPLAMI</a:t>
            </a:r>
          </a:p>
          <a:p>
            <a:pPr marL="0" marR="0" indent="0"/>
            <a:r>
              <a:rPr lang="tr" sz="1000" b="1">
                <a:latin typeface="Times New Roman"/>
              </a:rPr>
              <a:t>2025 YILI BÜTÇE GİDERLERİ</a:t>
            </a:r>
          </a:p>
        </p:txBody>
      </p:sp>
      <p:sp>
        <p:nvSpPr>
          <p:cNvPr id="4" name="Dikdörtgen 3"/>
          <p:cNvSpPr/>
          <p:nvPr/>
        </p:nvSpPr>
        <p:spPr>
          <a:xfrm>
            <a:off x="4376928" y="1402080"/>
            <a:ext cx="829056" cy="515112"/>
          </a:xfrm>
          <a:prstGeom prst="rect">
            <a:avLst/>
          </a:prstGeom>
          <a:noFill/>
        </p:spPr>
        <p:txBody>
          <a:bodyPr lIns="0" tIns="0" rIns="0" bIns="0">
            <a:noAutofit/>
          </a:bodyPr>
          <a:lstStyle/>
          <a:p>
            <a:pPr marL="0" marR="0" indent="0" algn="r"/>
            <a:r>
              <a:rPr lang="tr" sz="1200">
                <a:latin typeface="Times New Roman"/>
              </a:rPr>
              <a:t>1.403.868,22</a:t>
            </a:r>
          </a:p>
          <a:p>
            <a:pPr marL="0" marR="0" indent="0" algn="r"/>
            <a:r>
              <a:rPr lang="tr" sz="1200">
                <a:latin typeface="Times New Roman"/>
              </a:rPr>
              <a:t>0.00</a:t>
            </a:r>
          </a:p>
          <a:p>
            <a:pPr marL="0" marR="0" indent="0" algn="r"/>
            <a:r>
              <a:rPr lang="tr" sz="1200">
                <a:latin typeface="Times New Roman"/>
              </a:rPr>
              <a:t>0,00</a:t>
            </a:r>
          </a:p>
        </p:txBody>
      </p:sp>
      <p:sp>
        <p:nvSpPr>
          <p:cNvPr id="5" name="Dikdörtgen 4"/>
          <p:cNvSpPr/>
          <p:nvPr/>
        </p:nvSpPr>
        <p:spPr>
          <a:xfrm>
            <a:off x="5434584" y="2109216"/>
            <a:ext cx="1213104" cy="161544"/>
          </a:xfrm>
          <a:prstGeom prst="rect">
            <a:avLst/>
          </a:prstGeom>
          <a:noFill/>
        </p:spPr>
        <p:txBody>
          <a:bodyPr wrap="none" lIns="0" tIns="0" rIns="0" bIns="0">
            <a:noAutofit/>
          </a:bodyPr>
          <a:lstStyle/>
          <a:p>
            <a:pPr marL="0" marR="0" indent="0"/>
            <a:r>
              <a:rPr lang="tr" sz="1100" b="1">
                <a:latin typeface="Times New Roman"/>
              </a:rPr>
              <a:t>153.852.497,79 TL</a:t>
            </a:r>
          </a:p>
        </p:txBody>
      </p:sp>
      <p:sp>
        <p:nvSpPr>
          <p:cNvPr id="6" name="Dikdörtgen 5"/>
          <p:cNvSpPr/>
          <p:nvPr/>
        </p:nvSpPr>
        <p:spPr>
          <a:xfrm>
            <a:off x="877824" y="2889504"/>
            <a:ext cx="5766816" cy="1231392"/>
          </a:xfrm>
          <a:prstGeom prst="rect">
            <a:avLst/>
          </a:prstGeom>
          <a:noFill/>
        </p:spPr>
        <p:txBody>
          <a:bodyPr lIns="0" tIns="0" rIns="0" bIns="0">
            <a:noAutofit/>
          </a:bodyPr>
          <a:lstStyle/>
          <a:p>
            <a:pPr marL="0" marR="0" indent="0" defTabSz="4379976">
              <a:tabLst>
                <a:tab pos="4379976" algn="l"/>
              </a:tabLst>
            </a:pPr>
            <a:r>
              <a:rPr lang="tr" sz="1200">
                <a:latin typeface="Times New Roman"/>
              </a:rPr>
              <a:t>A- PERSONAL GİDERLERİ	</a:t>
            </a:r>
            <a:r>
              <a:rPr lang="tr" sz="1100" b="1">
                <a:latin typeface="Times New Roman"/>
              </a:rPr>
              <a:t>: 15.360.525,31 TL</a:t>
            </a:r>
          </a:p>
          <a:p>
            <a:pPr marL="0" marR="0" indent="190500" defTabSz="4515612">
              <a:tabLst>
                <a:tab pos="4515612" algn="r"/>
              </a:tabLst>
            </a:pPr>
            <a:r>
              <a:rPr lang="tr" sz="1200">
                <a:latin typeface="Times New Roman"/>
              </a:rPr>
              <a:t>1-Memurlar	12.370.071,80</a:t>
            </a:r>
          </a:p>
          <a:p>
            <a:pPr marL="0" marR="0" indent="190500" defTabSz="4543044">
              <a:tabLst>
                <a:tab pos="4543044" algn="r"/>
                <a:tab pos="358140" algn="l"/>
              </a:tabLst>
            </a:pPr>
            <a:r>
              <a:rPr lang="tr" sz="1200">
                <a:latin typeface="Times New Roman"/>
              </a:rPr>
              <a:t>2-	Sözleşmeli Personel	364.409,52</a:t>
            </a:r>
          </a:p>
          <a:p>
            <a:pPr marL="0" marR="0" indent="190500" defTabSz="4530852">
              <a:tabLst>
                <a:tab pos="4530852" algn="r"/>
                <a:tab pos="358140" algn="l"/>
              </a:tabLst>
            </a:pPr>
            <a:r>
              <a:rPr lang="tr" sz="1200">
                <a:latin typeface="Times New Roman"/>
              </a:rPr>
              <a:t>3-	İşçiler	0,00</a:t>
            </a:r>
          </a:p>
          <a:p>
            <a:pPr marL="0" marR="0" indent="190500" defTabSz="4524756">
              <a:lnSpc>
                <a:spcPct val="97000"/>
              </a:lnSpc>
              <a:spcAft>
                <a:spcPts val="910"/>
              </a:spcAft>
              <a:tabLst>
                <a:tab pos="4524756" algn="r"/>
                <a:tab pos="358140" algn="l"/>
              </a:tabLst>
            </a:pPr>
            <a:r>
              <a:rPr lang="tr" sz="1200">
                <a:latin typeface="Times New Roman"/>
              </a:rPr>
              <a:t>4-	Diğer Personel	2.626.043,99</a:t>
            </a:r>
          </a:p>
          <a:p>
            <a:pPr marL="0" marR="0" indent="0" defTabSz="4648200">
              <a:tabLst>
                <a:tab pos="4648200" algn="l"/>
              </a:tabLst>
            </a:pPr>
            <a:r>
              <a:rPr lang="tr" sz="1200">
                <a:latin typeface="Times New Roman"/>
              </a:rPr>
              <a:t>B- SOSYAL GÜVENLİK KURAMLARINA DEVLET PİRİMİ GİD. :	1.</a:t>
            </a:r>
            <a:r>
              <a:rPr lang="tr" sz="1100" b="1">
                <a:latin typeface="Times New Roman"/>
              </a:rPr>
              <a:t>156.070,33 TL</a:t>
            </a:r>
          </a:p>
        </p:txBody>
      </p:sp>
      <p:graphicFrame>
        <p:nvGraphicFramePr>
          <p:cNvPr id="7" name="Tablo 6"/>
          <p:cNvGraphicFramePr>
            <a:graphicFrameLocks noGrp="1"/>
          </p:cNvGraphicFramePr>
          <p:nvPr/>
        </p:nvGraphicFramePr>
        <p:xfrm>
          <a:off x="883920" y="4309872"/>
          <a:ext cx="5748528" cy="1914144"/>
        </p:xfrm>
        <a:graphic>
          <a:graphicData uri="http://schemas.openxmlformats.org/drawingml/2006/table">
            <a:tbl>
              <a:tblPr/>
              <a:tblGrid>
                <a:gridCol w="3310128">
                  <a:extLst>
                    <a:ext uri="{9D8B030D-6E8A-4147-A177-3AD203B41FA5}">
                      <a16:colId xmlns:a16="http://schemas.microsoft.com/office/drawing/2014/main" val="20000"/>
                    </a:ext>
                  </a:extLst>
                </a:gridCol>
                <a:gridCol w="2438400">
                  <a:extLst>
                    <a:ext uri="{9D8B030D-6E8A-4147-A177-3AD203B41FA5}">
                      <a16:colId xmlns:a16="http://schemas.microsoft.com/office/drawing/2014/main" val="20001"/>
                    </a:ext>
                  </a:extLst>
                </a:gridCol>
              </a:tblGrid>
              <a:tr h="164592">
                <a:tc>
                  <a:txBody>
                    <a:bodyPr/>
                    <a:lstStyle/>
                    <a:p>
                      <a:pPr marL="0" marR="0" indent="177800"/>
                      <a:r>
                        <a:rPr lang="tr" sz="1200">
                          <a:latin typeface="Times New Roman"/>
                        </a:rPr>
                        <a:t>1-Memurlar</a:t>
                      </a:r>
                    </a:p>
                  </a:txBody>
                  <a:tcPr marL="0" marR="0" marT="0" marB="0"/>
                </a:tc>
                <a:tc>
                  <a:txBody>
                    <a:bodyPr/>
                    <a:lstStyle/>
                    <a:p>
                      <a:pPr marL="0" marR="0" indent="368300"/>
                      <a:r>
                        <a:rPr lang="tr" sz="1200">
                          <a:latin typeface="Times New Roman"/>
                        </a:rPr>
                        <a:t>1.156.070,33</a:t>
                      </a:r>
                    </a:p>
                  </a:txBody>
                  <a:tcPr marL="0" marR="0" marT="0" marB="0"/>
                </a:tc>
                <a:extLst>
                  <a:ext uri="{0D108BD9-81ED-4DB2-BD59-A6C34878D82A}">
                    <a16:rowId xmlns:a16="http://schemas.microsoft.com/office/drawing/2014/main" val="10000"/>
                  </a:ext>
                </a:extLst>
              </a:tr>
              <a:tr h="185928">
                <a:tc>
                  <a:txBody>
                    <a:bodyPr/>
                    <a:lstStyle/>
                    <a:p>
                      <a:pPr marL="0" marR="0" indent="177800"/>
                      <a:r>
                        <a:rPr lang="tr" sz="1200">
                          <a:latin typeface="Times New Roman"/>
                        </a:rPr>
                        <a:t>2-Sözleşmeli Personel</a:t>
                      </a:r>
                    </a:p>
                  </a:txBody>
                  <a:tcPr marL="0" marR="0" marT="0" marB="0" anchor="b"/>
                </a:tc>
                <a:tc>
                  <a:txBody>
                    <a:bodyPr/>
                    <a:lstStyle/>
                    <a:p>
                      <a:pPr marL="840300" marR="0" indent="0"/>
                      <a:r>
                        <a:rPr lang="tr" sz="1200">
                          <a:latin typeface="Times New Roman"/>
                        </a:rPr>
                        <a:t>0.00</a:t>
                      </a:r>
                    </a:p>
                  </a:txBody>
                  <a:tcPr marL="0" marR="0" marT="0" marB="0" anchor="b"/>
                </a:tc>
                <a:extLst>
                  <a:ext uri="{0D108BD9-81ED-4DB2-BD59-A6C34878D82A}">
                    <a16:rowId xmlns:a16="http://schemas.microsoft.com/office/drawing/2014/main" val="10001"/>
                  </a:ext>
                </a:extLst>
              </a:tr>
              <a:tr h="179832">
                <a:tc>
                  <a:txBody>
                    <a:bodyPr/>
                    <a:lstStyle/>
                    <a:p>
                      <a:pPr marL="0" marR="0" indent="177800"/>
                      <a:r>
                        <a:rPr lang="tr" sz="1200">
                          <a:latin typeface="Times New Roman"/>
                        </a:rPr>
                        <a:t>3-İşçiler</a:t>
                      </a:r>
                    </a:p>
                  </a:txBody>
                  <a:tcPr marL="0" marR="0" marT="0" marB="0"/>
                </a:tc>
                <a:tc>
                  <a:txBody>
                    <a:bodyPr/>
                    <a:lstStyle/>
                    <a:p>
                      <a:pPr marL="0" marR="0" indent="558800" algn="just"/>
                      <a:r>
                        <a:rPr lang="tr" sz="1100" b="1">
                          <a:latin typeface="Times New Roman"/>
                        </a:rPr>
                        <a:t>A 0,00</a:t>
                      </a:r>
                    </a:p>
                  </a:txBody>
                  <a:tcPr marL="0" marR="0" marT="0" marB="0"/>
                </a:tc>
                <a:extLst>
                  <a:ext uri="{0D108BD9-81ED-4DB2-BD59-A6C34878D82A}">
                    <a16:rowId xmlns:a16="http://schemas.microsoft.com/office/drawing/2014/main" val="10002"/>
                  </a:ext>
                </a:extLst>
              </a:tr>
              <a:tr h="259080">
                <a:tc>
                  <a:txBody>
                    <a:bodyPr/>
                    <a:lstStyle/>
                    <a:p>
                      <a:pPr marL="0" marR="0" indent="177800"/>
                      <a:r>
                        <a:rPr lang="tr" sz="1200">
                          <a:latin typeface="Times New Roman"/>
                        </a:rPr>
                        <a:t>4-Diğer Personel</a:t>
                      </a:r>
                    </a:p>
                  </a:txBody>
                  <a:tcPr marL="0" marR="0" marT="0" marB="0"/>
                </a:tc>
                <a:tc>
                  <a:txBody>
                    <a:bodyPr/>
                    <a:lstStyle/>
                    <a:p>
                      <a:pPr marL="840300" marR="0" indent="0"/>
                      <a:r>
                        <a:rPr lang="tr" sz="1200">
                          <a:latin typeface="Times New Roman"/>
                        </a:rPr>
                        <a:t>0,00</a:t>
                      </a:r>
                    </a:p>
                  </a:txBody>
                  <a:tcPr marL="0" marR="0" marT="0" marB="0"/>
                </a:tc>
                <a:extLst>
                  <a:ext uri="{0D108BD9-81ED-4DB2-BD59-A6C34878D82A}">
                    <a16:rowId xmlns:a16="http://schemas.microsoft.com/office/drawing/2014/main" val="10003"/>
                  </a:ext>
                </a:extLst>
              </a:tr>
              <a:tr h="256032">
                <a:tc>
                  <a:txBody>
                    <a:bodyPr/>
                    <a:lstStyle/>
                    <a:p>
                      <a:pPr marL="0" marR="0" indent="0"/>
                      <a:r>
                        <a:rPr lang="tr" sz="1200">
                          <a:latin typeface="Times New Roman"/>
                        </a:rPr>
                        <a:t>C- MAL VE HİZMET ATIMLARI</a:t>
                      </a:r>
                    </a:p>
                  </a:txBody>
                  <a:tcPr marL="0" marR="0" marT="0" marB="0" anchor="b"/>
                </a:tc>
                <a:tc>
                  <a:txBody>
                    <a:bodyPr/>
                    <a:lstStyle/>
                    <a:p>
                      <a:pPr marL="0" marR="0" indent="0" defTabSz="694944">
                        <a:tabLst/>
                      </a:pPr>
                      <a:r>
                        <a:rPr lang="tr" sz="1200">
                          <a:latin typeface="Times New Roman"/>
                        </a:rPr>
                        <a:t>__________ :1</a:t>
                      </a:r>
                      <a:r>
                        <a:rPr lang="tr" sz="1100" b="1">
                          <a:latin typeface="Times New Roman"/>
                        </a:rPr>
                        <a:t>17.344.752,86 TL</a:t>
                      </a:r>
                    </a:p>
                  </a:txBody>
                  <a:tcPr marL="0" marR="0" marT="0" marB="0" anchor="b"/>
                </a:tc>
                <a:extLst>
                  <a:ext uri="{0D108BD9-81ED-4DB2-BD59-A6C34878D82A}">
                    <a16:rowId xmlns:a16="http://schemas.microsoft.com/office/drawing/2014/main" val="10004"/>
                  </a:ext>
                </a:extLst>
              </a:tr>
              <a:tr h="173736">
                <a:tc>
                  <a:txBody>
                    <a:bodyPr/>
                    <a:lstStyle/>
                    <a:p>
                      <a:pPr marL="0" marR="0" indent="177800"/>
                      <a:r>
                        <a:rPr lang="tr" sz="1200">
                          <a:latin typeface="Times New Roman"/>
                        </a:rPr>
                        <a:t>1- Tüketime Yönelik Mal ve Hizmet Alınılan</a:t>
                      </a:r>
                    </a:p>
                  </a:txBody>
                  <a:tcPr marL="0" marR="0" marT="0" marB="0" anchor="b"/>
                </a:tc>
                <a:tc>
                  <a:txBody>
                    <a:bodyPr/>
                    <a:lstStyle/>
                    <a:p>
                      <a:pPr marL="0" marR="0" indent="317500"/>
                      <a:r>
                        <a:rPr lang="tr" sz="1200">
                          <a:latin typeface="Times New Roman"/>
                        </a:rPr>
                        <a:t>10.977.175,29</a:t>
                      </a:r>
                    </a:p>
                  </a:txBody>
                  <a:tcPr marL="0" marR="0" marT="0" marB="0" anchor="b"/>
                </a:tc>
                <a:extLst>
                  <a:ext uri="{0D108BD9-81ED-4DB2-BD59-A6C34878D82A}">
                    <a16:rowId xmlns:a16="http://schemas.microsoft.com/office/drawing/2014/main" val="10005"/>
                  </a:ext>
                </a:extLst>
              </a:tr>
              <a:tr h="176784">
                <a:tc>
                  <a:txBody>
                    <a:bodyPr/>
                    <a:lstStyle/>
                    <a:p>
                      <a:pPr marL="0" marR="0" indent="177800"/>
                      <a:r>
                        <a:rPr lang="tr" sz="1200">
                          <a:latin typeface="Times New Roman"/>
                        </a:rPr>
                        <a:t>2- Yolluklar</a:t>
                      </a:r>
                    </a:p>
                  </a:txBody>
                  <a:tcPr marL="0" marR="0" marT="0" marB="0" anchor="b"/>
                </a:tc>
                <a:tc>
                  <a:txBody>
                    <a:bodyPr/>
                    <a:lstStyle/>
                    <a:p>
                      <a:pPr marL="0" marR="0" indent="520700"/>
                      <a:r>
                        <a:rPr lang="tr" sz="1200">
                          <a:latin typeface="Times New Roman"/>
                        </a:rPr>
                        <a:t>267.327,33</a:t>
                      </a:r>
                    </a:p>
                  </a:txBody>
                  <a:tcPr marL="0" marR="0" marT="0" marB="0" anchor="b"/>
                </a:tc>
                <a:extLst>
                  <a:ext uri="{0D108BD9-81ED-4DB2-BD59-A6C34878D82A}">
                    <a16:rowId xmlns:a16="http://schemas.microsoft.com/office/drawing/2014/main" val="10006"/>
                  </a:ext>
                </a:extLst>
              </a:tr>
              <a:tr h="176784">
                <a:tc>
                  <a:txBody>
                    <a:bodyPr/>
                    <a:lstStyle/>
                    <a:p>
                      <a:pPr marL="0" marR="0" indent="177800"/>
                      <a:r>
                        <a:rPr lang="tr" sz="1200">
                          <a:latin typeface="Times New Roman"/>
                        </a:rPr>
                        <a:t>3- Görev Giderleri</a:t>
                      </a:r>
                    </a:p>
                  </a:txBody>
                  <a:tcPr marL="0" marR="0" marT="0" marB="0" anchor="b"/>
                </a:tc>
                <a:tc>
                  <a:txBody>
                    <a:bodyPr/>
                    <a:lstStyle/>
                    <a:p>
                      <a:pPr marL="0" marR="0" indent="520700"/>
                      <a:r>
                        <a:rPr lang="tr" sz="1200">
                          <a:latin typeface="Times New Roman"/>
                        </a:rPr>
                        <a:t>303.573,65</a:t>
                      </a:r>
                    </a:p>
                  </a:txBody>
                  <a:tcPr marL="0" marR="0" marT="0" marB="0" anchor="b"/>
                </a:tc>
                <a:extLst>
                  <a:ext uri="{0D108BD9-81ED-4DB2-BD59-A6C34878D82A}">
                    <a16:rowId xmlns:a16="http://schemas.microsoft.com/office/drawing/2014/main" val="10007"/>
                  </a:ext>
                </a:extLst>
              </a:tr>
              <a:tr h="173736">
                <a:tc>
                  <a:txBody>
                    <a:bodyPr/>
                    <a:lstStyle/>
                    <a:p>
                      <a:pPr marL="0" marR="0" indent="177800"/>
                      <a:r>
                        <a:rPr lang="tr" sz="1200">
                          <a:latin typeface="Times New Roman"/>
                        </a:rPr>
                        <a:t>4- Hizmet Alımları</a:t>
                      </a:r>
                    </a:p>
                  </a:txBody>
                  <a:tcPr marL="0" marR="0" marT="0" marB="0" anchor="b"/>
                </a:tc>
                <a:tc>
                  <a:txBody>
                    <a:bodyPr/>
                    <a:lstStyle/>
                    <a:p>
                      <a:pPr marL="0" marR="0" indent="317500"/>
                      <a:r>
                        <a:rPr lang="tr" sz="1200">
                          <a:latin typeface="Times New Roman"/>
                        </a:rPr>
                        <a:t>26.190.962,05</a:t>
                      </a:r>
                    </a:p>
                  </a:txBody>
                  <a:tcPr marL="0" marR="0" marT="0" marB="0" anchor="b"/>
                </a:tc>
                <a:extLst>
                  <a:ext uri="{0D108BD9-81ED-4DB2-BD59-A6C34878D82A}">
                    <a16:rowId xmlns:a16="http://schemas.microsoft.com/office/drawing/2014/main" val="10008"/>
                  </a:ext>
                </a:extLst>
              </a:tr>
              <a:tr h="167640">
                <a:tc>
                  <a:txBody>
                    <a:bodyPr/>
                    <a:lstStyle/>
                    <a:p>
                      <a:pPr marL="0" marR="0" indent="177800"/>
                      <a:r>
                        <a:rPr lang="tr" sz="1200">
                          <a:latin typeface="Times New Roman"/>
                        </a:rPr>
                        <a:t>5- Temsil ve Tanıtım Giderleri</a:t>
                      </a:r>
                    </a:p>
                  </a:txBody>
                  <a:tcPr marL="0" marR="0" marT="0" marB="0" anchor="b"/>
                </a:tc>
                <a:tc>
                  <a:txBody>
                    <a:bodyPr/>
                    <a:lstStyle/>
                    <a:p>
                      <a:pPr marL="0" marR="0" indent="368300" algn="just"/>
                      <a:r>
                        <a:rPr lang="tr" sz="1200">
                          <a:latin typeface="Times New Roman"/>
                        </a:rPr>
                        <a:t>2.653.563,29</a:t>
                      </a:r>
                    </a:p>
                  </a:txBody>
                  <a:tcPr marL="0" marR="0" marT="0" marB="0" anchor="b"/>
                </a:tc>
                <a:extLst>
                  <a:ext uri="{0D108BD9-81ED-4DB2-BD59-A6C34878D82A}">
                    <a16:rowId xmlns:a16="http://schemas.microsoft.com/office/drawing/2014/main" val="10009"/>
                  </a:ext>
                </a:extLst>
              </a:tr>
            </a:tbl>
          </a:graphicData>
        </a:graphic>
      </p:graphicFrame>
      <p:sp>
        <p:nvSpPr>
          <p:cNvPr id="8" name="Dikdörtgen 7"/>
          <p:cNvSpPr/>
          <p:nvPr/>
        </p:nvSpPr>
        <p:spPr>
          <a:xfrm>
            <a:off x="1075944" y="6242304"/>
            <a:ext cx="3252216" cy="505968"/>
          </a:xfrm>
          <a:prstGeom prst="rect">
            <a:avLst/>
          </a:prstGeom>
          <a:noFill/>
        </p:spPr>
        <p:txBody>
          <a:bodyPr lIns="0" tIns="0" rIns="0" bIns="0">
            <a:noAutofit/>
          </a:bodyPr>
          <a:lstStyle/>
          <a:p>
            <a:pPr marL="0" marR="0" indent="0"/>
            <a:r>
              <a:rPr lang="tr" sz="1200">
                <a:latin typeface="Times New Roman"/>
              </a:rPr>
              <a:t>6- Menkul Mal Gayrimaddi Hak Bakım Onarım Gid.</a:t>
            </a:r>
          </a:p>
          <a:p>
            <a:pPr marL="0" marR="0" indent="0"/>
            <a:r>
              <a:rPr lang="tr" sz="1200">
                <a:latin typeface="Times New Roman"/>
              </a:rPr>
              <a:t>7- Gay rimenkul Mal Bakım ve Onarım Giderleri</a:t>
            </a:r>
          </a:p>
          <a:p>
            <a:pPr marL="0" marR="0" indent="0"/>
            <a:r>
              <a:rPr lang="tr" sz="1200">
                <a:latin typeface="Times New Roman"/>
              </a:rPr>
              <a:t>8- Tedavi ve Cenaze Giderleri</a:t>
            </a:r>
          </a:p>
        </p:txBody>
      </p:sp>
      <p:sp>
        <p:nvSpPr>
          <p:cNvPr id="9" name="Dikdörtgen 8"/>
          <p:cNvSpPr/>
          <p:nvPr/>
        </p:nvSpPr>
        <p:spPr>
          <a:xfrm>
            <a:off x="4538472" y="6245352"/>
            <a:ext cx="920496" cy="515112"/>
          </a:xfrm>
          <a:prstGeom prst="rect">
            <a:avLst/>
          </a:prstGeom>
          <a:noFill/>
        </p:spPr>
        <p:txBody>
          <a:bodyPr lIns="0" tIns="0" rIns="0" bIns="0">
            <a:noAutofit/>
          </a:bodyPr>
          <a:lstStyle/>
          <a:p>
            <a:pPr marL="0" marR="0" indent="0" algn="r"/>
            <a:r>
              <a:rPr lang="tr" sz="1200">
                <a:latin typeface="Times New Roman"/>
              </a:rPr>
              <a:t>9.134.335,21</a:t>
            </a:r>
          </a:p>
          <a:p>
            <a:pPr marL="0" marR="0" indent="0" algn="r"/>
            <a:r>
              <a:rPr lang="tr" sz="1200">
                <a:latin typeface="Times New Roman"/>
              </a:rPr>
              <a:t>67.090.083,54</a:t>
            </a:r>
          </a:p>
          <a:p>
            <a:pPr marL="0" marR="0" indent="215900" algn="just"/>
            <a:r>
              <a:rPr lang="tr" sz="1200">
                <a:latin typeface="Times New Roman"/>
              </a:rPr>
              <a:t>727.732,50</a:t>
            </a:r>
          </a:p>
        </p:txBody>
      </p:sp>
      <p:sp>
        <p:nvSpPr>
          <p:cNvPr id="10" name="Dikdörtgen 9"/>
          <p:cNvSpPr/>
          <p:nvPr/>
        </p:nvSpPr>
        <p:spPr>
          <a:xfrm>
            <a:off x="893064" y="6934200"/>
            <a:ext cx="2325624" cy="371856"/>
          </a:xfrm>
          <a:prstGeom prst="rect">
            <a:avLst/>
          </a:prstGeom>
          <a:noFill/>
        </p:spPr>
        <p:txBody>
          <a:bodyPr lIns="0" tIns="0" rIns="0" bIns="0">
            <a:noAutofit/>
          </a:bodyPr>
          <a:lstStyle/>
          <a:p>
            <a:pPr marL="0" marR="0" indent="0" defTabSz="2304288">
              <a:tabLst/>
            </a:pPr>
            <a:r>
              <a:rPr lang="tr" sz="1200">
                <a:latin typeface="Times New Roman"/>
              </a:rPr>
              <a:t>D- </a:t>
            </a:r>
            <a:r>
              <a:rPr lang="tr" sz="1200" u="sng">
                <a:latin typeface="Times New Roman"/>
              </a:rPr>
              <a:t>FAİZ GİDERLERİ</a:t>
            </a:r>
            <a:r>
              <a:rPr lang="tr" sz="1200">
                <a:latin typeface="Times New Roman"/>
              </a:rPr>
              <a:t>___________</a:t>
            </a:r>
          </a:p>
          <a:p>
            <a:pPr marL="0" marR="0" indent="190500">
              <a:lnSpc>
                <a:spcPct val="97000"/>
              </a:lnSpc>
            </a:pPr>
            <a:r>
              <a:rPr lang="tr" sz="1200">
                <a:latin typeface="Times New Roman"/>
              </a:rPr>
              <a:t>1- Diğer İç Borç ve Faiz Giderleri</a:t>
            </a:r>
          </a:p>
        </p:txBody>
      </p:sp>
      <p:sp>
        <p:nvSpPr>
          <p:cNvPr id="11" name="Dikdörtgen 10"/>
          <p:cNvSpPr/>
          <p:nvPr/>
        </p:nvSpPr>
        <p:spPr>
          <a:xfrm>
            <a:off x="4840224" y="6946392"/>
            <a:ext cx="1807464" cy="338328"/>
          </a:xfrm>
          <a:prstGeom prst="rect">
            <a:avLst/>
          </a:prstGeom>
          <a:noFill/>
        </p:spPr>
        <p:txBody>
          <a:bodyPr lIns="0" tIns="0" rIns="0" bIns="0">
            <a:noAutofit/>
          </a:bodyPr>
          <a:lstStyle/>
          <a:p>
            <a:pPr marL="0" marR="0" indent="0" algn="r"/>
            <a:r>
              <a:rPr lang="tr" sz="1100" b="1">
                <a:latin typeface="Times New Roman"/>
              </a:rPr>
              <a:t>57.587,25 TL</a:t>
            </a:r>
          </a:p>
          <a:p>
            <a:pPr marL="0" marR="0" indent="0"/>
            <a:r>
              <a:rPr lang="tr" sz="1200">
                <a:latin typeface="Times New Roman"/>
              </a:rPr>
              <a:t>57.587,25</a:t>
            </a:r>
          </a:p>
        </p:txBody>
      </p:sp>
      <p:sp>
        <p:nvSpPr>
          <p:cNvPr id="12" name="Dikdörtgen 11"/>
          <p:cNvSpPr/>
          <p:nvPr/>
        </p:nvSpPr>
        <p:spPr>
          <a:xfrm>
            <a:off x="890016" y="7464552"/>
            <a:ext cx="3697224" cy="896112"/>
          </a:xfrm>
          <a:prstGeom prst="rect">
            <a:avLst/>
          </a:prstGeom>
          <a:noFill/>
        </p:spPr>
        <p:txBody>
          <a:bodyPr lIns="0" tIns="0" rIns="0" bIns="0">
            <a:noAutofit/>
          </a:bodyPr>
          <a:lstStyle/>
          <a:p>
            <a:pPr marL="0" marR="0" indent="0" defTabSz="3681984">
              <a:tabLst/>
            </a:pPr>
            <a:r>
              <a:rPr lang="tr" sz="1200">
                <a:latin typeface="Times New Roman"/>
              </a:rPr>
              <a:t>E- </a:t>
            </a:r>
            <a:r>
              <a:rPr lang="tr" sz="1200" u="sng">
                <a:latin typeface="Times New Roman"/>
              </a:rPr>
              <a:t>CARİ TRANSFERLER</a:t>
            </a:r>
            <a:r>
              <a:rPr lang="tr" sz="1200">
                <a:latin typeface="Times New Roman"/>
              </a:rPr>
              <a:t>_____________________</a:t>
            </a:r>
          </a:p>
          <a:p>
            <a:pPr marL="0" marR="0" indent="228600" defTabSz="289560">
              <a:tabLst>
                <a:tab pos="289560" algn="l"/>
              </a:tabLst>
            </a:pPr>
            <a:r>
              <a:rPr lang="tr" sz="1200">
                <a:latin typeface="Times New Roman"/>
              </a:rPr>
              <a:t>1	- Görev Zararları</a:t>
            </a:r>
          </a:p>
          <a:p>
            <a:pPr marL="0" marR="0" indent="228600" defTabSz="399288">
              <a:tabLst>
                <a:tab pos="399288" algn="l"/>
              </a:tabLst>
            </a:pPr>
            <a:r>
              <a:rPr lang="tr" sz="1200">
                <a:latin typeface="Times New Roman"/>
              </a:rPr>
              <a:t>2-	Kar Amacı Gütmeyen Kurumlara Yapılan Transferler</a:t>
            </a:r>
          </a:p>
          <a:p>
            <a:pPr marL="0" marR="0" indent="228600" defTabSz="393192">
              <a:tabLst>
                <a:tab pos="393192" algn="l"/>
              </a:tabLst>
            </a:pPr>
            <a:r>
              <a:rPr lang="tr" sz="1200">
                <a:latin typeface="Times New Roman"/>
              </a:rPr>
              <a:t>3-	Hane Halkına Yapılan Transferler</a:t>
            </a:r>
          </a:p>
          <a:p>
            <a:pPr marL="0" marR="0" indent="228600" defTabSz="396240">
              <a:tabLst>
                <a:tab pos="396240" algn="l"/>
              </a:tabLst>
            </a:pPr>
            <a:r>
              <a:rPr lang="tr" sz="1200">
                <a:latin typeface="Times New Roman"/>
              </a:rPr>
              <a:t>4-	Gelirlerden Ayrılan Paylar</a:t>
            </a:r>
          </a:p>
        </p:txBody>
      </p:sp>
      <p:sp>
        <p:nvSpPr>
          <p:cNvPr id="13" name="Dikdörtgen 12"/>
          <p:cNvSpPr/>
          <p:nvPr/>
        </p:nvSpPr>
        <p:spPr>
          <a:xfrm>
            <a:off x="4748784" y="7473696"/>
            <a:ext cx="1865376" cy="862584"/>
          </a:xfrm>
          <a:prstGeom prst="rect">
            <a:avLst/>
          </a:prstGeom>
          <a:noFill/>
        </p:spPr>
        <p:txBody>
          <a:bodyPr lIns="0" tIns="0" rIns="0" bIns="0">
            <a:noAutofit/>
          </a:bodyPr>
          <a:lstStyle/>
          <a:p>
            <a:pPr marL="687900" marR="0" indent="0"/>
            <a:r>
              <a:rPr lang="tr" sz="1100" b="1">
                <a:latin typeface="Times New Roman"/>
              </a:rPr>
              <a:t>: 3.072.267,58 TL</a:t>
            </a:r>
          </a:p>
          <a:p>
            <a:pPr marL="0" marR="0" indent="114300"/>
            <a:r>
              <a:rPr lang="tr" sz="1200">
                <a:latin typeface="Times New Roman"/>
              </a:rPr>
              <a:t>563.103,31</a:t>
            </a:r>
          </a:p>
          <a:p>
            <a:pPr marL="0" marR="0" indent="0"/>
            <a:r>
              <a:rPr lang="tr" sz="1200">
                <a:latin typeface="Times New Roman"/>
              </a:rPr>
              <a:t>2.509.164,27</a:t>
            </a:r>
          </a:p>
          <a:p>
            <a:pPr marL="0" marR="0" indent="520700"/>
            <a:r>
              <a:rPr lang="tr" sz="1200">
                <a:latin typeface="Times New Roman"/>
              </a:rPr>
              <a:t>0,00</a:t>
            </a:r>
          </a:p>
          <a:p>
            <a:pPr marL="0" marR="0" indent="520700"/>
            <a:r>
              <a:rPr lang="tr" sz="1200">
                <a:latin typeface="Times New Roman"/>
              </a:rPr>
              <a:t>0.00</a:t>
            </a:r>
          </a:p>
        </p:txBody>
      </p:sp>
      <p:sp>
        <p:nvSpPr>
          <p:cNvPr id="14" name="Dikdörtgen 13"/>
          <p:cNvSpPr/>
          <p:nvPr/>
        </p:nvSpPr>
        <p:spPr>
          <a:xfrm>
            <a:off x="893064" y="8686800"/>
            <a:ext cx="2877312" cy="1066800"/>
          </a:xfrm>
          <a:prstGeom prst="rect">
            <a:avLst/>
          </a:prstGeom>
          <a:noFill/>
        </p:spPr>
        <p:txBody>
          <a:bodyPr lIns="0" tIns="0" rIns="0" bIns="0">
            <a:noAutofit/>
          </a:bodyPr>
          <a:lstStyle/>
          <a:p>
            <a:pPr marL="0" marR="0" indent="0" algn="ctr" defTabSz="2859024">
              <a:tabLst/>
            </a:pPr>
            <a:r>
              <a:rPr lang="tr" sz="1200">
                <a:latin typeface="Times New Roman"/>
              </a:rPr>
              <a:t>F- </a:t>
            </a:r>
            <a:r>
              <a:rPr lang="tr" sz="1200" u="sng">
                <a:latin typeface="Times New Roman"/>
              </a:rPr>
              <a:t>SERMAYE GİDERLERİ</a:t>
            </a:r>
            <a:r>
              <a:rPr lang="tr" sz="1200">
                <a:latin typeface="Times New Roman"/>
              </a:rPr>
              <a:t>____________</a:t>
            </a:r>
          </a:p>
          <a:p>
            <a:pPr marL="0" marR="0" indent="152400"/>
            <a:r>
              <a:rPr lang="tr" sz="1200">
                <a:latin typeface="Times New Roman"/>
              </a:rPr>
              <a:t>1-Mamul Mal Alınılan</a:t>
            </a:r>
          </a:p>
          <a:p>
            <a:pPr marL="0" marR="0" indent="152400" defTabSz="323088">
              <a:tabLst>
                <a:tab pos="323088" algn="l"/>
              </a:tabLst>
            </a:pPr>
            <a:r>
              <a:rPr lang="tr" sz="1200">
                <a:latin typeface="Times New Roman"/>
              </a:rPr>
              <a:t>2-	Menkul Sermaye Üretim Giderleri</a:t>
            </a:r>
          </a:p>
          <a:p>
            <a:pPr marL="0" marR="0" indent="152400" algn="just" defTabSz="323088">
              <a:tabLst>
                <a:tab pos="323088" algn="l"/>
              </a:tabLst>
            </a:pPr>
            <a:r>
              <a:rPr lang="tr" sz="1200">
                <a:latin typeface="Times New Roman"/>
              </a:rPr>
              <a:t>3-	Gayrimenkul Alınılan ve Kamulaştırması</a:t>
            </a:r>
          </a:p>
          <a:p>
            <a:pPr marL="0" marR="0" indent="152400" defTabSz="323088">
              <a:tabLst>
                <a:tab pos="323088" algn="l"/>
              </a:tabLst>
            </a:pPr>
            <a:r>
              <a:rPr lang="tr" sz="1200">
                <a:latin typeface="Times New Roman"/>
              </a:rPr>
              <a:t>4-	Gayrimenkul Sermaye Üretim Giderleri</a:t>
            </a:r>
          </a:p>
          <a:p>
            <a:pPr marL="0" marR="0" indent="152400" defTabSz="323088">
              <a:tabLst>
                <a:tab pos="323088" algn="l"/>
              </a:tabLst>
            </a:pPr>
            <a:r>
              <a:rPr lang="tr" sz="1200">
                <a:latin typeface="Times New Roman"/>
              </a:rPr>
              <a:t>5-	Gayrimenkul Büyük Onarım Giderleri</a:t>
            </a:r>
          </a:p>
        </p:txBody>
      </p:sp>
      <p:sp>
        <p:nvSpPr>
          <p:cNvPr id="15" name="Dikdörtgen 14"/>
          <p:cNvSpPr/>
          <p:nvPr/>
        </p:nvSpPr>
        <p:spPr>
          <a:xfrm>
            <a:off x="4785360" y="8695944"/>
            <a:ext cx="1850136" cy="1036320"/>
          </a:xfrm>
          <a:prstGeom prst="rect">
            <a:avLst/>
          </a:prstGeom>
          <a:noFill/>
        </p:spPr>
        <p:txBody>
          <a:bodyPr lIns="0" tIns="0" rIns="0" bIns="0">
            <a:noAutofit/>
          </a:bodyPr>
          <a:lstStyle/>
          <a:p>
            <a:pPr marL="0" marR="0" indent="0" algn="r"/>
            <a:r>
              <a:rPr lang="tr" sz="1100" b="1">
                <a:latin typeface="Times New Roman"/>
              </a:rPr>
              <a:t>:31.196.589,74 TL</a:t>
            </a:r>
          </a:p>
          <a:p>
            <a:pPr marL="0" marR="0" indent="0"/>
            <a:r>
              <a:rPr lang="tr" sz="1200">
                <a:latin typeface="Times New Roman"/>
              </a:rPr>
              <a:t>13.817.840,40</a:t>
            </a:r>
          </a:p>
          <a:p>
            <a:pPr marL="0" marR="0" indent="317500"/>
            <a:r>
              <a:rPr lang="tr" sz="1200">
                <a:latin typeface="Times New Roman"/>
              </a:rPr>
              <a:t>2.640,00</a:t>
            </a:r>
          </a:p>
          <a:p>
            <a:pPr marL="0" marR="0" indent="88900"/>
            <a:r>
              <a:rPr lang="tr" sz="1200">
                <a:latin typeface="Times New Roman"/>
              </a:rPr>
              <a:t>5.175.050,57</a:t>
            </a:r>
          </a:p>
          <a:p>
            <a:pPr marL="0" marR="0" indent="0"/>
            <a:r>
              <a:rPr lang="tr" sz="1200">
                <a:latin typeface="Times New Roman"/>
              </a:rPr>
              <a:t>11.179.983,97</a:t>
            </a:r>
          </a:p>
          <a:p>
            <a:pPr marL="0" marR="0" indent="152400">
              <a:lnSpc>
                <a:spcPct val="97000"/>
              </a:lnSpc>
            </a:pPr>
            <a:r>
              <a:rPr lang="tr" sz="1200">
                <a:latin typeface="Times New Roman"/>
              </a:rPr>
              <a:t>1.021.074.80</a:t>
            </a:r>
          </a:p>
        </p:txBody>
      </p:sp>
    </p:spTree>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80872" y="1014984"/>
            <a:ext cx="5766816" cy="371856"/>
          </a:xfrm>
          <a:prstGeom prst="rect">
            <a:avLst/>
          </a:prstGeom>
          <a:noFill/>
        </p:spPr>
        <p:txBody>
          <a:bodyPr lIns="0" tIns="0" rIns="0" bIns="0">
            <a:noAutofit/>
          </a:bodyPr>
          <a:lstStyle/>
          <a:p>
            <a:pPr marL="0" marR="0" indent="0"/>
            <a:r>
              <a:rPr lang="tr" sz="1200">
                <a:latin typeface="Times New Roman"/>
              </a:rPr>
              <a:t>G- </a:t>
            </a:r>
            <a:r>
              <a:rPr lang="tr" sz="1200" u="sng">
                <a:latin typeface="Times New Roman"/>
              </a:rPr>
              <a:t>SERMAYE TRANSFERLERİ</a:t>
            </a:r>
            <a:r>
              <a:rPr lang="tr" sz="1100" b="1">
                <a:latin typeface="Times New Roman"/>
              </a:rPr>
              <a:t>: 254.941,53 TL</a:t>
            </a:r>
          </a:p>
          <a:p>
            <a:pPr marL="0" marR="0" indent="199136" defTabSz="4170680">
              <a:tabLst>
                <a:tab pos="4170680" algn="l"/>
                <a:tab pos="487680" algn="l"/>
              </a:tabLst>
            </a:pPr>
            <a:r>
              <a:rPr lang="tr" sz="1200">
                <a:latin typeface="Times New Roman"/>
              </a:rPr>
              <a:t>1-	Yurtiçi Sermaye Transferleri	254.941,53</a:t>
            </a:r>
          </a:p>
        </p:txBody>
      </p:sp>
      <p:sp>
        <p:nvSpPr>
          <p:cNvPr id="3" name="Dikdörtgen 2"/>
          <p:cNvSpPr/>
          <p:nvPr/>
        </p:nvSpPr>
        <p:spPr>
          <a:xfrm>
            <a:off x="877824" y="1889760"/>
            <a:ext cx="2234184" cy="204216"/>
          </a:xfrm>
          <a:prstGeom prst="rect">
            <a:avLst/>
          </a:prstGeom>
          <a:noFill/>
        </p:spPr>
        <p:txBody>
          <a:bodyPr wrap="none" lIns="0" tIns="0" rIns="0" bIns="0">
            <a:noAutofit/>
          </a:bodyPr>
          <a:lstStyle/>
          <a:p>
            <a:pPr marL="0" marR="0" indent="0"/>
            <a:r>
              <a:rPr lang="tr" sz="1100" b="1" u="sng">
                <a:latin typeface="Times New Roman"/>
              </a:rPr>
              <a:t>BÜTÇE GİDERLERİ TOPLAMI</a:t>
            </a:r>
          </a:p>
        </p:txBody>
      </p:sp>
      <p:sp>
        <p:nvSpPr>
          <p:cNvPr id="4" name="Dikdörtgen 3"/>
          <p:cNvSpPr/>
          <p:nvPr/>
        </p:nvSpPr>
        <p:spPr>
          <a:xfrm>
            <a:off x="5382768" y="1917192"/>
            <a:ext cx="1207008" cy="164592"/>
          </a:xfrm>
          <a:prstGeom prst="rect">
            <a:avLst/>
          </a:prstGeom>
          <a:noFill/>
        </p:spPr>
        <p:txBody>
          <a:bodyPr wrap="none" lIns="0" tIns="0" rIns="0" bIns="0">
            <a:noAutofit/>
          </a:bodyPr>
          <a:lstStyle/>
          <a:p>
            <a:pPr marL="0" marR="0" indent="0"/>
            <a:r>
              <a:rPr lang="tr" sz="1100" b="1">
                <a:latin typeface="Times New Roman"/>
              </a:rPr>
              <a:t>168.442.734,60 TL</a:t>
            </a:r>
          </a:p>
        </p:txBody>
      </p:sp>
      <p:sp>
        <p:nvSpPr>
          <p:cNvPr id="5" name="Dikdörtgen 4"/>
          <p:cNvSpPr/>
          <p:nvPr/>
        </p:nvSpPr>
        <p:spPr>
          <a:xfrm>
            <a:off x="883920" y="2398776"/>
            <a:ext cx="3307080" cy="1399032"/>
          </a:xfrm>
          <a:prstGeom prst="rect">
            <a:avLst/>
          </a:prstGeom>
          <a:noFill/>
        </p:spPr>
        <p:txBody>
          <a:bodyPr lIns="0" tIns="0" rIns="0" bIns="0">
            <a:noAutofit/>
          </a:bodyPr>
          <a:lstStyle/>
          <a:p>
            <a:pPr marL="0" marR="0" indent="0">
              <a:spcAft>
                <a:spcPts val="770"/>
              </a:spcAft>
            </a:pPr>
            <a:r>
              <a:rPr lang="tr" sz="1100">
                <a:latin typeface="Times New Roman"/>
              </a:rPr>
              <a:t>Hizmet Alımı suretiyle şirket elemanlarına verilen ücretler</a:t>
            </a:r>
          </a:p>
          <a:p>
            <a:pPr marL="0" marR="0" indent="0">
              <a:spcAft>
                <a:spcPts val="770"/>
              </a:spcAft>
            </a:pPr>
            <a:r>
              <a:rPr lang="tr" sz="1100">
                <a:latin typeface="Times New Roman"/>
              </a:rPr>
              <a:t>Temizlik Hizmetleri : 8.739.969,78</a:t>
            </a:r>
          </a:p>
          <a:p>
            <a:pPr marL="0" marR="0" indent="0">
              <a:spcAft>
                <a:spcPts val="770"/>
              </a:spcAft>
            </a:pPr>
            <a:r>
              <a:rPr lang="tr" sz="1100">
                <a:latin typeface="Times New Roman"/>
              </a:rPr>
              <a:t>Fen Hizmetleri : 5.708.322,50</a:t>
            </a:r>
          </a:p>
          <a:p>
            <a:pPr marL="0" marR="0" indent="0" defTabSz="1167384">
              <a:spcAft>
                <a:spcPts val="770"/>
              </a:spcAft>
              <a:tabLst>
                <a:tab pos="1167384" algn="l"/>
              </a:tabLst>
            </a:pPr>
            <a:r>
              <a:rPr lang="tr" sz="1100">
                <a:latin typeface="Times New Roman"/>
              </a:rPr>
              <a:t>Su Hizmetlere	: 5.894.184,55</a:t>
            </a:r>
          </a:p>
          <a:p>
            <a:pPr marL="0" marR="0" indent="196088" defTabSz="1211072">
              <a:tabLst>
                <a:tab pos="1211072" algn="l"/>
              </a:tabLst>
            </a:pPr>
            <a:r>
              <a:rPr lang="tr" sz="1100">
                <a:latin typeface="Times New Roman"/>
              </a:rPr>
              <a:t>TOPLAM	</a:t>
            </a:r>
            <a:r>
              <a:rPr lang="tr" sz="1100" b="1" i="1">
                <a:latin typeface="Times New Roman"/>
              </a:rPr>
              <a:t>: 20.342.476,83</a:t>
            </a:r>
          </a:p>
        </p:txBody>
      </p:sp>
      <p:sp>
        <p:nvSpPr>
          <p:cNvPr id="6" name="Dikdörtgen 5"/>
          <p:cNvSpPr/>
          <p:nvPr/>
        </p:nvSpPr>
        <p:spPr>
          <a:xfrm>
            <a:off x="883920" y="4572000"/>
            <a:ext cx="1682496" cy="167640"/>
          </a:xfrm>
          <a:prstGeom prst="rect">
            <a:avLst/>
          </a:prstGeom>
          <a:noFill/>
        </p:spPr>
        <p:txBody>
          <a:bodyPr wrap="none" lIns="0" tIns="0" rIns="0" bIns="0">
            <a:noAutofit/>
          </a:bodyPr>
          <a:lstStyle/>
          <a:p>
            <a:pPr marL="0" marR="0" indent="0"/>
            <a:r>
              <a:rPr lang="tr" sz="1200">
                <a:latin typeface="Times New Roman"/>
              </a:rPr>
              <a:t>GİDERLERİN DAĞILIMI</a:t>
            </a:r>
          </a:p>
        </p:txBody>
      </p:sp>
      <p:graphicFrame>
        <p:nvGraphicFramePr>
          <p:cNvPr id="7" name="Tablo 6"/>
          <p:cNvGraphicFramePr>
            <a:graphicFrameLocks noGrp="1"/>
          </p:cNvGraphicFramePr>
          <p:nvPr/>
        </p:nvGraphicFramePr>
        <p:xfrm>
          <a:off x="826008" y="4922520"/>
          <a:ext cx="3139440" cy="932688"/>
        </p:xfrm>
        <a:graphic>
          <a:graphicData uri="http://schemas.openxmlformats.org/drawingml/2006/table">
            <a:tbl>
              <a:tblPr/>
              <a:tblGrid>
                <a:gridCol w="1923288">
                  <a:extLst>
                    <a:ext uri="{9D8B030D-6E8A-4147-A177-3AD203B41FA5}">
                      <a16:colId xmlns:a16="http://schemas.microsoft.com/office/drawing/2014/main" val="20000"/>
                    </a:ext>
                  </a:extLst>
                </a:gridCol>
                <a:gridCol w="307848">
                  <a:extLst>
                    <a:ext uri="{9D8B030D-6E8A-4147-A177-3AD203B41FA5}">
                      <a16:colId xmlns:a16="http://schemas.microsoft.com/office/drawing/2014/main" val="20001"/>
                    </a:ext>
                  </a:extLst>
                </a:gridCol>
                <a:gridCol w="908304">
                  <a:extLst>
                    <a:ext uri="{9D8B030D-6E8A-4147-A177-3AD203B41FA5}">
                      <a16:colId xmlns:a16="http://schemas.microsoft.com/office/drawing/2014/main" val="20002"/>
                    </a:ext>
                  </a:extLst>
                </a:gridCol>
              </a:tblGrid>
              <a:tr h="192024">
                <a:tc>
                  <a:txBody>
                    <a:bodyPr/>
                    <a:lstStyle/>
                    <a:p>
                      <a:pPr marL="0" marR="0" indent="0"/>
                      <a:r>
                        <a:rPr lang="tr" sz="1200">
                          <a:latin typeface="Times New Roman"/>
                        </a:rPr>
                        <a:t>PERSONEL GİDERLERİ</a:t>
                      </a:r>
                    </a:p>
                  </a:txBody>
                  <a:tcPr marL="0" marR="0" marT="0" marB="0" anchor="b"/>
                </a:tc>
                <a:tc>
                  <a:txBody>
                    <a:bodyPr/>
                    <a:lstStyle/>
                    <a:p>
                      <a:pPr marL="0" marR="0" indent="0"/>
                      <a:r>
                        <a:rPr lang="tr" sz="1200">
                          <a:latin typeface="Times New Roman"/>
                        </a:rPr>
                        <a:t>: %</a:t>
                      </a:r>
                    </a:p>
                  </a:txBody>
                  <a:tcPr marL="0" marR="0" marT="0" marB="0" anchor="b">
                    <a:solidFill>
                      <a:srgbClr val="DDE9FC"/>
                    </a:solidFill>
                  </a:tcPr>
                </a:tc>
                <a:tc>
                  <a:txBody>
                    <a:bodyPr/>
                    <a:lstStyle/>
                    <a:p>
                      <a:pPr marL="0" marR="0" indent="0"/>
                      <a:r>
                        <a:rPr lang="tr" sz="1200">
                          <a:latin typeface="Times New Roman"/>
                        </a:rPr>
                        <a:t>21,20</a:t>
                      </a:r>
                    </a:p>
                  </a:txBody>
                  <a:tcPr marL="0" marR="0" marT="0" marB="0" anchor="b">
                    <a:solidFill>
                      <a:srgbClr val="DDE9FC"/>
                    </a:solidFill>
                  </a:tcPr>
                </a:tc>
                <a:extLst>
                  <a:ext uri="{0D108BD9-81ED-4DB2-BD59-A6C34878D82A}">
                    <a16:rowId xmlns:a16="http://schemas.microsoft.com/office/drawing/2014/main" val="10000"/>
                  </a:ext>
                </a:extLst>
              </a:tr>
              <a:tr h="182880">
                <a:tc>
                  <a:txBody>
                    <a:bodyPr/>
                    <a:lstStyle/>
                    <a:p>
                      <a:pPr marL="0" marR="0" indent="0"/>
                      <a:r>
                        <a:rPr lang="tr" sz="1200">
                          <a:latin typeface="Times New Roman"/>
                        </a:rPr>
                        <a:t>SOSYAL GÜV. KURUMU</a:t>
                      </a:r>
                    </a:p>
                  </a:txBody>
                  <a:tcPr marL="0" marR="0" marT="0" marB="0"/>
                </a:tc>
                <a:tc>
                  <a:txBody>
                    <a:bodyPr/>
                    <a:lstStyle/>
                    <a:p>
                      <a:pPr marL="0" marR="0" indent="0"/>
                      <a:r>
                        <a:rPr lang="tr" sz="1200">
                          <a:latin typeface="Times New Roman"/>
                        </a:rPr>
                        <a:t>: %</a:t>
                      </a:r>
                    </a:p>
                  </a:txBody>
                  <a:tcPr marL="0" marR="0" marT="0" marB="0">
                    <a:solidFill>
                      <a:srgbClr val="DDE9FC"/>
                    </a:solidFill>
                  </a:tcPr>
                </a:tc>
                <a:tc>
                  <a:txBody>
                    <a:bodyPr/>
                    <a:lstStyle/>
                    <a:p>
                      <a:pPr marL="0" marR="0" indent="165100"/>
                      <a:r>
                        <a:rPr lang="tr" sz="1200">
                          <a:latin typeface="Times New Roman"/>
                        </a:rPr>
                        <a:t>0,69</a:t>
                      </a:r>
                    </a:p>
                  </a:txBody>
                  <a:tcPr marL="0" marR="0" marT="0" marB="0">
                    <a:solidFill>
                      <a:srgbClr val="DDE9FC"/>
                    </a:solidFill>
                  </a:tcPr>
                </a:tc>
                <a:extLst>
                  <a:ext uri="{0D108BD9-81ED-4DB2-BD59-A6C34878D82A}">
                    <a16:rowId xmlns:a16="http://schemas.microsoft.com/office/drawing/2014/main" val="10001"/>
                  </a:ext>
                </a:extLst>
              </a:tr>
              <a:tr h="182880">
                <a:tc>
                  <a:txBody>
                    <a:bodyPr/>
                    <a:lstStyle/>
                    <a:p>
                      <a:pPr marL="0" marR="0" indent="0"/>
                      <a:r>
                        <a:rPr lang="tr" sz="1200">
                          <a:latin typeface="Times New Roman"/>
                        </a:rPr>
                        <a:t>YATIRIM GİDERLERİ</a:t>
                      </a:r>
                    </a:p>
                  </a:txBody>
                  <a:tcPr marL="0" marR="0" marT="0" marB="0"/>
                </a:tc>
                <a:tc>
                  <a:txBody>
                    <a:bodyPr/>
                    <a:lstStyle/>
                    <a:p>
                      <a:pPr marL="0" marR="0" indent="0" algn="r"/>
                      <a:r>
                        <a:rPr lang="tr" sz="1200">
                          <a:latin typeface="Times New Roman"/>
                        </a:rPr>
                        <a:t>: %</a:t>
                      </a:r>
                    </a:p>
                  </a:txBody>
                  <a:tcPr marL="0" marR="0" marT="0" marB="0">
                    <a:solidFill>
                      <a:srgbClr val="DDE9FC"/>
                    </a:solidFill>
                  </a:tcPr>
                </a:tc>
                <a:tc>
                  <a:txBody>
                    <a:bodyPr/>
                    <a:lstStyle/>
                    <a:p>
                      <a:pPr marL="0" marR="0" indent="0"/>
                      <a:r>
                        <a:rPr lang="tr" sz="1200">
                          <a:latin typeface="Times New Roman"/>
                        </a:rPr>
                        <a:t>58,50</a:t>
                      </a:r>
                    </a:p>
                  </a:txBody>
                  <a:tcPr marL="0" marR="0" marT="0" marB="0">
                    <a:solidFill>
                      <a:srgbClr val="DDE9FC"/>
                    </a:solidFill>
                  </a:tcPr>
                </a:tc>
                <a:extLst>
                  <a:ext uri="{0D108BD9-81ED-4DB2-BD59-A6C34878D82A}">
                    <a16:rowId xmlns:a16="http://schemas.microsoft.com/office/drawing/2014/main" val="10002"/>
                  </a:ext>
                </a:extLst>
              </a:tr>
              <a:tr h="185928">
                <a:tc>
                  <a:txBody>
                    <a:bodyPr/>
                    <a:lstStyle/>
                    <a:p>
                      <a:pPr marL="0" marR="0" indent="0"/>
                      <a:r>
                        <a:rPr lang="tr" sz="1200">
                          <a:latin typeface="Times New Roman"/>
                        </a:rPr>
                        <a:t>DİĞER İDARİ GİDERLER</a:t>
                      </a:r>
                    </a:p>
                  </a:txBody>
                  <a:tcPr marL="0" marR="0" marT="0" marB="0"/>
                </a:tc>
                <a:tc>
                  <a:txBody>
                    <a:bodyPr/>
                    <a:lstStyle/>
                    <a:p>
                      <a:pPr marL="0" marR="0" indent="0" algn="r"/>
                      <a:r>
                        <a:rPr lang="tr" sz="1200">
                          <a:latin typeface="Times New Roman"/>
                        </a:rPr>
                        <a:t>: </a:t>
                      </a:r>
                      <a:r>
                        <a:rPr lang="tr" sz="1200">
                          <a:solidFill>
                            <a:srgbClr val="4B5679"/>
                          </a:solidFill>
                          <a:latin typeface="Times New Roman"/>
                        </a:rPr>
                        <a:t>%</a:t>
                      </a:r>
                    </a:p>
                  </a:txBody>
                  <a:tcPr marL="0" marR="0" marT="0" marB="0">
                    <a:solidFill>
                      <a:srgbClr val="DDE9FC"/>
                    </a:solidFill>
                  </a:tcPr>
                </a:tc>
                <a:tc>
                  <a:txBody>
                    <a:bodyPr/>
                    <a:lstStyle/>
                    <a:p>
                      <a:pPr marL="0" marR="0" indent="0"/>
                      <a:r>
                        <a:rPr lang="tr" sz="1200">
                          <a:latin typeface="Times New Roman"/>
                        </a:rPr>
                        <a:t>19,61</a:t>
                      </a:r>
                    </a:p>
                  </a:txBody>
                  <a:tcPr marL="0" marR="0" marT="0" marB="0">
                    <a:solidFill>
                      <a:srgbClr val="DDE9FC"/>
                    </a:solidFill>
                  </a:tcPr>
                </a:tc>
                <a:extLst>
                  <a:ext uri="{0D108BD9-81ED-4DB2-BD59-A6C34878D82A}">
                    <a16:rowId xmlns:a16="http://schemas.microsoft.com/office/drawing/2014/main" val="10003"/>
                  </a:ext>
                </a:extLst>
              </a:tr>
              <a:tr h="188976">
                <a:tc>
                  <a:txBody>
                    <a:bodyPr/>
                    <a:lstStyle/>
                    <a:p>
                      <a:pPr marL="0" marR="0" indent="292100"/>
                      <a:r>
                        <a:rPr lang="tr" sz="1200">
                          <a:latin typeface="Times New Roman"/>
                        </a:rPr>
                        <a:t>GENEL</a:t>
                      </a:r>
                    </a:p>
                  </a:txBody>
                  <a:tcPr marL="0" marR="0" marT="0" marB="0"/>
                </a:tc>
                <a:tc>
                  <a:txBody>
                    <a:bodyPr/>
                    <a:lstStyle/>
                    <a:p>
                      <a:pPr marL="0" marR="0" indent="0" algn="r"/>
                      <a:r>
                        <a:rPr lang="tr" sz="1200">
                          <a:latin typeface="Times New Roman"/>
                        </a:rPr>
                        <a:t>:%</a:t>
                      </a:r>
                    </a:p>
                  </a:txBody>
                  <a:tcPr marL="0" marR="0" marT="0" marB="0">
                    <a:solidFill>
                      <a:srgbClr val="DDE9FC"/>
                    </a:solidFill>
                  </a:tcPr>
                </a:tc>
                <a:tc>
                  <a:txBody>
                    <a:bodyPr/>
                    <a:lstStyle/>
                    <a:p>
                      <a:pPr marL="0" marR="0" indent="0"/>
                      <a:r>
                        <a:rPr lang="tr" sz="1200">
                          <a:latin typeface="Times New Roman"/>
                        </a:rPr>
                        <a:t>100,00</a:t>
                      </a:r>
                    </a:p>
                  </a:txBody>
                  <a:tcPr marL="0" marR="0" marT="0" marB="0">
                    <a:solidFill>
                      <a:srgbClr val="DDE9FC"/>
                    </a:solidFill>
                  </a:tcPr>
                </a:tc>
                <a:extLst>
                  <a:ext uri="{0D108BD9-81ED-4DB2-BD59-A6C34878D82A}">
                    <a16:rowId xmlns:a16="http://schemas.microsoft.com/office/drawing/2014/main" val="10004"/>
                  </a:ext>
                </a:extLst>
              </a:tr>
            </a:tbl>
          </a:graphicData>
        </a:graphic>
      </p:graphicFrame>
      <p:sp>
        <p:nvSpPr>
          <p:cNvPr id="8" name="Dikdörtgen 7"/>
          <p:cNvSpPr/>
          <p:nvPr/>
        </p:nvSpPr>
        <p:spPr>
          <a:xfrm>
            <a:off x="886968" y="6153912"/>
            <a:ext cx="3459480" cy="518160"/>
          </a:xfrm>
          <a:prstGeom prst="rect">
            <a:avLst/>
          </a:prstGeom>
          <a:noFill/>
        </p:spPr>
        <p:txBody>
          <a:bodyPr lIns="0" tIns="0" rIns="0" bIns="0">
            <a:noAutofit/>
          </a:bodyPr>
          <a:lstStyle/>
          <a:p>
            <a:pPr marL="0" marR="0" indent="0"/>
            <a:r>
              <a:rPr lang="tr" sz="1200">
                <a:latin typeface="Times New Roman"/>
              </a:rPr>
              <a:t>PERSONEL GİDERLERİNİN BÜTÇEYE ORANI (Hizmet Alımı Personel giderleri : 20.342.476,83 Dahil) 1953</a:t>
            </a:r>
          </a:p>
        </p:txBody>
      </p:sp>
      <p:graphicFrame>
        <p:nvGraphicFramePr>
          <p:cNvPr id="9" name="Tablo 8"/>
          <p:cNvGraphicFramePr>
            <a:graphicFrameLocks noGrp="1"/>
          </p:cNvGraphicFramePr>
          <p:nvPr/>
        </p:nvGraphicFramePr>
        <p:xfrm>
          <a:off x="829056" y="6833616"/>
          <a:ext cx="5903976" cy="1664208"/>
        </p:xfrm>
        <a:graphic>
          <a:graphicData uri="http://schemas.openxmlformats.org/drawingml/2006/table">
            <a:tbl>
              <a:tblPr/>
              <a:tblGrid>
                <a:gridCol w="896112">
                  <a:extLst>
                    <a:ext uri="{9D8B030D-6E8A-4147-A177-3AD203B41FA5}">
                      <a16:colId xmlns:a16="http://schemas.microsoft.com/office/drawing/2014/main" val="20000"/>
                    </a:ext>
                  </a:extLst>
                </a:gridCol>
                <a:gridCol w="1039368">
                  <a:extLst>
                    <a:ext uri="{9D8B030D-6E8A-4147-A177-3AD203B41FA5}">
                      <a16:colId xmlns:a16="http://schemas.microsoft.com/office/drawing/2014/main" val="20001"/>
                    </a:ext>
                  </a:extLst>
                </a:gridCol>
                <a:gridCol w="886968">
                  <a:extLst>
                    <a:ext uri="{9D8B030D-6E8A-4147-A177-3AD203B41FA5}">
                      <a16:colId xmlns:a16="http://schemas.microsoft.com/office/drawing/2014/main" val="20002"/>
                    </a:ext>
                  </a:extLst>
                </a:gridCol>
                <a:gridCol w="1170432">
                  <a:extLst>
                    <a:ext uri="{9D8B030D-6E8A-4147-A177-3AD203B41FA5}">
                      <a16:colId xmlns:a16="http://schemas.microsoft.com/office/drawing/2014/main" val="20003"/>
                    </a:ext>
                  </a:extLst>
                </a:gridCol>
                <a:gridCol w="960120">
                  <a:extLst>
                    <a:ext uri="{9D8B030D-6E8A-4147-A177-3AD203B41FA5}">
                      <a16:colId xmlns:a16="http://schemas.microsoft.com/office/drawing/2014/main" val="20004"/>
                    </a:ext>
                  </a:extLst>
                </a:gridCol>
                <a:gridCol w="950976">
                  <a:extLst>
                    <a:ext uri="{9D8B030D-6E8A-4147-A177-3AD203B41FA5}">
                      <a16:colId xmlns:a16="http://schemas.microsoft.com/office/drawing/2014/main" val="20005"/>
                    </a:ext>
                  </a:extLst>
                </a:gridCol>
              </a:tblGrid>
              <a:tr h="1066800">
                <a:tc>
                  <a:txBody>
                    <a:bodyPr/>
                    <a:lstStyle/>
                    <a:p>
                      <a:pPr marL="0" marR="0" indent="0"/>
                      <a:r>
                        <a:rPr lang="tr" sz="1200">
                          <a:latin typeface="Times New Roman"/>
                        </a:rPr>
                        <a:t>Uygulama</a:t>
                      </a:r>
                    </a:p>
                    <a:p>
                      <a:pPr marL="0" marR="0" indent="0"/>
                      <a:r>
                        <a:rPr lang="tr" sz="1200">
                          <a:latin typeface="Times New Roman"/>
                        </a:rPr>
                        <a:t>Yılı</a:t>
                      </a:r>
                    </a:p>
                  </a:txBody>
                  <a:tcPr marL="0" marR="0" marT="0" marB="0"/>
                </a:tc>
                <a:tc>
                  <a:txBody>
                    <a:bodyPr/>
                    <a:lstStyle/>
                    <a:p>
                      <a:pPr marL="0" marR="0" indent="0"/>
                      <a:r>
                        <a:rPr lang="tr" sz="1200">
                          <a:latin typeface="Times New Roman"/>
                        </a:rPr>
                        <a:t>Bir Önceki Yıl Bütçe Geliri Toplamı</a:t>
                      </a:r>
                    </a:p>
                  </a:txBody>
                  <a:tcPr marL="0" marR="0" marT="0" marB="0"/>
                </a:tc>
                <a:tc>
                  <a:txBody>
                    <a:bodyPr/>
                    <a:lstStyle/>
                    <a:p>
                      <a:pPr marL="0" marR="0" indent="0"/>
                      <a:r>
                        <a:rPr lang="tr" sz="1200">
                          <a:latin typeface="Times New Roman"/>
                        </a:rPr>
                        <a:t>213 Sayılı VUK'na göre Yeniden Değ.Oranı</a:t>
                      </a:r>
                    </a:p>
                  </a:txBody>
                  <a:tcPr marL="0" marR="0" marT="0" marB="0"/>
                </a:tc>
                <a:tc>
                  <a:txBody>
                    <a:bodyPr/>
                    <a:lstStyle/>
                    <a:p>
                      <a:pPr marL="0" marR="0" indent="0"/>
                      <a:r>
                        <a:rPr lang="tr" sz="1200">
                          <a:latin typeface="Times New Roman"/>
                        </a:rPr>
                        <a:t>Değerlendirilmiş en son yıl Bütçe Geliri</a:t>
                      </a:r>
                    </a:p>
                  </a:txBody>
                  <a:tcPr marL="0" marR="0" marT="0" marB="0"/>
                </a:tc>
                <a:tc>
                  <a:txBody>
                    <a:bodyPr/>
                    <a:lstStyle/>
                    <a:p>
                      <a:pPr marL="0" marR="0" indent="0"/>
                      <a:r>
                        <a:rPr lang="tr" sz="1200">
                          <a:latin typeface="Times New Roman"/>
                        </a:rPr>
                        <a:t>Uygulama yılı Bütçesindeki Personel Giderleri Toplamı</a:t>
                      </a:r>
                    </a:p>
                  </a:txBody>
                  <a:tcPr marL="0" marR="0" marT="0" marB="0" anchor="b"/>
                </a:tc>
                <a:tc>
                  <a:txBody>
                    <a:bodyPr/>
                    <a:lstStyle/>
                    <a:p>
                      <a:pPr marL="0" marR="0" indent="0"/>
                      <a:r>
                        <a:rPr lang="tr" sz="1200">
                          <a:latin typeface="Times New Roman"/>
                        </a:rPr>
                        <a:t>Personel Giderlerinin Bütçe gelirlerine oranı</a:t>
                      </a:r>
                    </a:p>
                  </a:txBody>
                  <a:tcPr marL="0" marR="0" marT="0" marB="0"/>
                </a:tc>
                <a:extLst>
                  <a:ext uri="{0D108BD9-81ED-4DB2-BD59-A6C34878D82A}">
                    <a16:rowId xmlns:a16="http://schemas.microsoft.com/office/drawing/2014/main" val="10000"/>
                  </a:ext>
                </a:extLst>
              </a:tr>
              <a:tr h="359664">
                <a:tc>
                  <a:txBody>
                    <a:bodyPr/>
                    <a:lstStyle/>
                    <a:p>
                      <a:endParaRPr sz="1700"/>
                    </a:p>
                  </a:txBody>
                  <a:tcPr marL="0" marR="0" marT="0" marB="0"/>
                </a:tc>
                <a:tc>
                  <a:txBody>
                    <a:bodyPr/>
                    <a:lstStyle/>
                    <a:p>
                      <a:pPr marL="0" marR="0" indent="101600"/>
                      <a:r>
                        <a:rPr lang="tr" sz="1200">
                          <a:latin typeface="Times New Roman"/>
                        </a:rPr>
                        <a:t>(2025) (A)</a:t>
                      </a:r>
                    </a:p>
                  </a:txBody>
                  <a:tcPr marL="0" marR="0" marT="0" marB="0" anchor="b"/>
                </a:tc>
                <a:tc>
                  <a:txBody>
                    <a:bodyPr/>
                    <a:lstStyle/>
                    <a:p>
                      <a:pPr marL="0" marR="0" indent="254000"/>
                      <a:r>
                        <a:rPr lang="tr" sz="1200">
                          <a:latin typeface="Times New Roman"/>
                        </a:rPr>
                        <a:t>(B)</a:t>
                      </a:r>
                    </a:p>
                  </a:txBody>
                  <a:tcPr marL="0" marR="0" marT="0" marB="0"/>
                </a:tc>
                <a:tc>
                  <a:txBody>
                    <a:bodyPr/>
                    <a:lstStyle/>
                    <a:p>
                      <a:pPr marL="0" marR="0" indent="0"/>
                      <a:r>
                        <a:rPr lang="tr" sz="1200">
                          <a:latin typeface="Times New Roman"/>
                        </a:rPr>
                        <a:t>(AXB)+A)=C</a:t>
                      </a:r>
                    </a:p>
                  </a:txBody>
                  <a:tcPr marL="0" marR="0" marT="0" marB="0"/>
                </a:tc>
                <a:tc>
                  <a:txBody>
                    <a:bodyPr/>
                    <a:lstStyle/>
                    <a:p>
                      <a:pPr marL="0" marR="0" indent="0" algn="ctr"/>
                      <a:r>
                        <a:rPr lang="tr" sz="1200">
                          <a:latin typeface="Times New Roman"/>
                        </a:rPr>
                        <a:t>(D)</a:t>
                      </a:r>
                    </a:p>
                  </a:txBody>
                  <a:tcPr marL="0" marR="0" marT="0" marB="0"/>
                </a:tc>
                <a:tc>
                  <a:txBody>
                    <a:bodyPr/>
                    <a:lstStyle/>
                    <a:p>
                      <a:pPr marL="0" marR="0" indent="0"/>
                      <a:r>
                        <a:rPr lang="tr" sz="1200">
                          <a:latin typeface="Times New Roman"/>
                        </a:rPr>
                        <a:t>DX100/C=%</a:t>
                      </a:r>
                    </a:p>
                  </a:txBody>
                  <a:tcPr marL="0" marR="0" marT="0" marB="0"/>
                </a:tc>
                <a:extLst>
                  <a:ext uri="{0D108BD9-81ED-4DB2-BD59-A6C34878D82A}">
                    <a16:rowId xmlns:a16="http://schemas.microsoft.com/office/drawing/2014/main" val="10001"/>
                  </a:ext>
                </a:extLst>
              </a:tr>
              <a:tr h="237744">
                <a:tc>
                  <a:txBody>
                    <a:bodyPr/>
                    <a:lstStyle/>
                    <a:p>
                      <a:pPr marL="0" marR="0" indent="0"/>
                      <a:r>
                        <a:rPr lang="tr" sz="1200">
                          <a:latin typeface="Times New Roman"/>
                        </a:rPr>
                        <a:t>2026</a:t>
                      </a:r>
                    </a:p>
                  </a:txBody>
                  <a:tcPr marL="0" marR="0" marT="0" marB="0"/>
                </a:tc>
                <a:tc>
                  <a:txBody>
                    <a:bodyPr/>
                    <a:lstStyle/>
                    <a:p>
                      <a:pPr marL="0" marR="0" indent="0"/>
                      <a:r>
                        <a:rPr lang="tr" sz="1200">
                          <a:latin typeface="Times New Roman"/>
                        </a:rPr>
                        <a:t>153.852.497,79</a:t>
                      </a:r>
                    </a:p>
                  </a:txBody>
                  <a:tcPr marL="0" marR="0" marT="0" marB="0"/>
                </a:tc>
                <a:tc>
                  <a:txBody>
                    <a:bodyPr/>
                    <a:lstStyle/>
                    <a:p>
                      <a:pPr marL="0" marR="0" indent="114300"/>
                      <a:r>
                        <a:rPr lang="tr" sz="1200">
                          <a:latin typeface="Times New Roman"/>
                        </a:rPr>
                        <a:t>% 25,49</a:t>
                      </a:r>
                    </a:p>
                  </a:txBody>
                  <a:tcPr marL="0" marR="0" marT="0" marB="0"/>
                </a:tc>
                <a:tc>
                  <a:txBody>
                    <a:bodyPr/>
                    <a:lstStyle/>
                    <a:p>
                      <a:pPr marL="0" marR="0" indent="0"/>
                      <a:r>
                        <a:rPr lang="tr" sz="1200">
                          <a:latin typeface="Times New Roman"/>
                        </a:rPr>
                        <a:t>193.069.499.48</a:t>
                      </a:r>
                    </a:p>
                  </a:txBody>
                  <a:tcPr marL="0" marR="0" marT="0" marB="0"/>
                </a:tc>
                <a:tc>
                  <a:txBody>
                    <a:bodyPr/>
                    <a:lstStyle/>
                    <a:p>
                      <a:pPr marL="0" marR="0" indent="0"/>
                      <a:r>
                        <a:rPr lang="tr" sz="1200">
                          <a:latin typeface="Times New Roman"/>
                        </a:rPr>
                        <a:t>54.245.000.00</a:t>
                      </a:r>
                    </a:p>
                  </a:txBody>
                  <a:tcPr marL="0" marR="0" marT="0" marB="0"/>
                </a:tc>
                <a:tc>
                  <a:txBody>
                    <a:bodyPr/>
                    <a:lstStyle/>
                    <a:p>
                      <a:pPr marL="0" marR="0" indent="101600"/>
                      <a:r>
                        <a:rPr lang="tr" sz="1200">
                          <a:latin typeface="Times New Roman"/>
                        </a:rPr>
                        <a:t>28,10</a:t>
                      </a:r>
                    </a:p>
                  </a:txBody>
                  <a:tcPr marL="0" marR="0" marT="0" marB="0"/>
                </a:tc>
                <a:extLst>
                  <a:ext uri="{0D108BD9-81ED-4DB2-BD59-A6C34878D82A}">
                    <a16:rowId xmlns:a16="http://schemas.microsoft.com/office/drawing/2014/main" val="10002"/>
                  </a:ext>
                </a:extLst>
              </a:tr>
            </a:tbl>
          </a:graphicData>
        </a:graphic>
      </p:graphicFrame>
    </p:spTree>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992112" y="438912"/>
            <a:ext cx="173736" cy="137160"/>
          </a:xfrm>
          <a:prstGeom prst="rect">
            <a:avLst/>
          </a:prstGeom>
          <a:solidFill>
            <a:srgbClr val="416AAC"/>
          </a:solidFill>
        </p:spPr>
        <p:txBody>
          <a:bodyPr wrap="none" lIns="0" tIns="0" rIns="0" bIns="0">
            <a:noAutofit/>
          </a:bodyPr>
          <a:lstStyle/>
          <a:p>
            <a:pPr marL="0" marR="0" indent="0"/>
            <a:r>
              <a:rPr lang="tr" sz="1200">
                <a:solidFill>
                  <a:srgbClr val="CBDCF8"/>
                </a:solidFill>
                <a:latin typeface="Times New Roman"/>
              </a:rPr>
              <a:t>22</a:t>
            </a:r>
          </a:p>
        </p:txBody>
      </p:sp>
      <p:sp>
        <p:nvSpPr>
          <p:cNvPr id="3" name="Dikdörtgen 2"/>
          <p:cNvSpPr/>
          <p:nvPr/>
        </p:nvSpPr>
        <p:spPr>
          <a:xfrm>
            <a:off x="905256" y="1496568"/>
            <a:ext cx="2987040" cy="164592"/>
          </a:xfrm>
          <a:prstGeom prst="rect">
            <a:avLst/>
          </a:prstGeom>
          <a:noFill/>
        </p:spPr>
        <p:txBody>
          <a:bodyPr wrap="none" lIns="0" tIns="0" rIns="0" bIns="0">
            <a:noAutofit/>
          </a:bodyPr>
          <a:lstStyle/>
          <a:p>
            <a:pPr marL="0" marR="0" indent="0"/>
            <a:r>
              <a:rPr lang="tr" sz="1200">
                <a:latin typeface="Times New Roman"/>
              </a:rPr>
              <a:t>2025 YILI AYLIK GELİR VE GİDER İCMALİ</a:t>
            </a:r>
          </a:p>
        </p:txBody>
      </p:sp>
      <p:graphicFrame>
        <p:nvGraphicFramePr>
          <p:cNvPr id="4" name="Tablo 3"/>
          <p:cNvGraphicFramePr>
            <a:graphicFrameLocks noGrp="1"/>
          </p:cNvGraphicFramePr>
          <p:nvPr/>
        </p:nvGraphicFramePr>
        <p:xfrm>
          <a:off x="841248" y="1850136"/>
          <a:ext cx="5983224" cy="4328160"/>
        </p:xfrm>
        <a:graphic>
          <a:graphicData uri="http://schemas.openxmlformats.org/drawingml/2006/table">
            <a:tbl>
              <a:tblPr/>
              <a:tblGrid>
                <a:gridCol w="1459992">
                  <a:extLst>
                    <a:ext uri="{9D8B030D-6E8A-4147-A177-3AD203B41FA5}">
                      <a16:colId xmlns:a16="http://schemas.microsoft.com/office/drawing/2014/main" val="20000"/>
                    </a:ext>
                  </a:extLst>
                </a:gridCol>
                <a:gridCol w="2209800">
                  <a:extLst>
                    <a:ext uri="{9D8B030D-6E8A-4147-A177-3AD203B41FA5}">
                      <a16:colId xmlns:a16="http://schemas.microsoft.com/office/drawing/2014/main" val="20001"/>
                    </a:ext>
                  </a:extLst>
                </a:gridCol>
                <a:gridCol w="2313432">
                  <a:extLst>
                    <a:ext uri="{9D8B030D-6E8A-4147-A177-3AD203B41FA5}">
                      <a16:colId xmlns:a16="http://schemas.microsoft.com/office/drawing/2014/main" val="20002"/>
                    </a:ext>
                  </a:extLst>
                </a:gridCol>
              </a:tblGrid>
              <a:tr h="365760">
                <a:tc>
                  <a:txBody>
                    <a:bodyPr/>
                    <a:lstStyle/>
                    <a:p>
                      <a:pPr marL="0" marR="0" indent="0"/>
                      <a:r>
                        <a:rPr lang="tr" sz="1100" b="1">
                          <a:latin typeface="Times New Roman"/>
                        </a:rPr>
                        <a:t>AYLAR</a:t>
                      </a:r>
                    </a:p>
                  </a:txBody>
                  <a:tcPr marL="0" marR="0" marT="0" marB="0" anchor="ctr"/>
                </a:tc>
                <a:tc>
                  <a:txBody>
                    <a:bodyPr/>
                    <a:lstStyle/>
                    <a:p>
                      <a:pPr marL="0" marR="0" indent="0" algn="r"/>
                      <a:r>
                        <a:rPr lang="tr" sz="1100" b="1">
                          <a:latin typeface="Times New Roman"/>
                        </a:rPr>
                        <a:t>GELİR</a:t>
                      </a:r>
                    </a:p>
                  </a:txBody>
                  <a:tcPr marL="0" marR="0" marT="0" marB="0" anchor="ctr"/>
                </a:tc>
                <a:tc>
                  <a:txBody>
                    <a:bodyPr/>
                    <a:lstStyle/>
                    <a:p>
                      <a:pPr marL="0" marR="0" indent="0" algn="r"/>
                      <a:r>
                        <a:rPr lang="tr" sz="1100" b="1">
                          <a:latin typeface="Times New Roman"/>
                        </a:rPr>
                        <a:t>GİDER</a:t>
                      </a:r>
                    </a:p>
                  </a:txBody>
                  <a:tcPr marL="0" marR="0" marT="0" marB="0" anchor="ctr"/>
                </a:tc>
                <a:extLst>
                  <a:ext uri="{0D108BD9-81ED-4DB2-BD59-A6C34878D82A}">
                    <a16:rowId xmlns:a16="http://schemas.microsoft.com/office/drawing/2014/main" val="10000"/>
                  </a:ext>
                </a:extLst>
              </a:tr>
              <a:tr h="286512">
                <a:tc>
                  <a:txBody>
                    <a:bodyPr/>
                    <a:lstStyle/>
                    <a:p>
                      <a:pPr marL="0" marR="0" indent="0"/>
                      <a:r>
                        <a:rPr lang="tr" sz="1200">
                          <a:latin typeface="Times New Roman"/>
                        </a:rPr>
                        <a:t>OCAK</a:t>
                      </a:r>
                    </a:p>
                  </a:txBody>
                  <a:tcPr marL="0" marR="0" marT="0" marB="0" anchor="b"/>
                </a:tc>
                <a:tc>
                  <a:txBody>
                    <a:bodyPr/>
                    <a:lstStyle/>
                    <a:p>
                      <a:pPr marL="1284800" marR="0" indent="0" algn="just"/>
                      <a:r>
                        <a:rPr lang="tr" sz="1200">
                          <a:latin typeface="Times New Roman"/>
                        </a:rPr>
                        <a:t>4.479.418,10</a:t>
                      </a:r>
                    </a:p>
                  </a:txBody>
                  <a:tcPr marL="0" marR="0" marT="0" marB="0" anchor="b"/>
                </a:tc>
                <a:tc>
                  <a:txBody>
                    <a:bodyPr/>
                    <a:lstStyle/>
                    <a:p>
                      <a:pPr marL="1373700" marR="0" indent="0" algn="just"/>
                      <a:r>
                        <a:rPr lang="tr" sz="1200">
                          <a:latin typeface="Times New Roman"/>
                        </a:rPr>
                        <a:t>5.280.058,36</a:t>
                      </a:r>
                    </a:p>
                  </a:txBody>
                  <a:tcPr marL="0" marR="0" marT="0" marB="0" anchor="b"/>
                </a:tc>
                <a:extLst>
                  <a:ext uri="{0D108BD9-81ED-4DB2-BD59-A6C34878D82A}">
                    <a16:rowId xmlns:a16="http://schemas.microsoft.com/office/drawing/2014/main" val="10001"/>
                  </a:ext>
                </a:extLst>
              </a:tr>
              <a:tr h="268224">
                <a:tc>
                  <a:txBody>
                    <a:bodyPr/>
                    <a:lstStyle/>
                    <a:p>
                      <a:pPr marL="0" marR="0" indent="0"/>
                      <a:r>
                        <a:rPr lang="tr" sz="1200">
                          <a:latin typeface="Times New Roman"/>
                        </a:rPr>
                        <a:t>ŞUBAT</a:t>
                      </a:r>
                    </a:p>
                  </a:txBody>
                  <a:tcPr marL="0" marR="0" marT="0" marB="0" anchor="b"/>
                </a:tc>
                <a:tc>
                  <a:txBody>
                    <a:bodyPr/>
                    <a:lstStyle/>
                    <a:p>
                      <a:pPr marL="1284800" marR="0" indent="0" algn="just"/>
                      <a:r>
                        <a:rPr lang="tr" sz="1200">
                          <a:latin typeface="Times New Roman"/>
                        </a:rPr>
                        <a:t>4.947.896,21</a:t>
                      </a:r>
                    </a:p>
                  </a:txBody>
                  <a:tcPr marL="0" marR="0" marT="0" marB="0" anchor="b"/>
                </a:tc>
                <a:tc>
                  <a:txBody>
                    <a:bodyPr/>
                    <a:lstStyle/>
                    <a:p>
                      <a:pPr marL="1373700" marR="0" indent="0" algn="just"/>
                      <a:r>
                        <a:rPr lang="tr" sz="1200">
                          <a:latin typeface="Times New Roman"/>
                        </a:rPr>
                        <a:t>8.014.395,20</a:t>
                      </a:r>
                    </a:p>
                  </a:txBody>
                  <a:tcPr marL="0" marR="0" marT="0" marB="0" anchor="b"/>
                </a:tc>
                <a:extLst>
                  <a:ext uri="{0D108BD9-81ED-4DB2-BD59-A6C34878D82A}">
                    <a16:rowId xmlns:a16="http://schemas.microsoft.com/office/drawing/2014/main" val="10002"/>
                  </a:ext>
                </a:extLst>
              </a:tr>
              <a:tr h="286512">
                <a:tc>
                  <a:txBody>
                    <a:bodyPr/>
                    <a:lstStyle/>
                    <a:p>
                      <a:pPr marL="0" marR="0" indent="0"/>
                      <a:r>
                        <a:rPr lang="tr" sz="1200">
                          <a:latin typeface="Times New Roman"/>
                        </a:rPr>
                        <a:t>MART</a:t>
                      </a:r>
                    </a:p>
                  </a:txBody>
                  <a:tcPr marL="0" marR="0" marT="0" marB="0" anchor="b"/>
                </a:tc>
                <a:tc>
                  <a:txBody>
                    <a:bodyPr/>
                    <a:lstStyle/>
                    <a:p>
                      <a:pPr marL="1208600" marR="0" indent="0" algn="just"/>
                      <a:r>
                        <a:rPr lang="tr" sz="1200">
                          <a:latin typeface="Times New Roman"/>
                        </a:rPr>
                        <a:t>14.593.937,44</a:t>
                      </a:r>
                    </a:p>
                  </a:txBody>
                  <a:tcPr marL="0" marR="0" marT="0" marB="0" anchor="b"/>
                </a:tc>
                <a:tc>
                  <a:txBody>
                    <a:bodyPr/>
                    <a:lstStyle/>
                    <a:p>
                      <a:pPr marL="1373700" marR="0" indent="0" algn="just"/>
                      <a:r>
                        <a:rPr lang="tr" sz="1200">
                          <a:latin typeface="Times New Roman"/>
                        </a:rPr>
                        <a:t>8.697.843,69</a:t>
                      </a:r>
                    </a:p>
                  </a:txBody>
                  <a:tcPr marL="0" marR="0" marT="0" marB="0" anchor="b"/>
                </a:tc>
                <a:extLst>
                  <a:ext uri="{0D108BD9-81ED-4DB2-BD59-A6C34878D82A}">
                    <a16:rowId xmlns:a16="http://schemas.microsoft.com/office/drawing/2014/main" val="10003"/>
                  </a:ext>
                </a:extLst>
              </a:tr>
              <a:tr h="304800">
                <a:tc>
                  <a:txBody>
                    <a:bodyPr/>
                    <a:lstStyle/>
                    <a:p>
                      <a:pPr marL="0" marR="0" indent="0">
                        <a:spcBef>
                          <a:spcPts val="280"/>
                        </a:spcBef>
                      </a:pPr>
                      <a:r>
                        <a:rPr lang="tr" sz="1200">
                          <a:latin typeface="Times New Roman"/>
                        </a:rPr>
                        <a:t>NİSAN</a:t>
                      </a:r>
                    </a:p>
                  </a:txBody>
                  <a:tcPr marL="0" marR="0" marT="0" marB="0"/>
                </a:tc>
                <a:tc>
                  <a:txBody>
                    <a:bodyPr/>
                    <a:lstStyle/>
                    <a:p>
                      <a:pPr marL="1284800" marR="0" indent="0" algn="just"/>
                      <a:r>
                        <a:rPr lang="tr" sz="1200">
                          <a:latin typeface="Times New Roman"/>
                        </a:rPr>
                        <a:t>9.439.373,81</a:t>
                      </a:r>
                    </a:p>
                  </a:txBody>
                  <a:tcPr marL="0" marR="0" marT="0" marB="0" anchor="b"/>
                </a:tc>
                <a:tc>
                  <a:txBody>
                    <a:bodyPr/>
                    <a:lstStyle/>
                    <a:p>
                      <a:pPr marL="1297500" marR="0" indent="0" algn="just"/>
                      <a:r>
                        <a:rPr lang="tr" sz="1200">
                          <a:latin typeface="Times New Roman"/>
                        </a:rPr>
                        <a:t>12.366.313,04</a:t>
                      </a:r>
                    </a:p>
                  </a:txBody>
                  <a:tcPr marL="0" marR="0" marT="0" marB="0" anchor="b"/>
                </a:tc>
                <a:extLst>
                  <a:ext uri="{0D108BD9-81ED-4DB2-BD59-A6C34878D82A}">
                    <a16:rowId xmlns:a16="http://schemas.microsoft.com/office/drawing/2014/main" val="10004"/>
                  </a:ext>
                </a:extLst>
              </a:tr>
              <a:tr h="271272">
                <a:tc>
                  <a:txBody>
                    <a:bodyPr/>
                    <a:lstStyle/>
                    <a:p>
                      <a:pPr marL="0" marR="0" indent="0"/>
                      <a:r>
                        <a:rPr lang="tr" sz="1200">
                          <a:latin typeface="Times New Roman"/>
                        </a:rPr>
                        <a:t>MAYIS</a:t>
                      </a:r>
                    </a:p>
                  </a:txBody>
                  <a:tcPr marL="0" marR="0" marT="0" marB="0" anchor="b"/>
                </a:tc>
                <a:tc>
                  <a:txBody>
                    <a:bodyPr/>
                    <a:lstStyle/>
                    <a:p>
                      <a:pPr marL="1284800" marR="0" indent="0" algn="just"/>
                      <a:r>
                        <a:rPr lang="tr" sz="1200">
                          <a:latin typeface="Times New Roman"/>
                        </a:rPr>
                        <a:t>8.730.315,72</a:t>
                      </a:r>
                    </a:p>
                  </a:txBody>
                  <a:tcPr marL="0" marR="0" marT="0" marB="0" anchor="b"/>
                </a:tc>
                <a:tc>
                  <a:txBody>
                    <a:bodyPr/>
                    <a:lstStyle/>
                    <a:p>
                      <a:pPr marL="1297500" marR="0" indent="0" algn="just"/>
                      <a:r>
                        <a:rPr lang="tr" sz="1200">
                          <a:latin typeface="Times New Roman"/>
                        </a:rPr>
                        <a:t>15.679.070,52</a:t>
                      </a:r>
                    </a:p>
                  </a:txBody>
                  <a:tcPr marL="0" marR="0" marT="0" marB="0" anchor="b"/>
                </a:tc>
                <a:extLst>
                  <a:ext uri="{0D108BD9-81ED-4DB2-BD59-A6C34878D82A}">
                    <a16:rowId xmlns:a16="http://schemas.microsoft.com/office/drawing/2014/main" val="10005"/>
                  </a:ext>
                </a:extLst>
              </a:tr>
              <a:tr h="313944">
                <a:tc>
                  <a:txBody>
                    <a:bodyPr/>
                    <a:lstStyle/>
                    <a:p>
                      <a:pPr marL="0" marR="0" indent="0"/>
                      <a:r>
                        <a:rPr lang="tr" sz="1200">
                          <a:latin typeface="Times New Roman"/>
                        </a:rPr>
                        <a:t>HAZİRAN</a:t>
                      </a:r>
                    </a:p>
                  </a:txBody>
                  <a:tcPr marL="0" marR="0" marT="0" marB="0" anchor="ctr"/>
                </a:tc>
                <a:tc>
                  <a:txBody>
                    <a:bodyPr/>
                    <a:lstStyle/>
                    <a:p>
                      <a:pPr marL="1208600" marR="0" indent="0" algn="just"/>
                      <a:r>
                        <a:rPr lang="tr" sz="1200">
                          <a:latin typeface="Times New Roman"/>
                        </a:rPr>
                        <a:t>10.131.661,54</a:t>
                      </a:r>
                    </a:p>
                  </a:txBody>
                  <a:tcPr marL="0" marR="0" marT="0" marB="0" anchor="b"/>
                </a:tc>
                <a:tc>
                  <a:txBody>
                    <a:bodyPr/>
                    <a:lstStyle/>
                    <a:p>
                      <a:pPr marL="1373700" marR="0" indent="0" algn="just"/>
                      <a:r>
                        <a:rPr lang="tr" sz="1200">
                          <a:latin typeface="Times New Roman"/>
                        </a:rPr>
                        <a:t>6.525.832,13</a:t>
                      </a:r>
                    </a:p>
                  </a:txBody>
                  <a:tcPr marL="0" marR="0" marT="0" marB="0" anchor="b"/>
                </a:tc>
                <a:extLst>
                  <a:ext uri="{0D108BD9-81ED-4DB2-BD59-A6C34878D82A}">
                    <a16:rowId xmlns:a16="http://schemas.microsoft.com/office/drawing/2014/main" val="10006"/>
                  </a:ext>
                </a:extLst>
              </a:tr>
              <a:tr h="298704">
                <a:tc>
                  <a:txBody>
                    <a:bodyPr/>
                    <a:lstStyle/>
                    <a:p>
                      <a:pPr marL="0" marR="0" indent="0"/>
                      <a:r>
                        <a:rPr lang="tr" sz="1200">
                          <a:latin typeface="Times New Roman"/>
                        </a:rPr>
                        <a:t>TEMMUZ</a:t>
                      </a:r>
                    </a:p>
                  </a:txBody>
                  <a:tcPr marL="0" marR="0" marT="0" marB="0" anchor="b"/>
                </a:tc>
                <a:tc>
                  <a:txBody>
                    <a:bodyPr/>
                    <a:lstStyle/>
                    <a:p>
                      <a:pPr marL="1208600" marR="0" indent="0" algn="just"/>
                      <a:r>
                        <a:rPr lang="tr" sz="1200">
                          <a:latin typeface="Times New Roman"/>
                        </a:rPr>
                        <a:t>18.019.328,28</a:t>
                      </a:r>
                    </a:p>
                  </a:txBody>
                  <a:tcPr marL="0" marR="0" marT="0" marB="0" anchor="b"/>
                </a:tc>
                <a:tc>
                  <a:txBody>
                    <a:bodyPr/>
                    <a:lstStyle/>
                    <a:p>
                      <a:pPr marL="1297500" marR="0" indent="0" algn="just"/>
                      <a:r>
                        <a:rPr lang="tr" sz="1200">
                          <a:latin typeface="Times New Roman"/>
                        </a:rPr>
                        <a:t>11.802.298,68</a:t>
                      </a:r>
                    </a:p>
                  </a:txBody>
                  <a:tcPr marL="0" marR="0" marT="0" marB="0" anchor="b"/>
                </a:tc>
                <a:extLst>
                  <a:ext uri="{0D108BD9-81ED-4DB2-BD59-A6C34878D82A}">
                    <a16:rowId xmlns:a16="http://schemas.microsoft.com/office/drawing/2014/main" val="10007"/>
                  </a:ext>
                </a:extLst>
              </a:tr>
              <a:tr h="292608">
                <a:tc>
                  <a:txBody>
                    <a:bodyPr/>
                    <a:lstStyle/>
                    <a:p>
                      <a:pPr marL="0" marR="0" indent="0">
                        <a:spcBef>
                          <a:spcPts val="280"/>
                        </a:spcBef>
                      </a:pPr>
                      <a:r>
                        <a:rPr lang="tr" sz="1200">
                          <a:latin typeface="Times New Roman"/>
                        </a:rPr>
                        <a:t>AĞUSTOS</a:t>
                      </a:r>
                    </a:p>
                  </a:txBody>
                  <a:tcPr marL="0" marR="0" marT="0" marB="0"/>
                </a:tc>
                <a:tc>
                  <a:txBody>
                    <a:bodyPr/>
                    <a:lstStyle/>
                    <a:p>
                      <a:pPr marL="1208600" marR="0" indent="0" algn="just"/>
                      <a:r>
                        <a:rPr lang="tr" sz="1200">
                          <a:latin typeface="Times New Roman"/>
                        </a:rPr>
                        <a:t>17.498.487,76</a:t>
                      </a:r>
                    </a:p>
                  </a:txBody>
                  <a:tcPr marL="0" marR="0" marT="0" marB="0" anchor="b">
                    <a:solidFill>
                      <a:srgbClr val="DDE9FC"/>
                    </a:solidFill>
                  </a:tcPr>
                </a:tc>
                <a:tc>
                  <a:txBody>
                    <a:bodyPr/>
                    <a:lstStyle/>
                    <a:p>
                      <a:pPr marL="1297500" marR="0" indent="0" algn="just"/>
                      <a:r>
                        <a:rPr lang="tr" sz="1200">
                          <a:latin typeface="Times New Roman"/>
                        </a:rPr>
                        <a:t>18.781.802,55</a:t>
                      </a:r>
                    </a:p>
                  </a:txBody>
                  <a:tcPr marL="0" marR="0" marT="0" marB="0" anchor="b"/>
                </a:tc>
                <a:extLst>
                  <a:ext uri="{0D108BD9-81ED-4DB2-BD59-A6C34878D82A}">
                    <a16:rowId xmlns:a16="http://schemas.microsoft.com/office/drawing/2014/main" val="10008"/>
                  </a:ext>
                </a:extLst>
              </a:tr>
              <a:tr h="277368">
                <a:tc>
                  <a:txBody>
                    <a:bodyPr/>
                    <a:lstStyle/>
                    <a:p>
                      <a:pPr marL="0" marR="0" indent="0"/>
                      <a:r>
                        <a:rPr lang="tr" sz="1200">
                          <a:latin typeface="Times New Roman"/>
                        </a:rPr>
                        <a:t>EYLÜL</a:t>
                      </a:r>
                    </a:p>
                  </a:txBody>
                  <a:tcPr marL="0" marR="0" marT="0" marB="0" anchor="b"/>
                </a:tc>
                <a:tc>
                  <a:txBody>
                    <a:bodyPr/>
                    <a:lstStyle/>
                    <a:p>
                      <a:pPr marL="1208600" marR="0" indent="0" algn="just"/>
                      <a:r>
                        <a:rPr lang="tr" sz="1200">
                          <a:latin typeface="Times New Roman"/>
                        </a:rPr>
                        <a:t>14.678.510,84</a:t>
                      </a:r>
                    </a:p>
                  </a:txBody>
                  <a:tcPr marL="0" marR="0" marT="0" marB="0" anchor="b">
                    <a:solidFill>
                      <a:srgbClr val="DDE9FC"/>
                    </a:solidFill>
                  </a:tcPr>
                </a:tc>
                <a:tc>
                  <a:txBody>
                    <a:bodyPr/>
                    <a:lstStyle/>
                    <a:p>
                      <a:pPr marL="1297500" marR="0" indent="0" algn="just"/>
                      <a:r>
                        <a:rPr lang="tr" sz="1200">
                          <a:latin typeface="Times New Roman"/>
                        </a:rPr>
                        <a:t>22.375.179,74</a:t>
                      </a:r>
                    </a:p>
                  </a:txBody>
                  <a:tcPr marL="0" marR="0" marT="0" marB="0" anchor="b"/>
                </a:tc>
                <a:extLst>
                  <a:ext uri="{0D108BD9-81ED-4DB2-BD59-A6C34878D82A}">
                    <a16:rowId xmlns:a16="http://schemas.microsoft.com/office/drawing/2014/main" val="10009"/>
                  </a:ext>
                </a:extLst>
              </a:tr>
              <a:tr h="298704">
                <a:tc>
                  <a:txBody>
                    <a:bodyPr/>
                    <a:lstStyle/>
                    <a:p>
                      <a:pPr marL="0" marR="0" indent="0">
                        <a:spcBef>
                          <a:spcPts val="280"/>
                        </a:spcBef>
                      </a:pPr>
                      <a:r>
                        <a:rPr lang="tr" sz="1200">
                          <a:latin typeface="Times New Roman"/>
                        </a:rPr>
                        <a:t>EKİM</a:t>
                      </a:r>
                    </a:p>
                  </a:txBody>
                  <a:tcPr marL="0" marR="0" marT="0" marB="0"/>
                </a:tc>
                <a:tc>
                  <a:txBody>
                    <a:bodyPr/>
                    <a:lstStyle/>
                    <a:p>
                      <a:pPr marL="1208600" marR="0" indent="0" algn="just"/>
                      <a:r>
                        <a:rPr lang="tr" sz="1200">
                          <a:latin typeface="Times New Roman"/>
                        </a:rPr>
                        <a:t>22.538.626,57</a:t>
                      </a:r>
                    </a:p>
                  </a:txBody>
                  <a:tcPr marL="0" marR="0" marT="0" marB="0" anchor="b">
                    <a:solidFill>
                      <a:srgbClr val="DDE9FC"/>
                    </a:solidFill>
                  </a:tcPr>
                </a:tc>
                <a:tc>
                  <a:txBody>
                    <a:bodyPr/>
                    <a:lstStyle/>
                    <a:p>
                      <a:pPr marL="1297500" marR="0" indent="0" algn="just"/>
                      <a:r>
                        <a:rPr lang="tr" sz="1200">
                          <a:latin typeface="Times New Roman"/>
                        </a:rPr>
                        <a:t>22.017.480,10</a:t>
                      </a:r>
                    </a:p>
                  </a:txBody>
                  <a:tcPr marL="0" marR="0" marT="0" marB="0" anchor="b"/>
                </a:tc>
                <a:extLst>
                  <a:ext uri="{0D108BD9-81ED-4DB2-BD59-A6C34878D82A}">
                    <a16:rowId xmlns:a16="http://schemas.microsoft.com/office/drawing/2014/main" val="10010"/>
                  </a:ext>
                </a:extLst>
              </a:tr>
              <a:tr h="277368">
                <a:tc>
                  <a:txBody>
                    <a:bodyPr/>
                    <a:lstStyle/>
                    <a:p>
                      <a:pPr marL="0" marR="0" indent="0"/>
                      <a:r>
                        <a:rPr lang="tr" sz="1200">
                          <a:latin typeface="Times New Roman"/>
                        </a:rPr>
                        <a:t>KASIM</a:t>
                      </a:r>
                    </a:p>
                  </a:txBody>
                  <a:tcPr marL="0" marR="0" marT="0" marB="0" anchor="b"/>
                </a:tc>
                <a:tc>
                  <a:txBody>
                    <a:bodyPr/>
                    <a:lstStyle/>
                    <a:p>
                      <a:pPr marL="1208600" marR="0" indent="0" algn="just"/>
                      <a:r>
                        <a:rPr lang="tr" sz="1200">
                          <a:latin typeface="Times New Roman"/>
                        </a:rPr>
                        <a:t>10.917.052,74</a:t>
                      </a:r>
                    </a:p>
                  </a:txBody>
                  <a:tcPr marL="0" marR="0" marT="0" marB="0" anchor="b">
                    <a:solidFill>
                      <a:srgbClr val="DDE9FC"/>
                    </a:solidFill>
                  </a:tcPr>
                </a:tc>
                <a:tc>
                  <a:txBody>
                    <a:bodyPr/>
                    <a:lstStyle/>
                    <a:p>
                      <a:pPr marL="1373700" marR="0" indent="0" algn="just"/>
                      <a:r>
                        <a:rPr lang="tr" sz="1200">
                          <a:latin typeface="Times New Roman"/>
                        </a:rPr>
                        <a:t>9.577.064,58</a:t>
                      </a:r>
                    </a:p>
                  </a:txBody>
                  <a:tcPr marL="0" marR="0" marT="0" marB="0" anchor="b"/>
                </a:tc>
                <a:extLst>
                  <a:ext uri="{0D108BD9-81ED-4DB2-BD59-A6C34878D82A}">
                    <a16:rowId xmlns:a16="http://schemas.microsoft.com/office/drawing/2014/main" val="10011"/>
                  </a:ext>
                </a:extLst>
              </a:tr>
              <a:tr h="332232">
                <a:tc>
                  <a:txBody>
                    <a:bodyPr/>
                    <a:lstStyle/>
                    <a:p>
                      <a:pPr marL="0" marR="0" indent="0"/>
                      <a:r>
                        <a:rPr lang="tr" sz="1200">
                          <a:latin typeface="Times New Roman"/>
                        </a:rPr>
                        <a:t>ARALIK</a:t>
                      </a:r>
                    </a:p>
                  </a:txBody>
                  <a:tcPr marL="0" marR="0" marT="0" marB="0" anchor="ctr"/>
                </a:tc>
                <a:tc>
                  <a:txBody>
                    <a:bodyPr/>
                    <a:lstStyle/>
                    <a:p>
                      <a:pPr marL="1208600" marR="0" indent="0" algn="just"/>
                      <a:r>
                        <a:rPr lang="tr" sz="1200">
                          <a:latin typeface="Times New Roman"/>
                        </a:rPr>
                        <a:t>17.877.888,78</a:t>
                      </a:r>
                    </a:p>
                  </a:txBody>
                  <a:tcPr marL="0" marR="0" marT="0" marB="0" anchor="b">
                    <a:solidFill>
                      <a:srgbClr val="DDE9FC"/>
                    </a:solidFill>
                  </a:tcPr>
                </a:tc>
                <a:tc>
                  <a:txBody>
                    <a:bodyPr/>
                    <a:lstStyle/>
                    <a:p>
                      <a:pPr marL="1297500" marR="0" indent="0" algn="just"/>
                      <a:r>
                        <a:rPr lang="tr" sz="1200">
                          <a:latin typeface="Times New Roman"/>
                        </a:rPr>
                        <a:t>27.325.396,01</a:t>
                      </a:r>
                    </a:p>
                  </a:txBody>
                  <a:tcPr marL="0" marR="0" marT="0" marB="0" anchor="b"/>
                </a:tc>
                <a:extLst>
                  <a:ext uri="{0D108BD9-81ED-4DB2-BD59-A6C34878D82A}">
                    <a16:rowId xmlns:a16="http://schemas.microsoft.com/office/drawing/2014/main" val="10012"/>
                  </a:ext>
                </a:extLst>
              </a:tr>
              <a:tr h="454152">
                <a:tc>
                  <a:txBody>
                    <a:bodyPr/>
                    <a:lstStyle/>
                    <a:p>
                      <a:pPr marL="0" marR="0" indent="0"/>
                      <a:r>
                        <a:rPr lang="tr" sz="1200">
                          <a:latin typeface="Times New Roman"/>
                        </a:rPr>
                        <a:t>GENEL TOPLAM</a:t>
                      </a:r>
                    </a:p>
                  </a:txBody>
                  <a:tcPr marL="0" marR="0" marT="0" marB="0" anchor="ctr"/>
                </a:tc>
                <a:tc>
                  <a:txBody>
                    <a:bodyPr/>
                    <a:lstStyle/>
                    <a:p>
                      <a:pPr marL="0" marR="0" indent="0" algn="r"/>
                      <a:r>
                        <a:rPr lang="tr" sz="1200">
                          <a:latin typeface="Times New Roman"/>
                        </a:rPr>
                        <a:t>153.852.497.79</a:t>
                      </a:r>
                    </a:p>
                  </a:txBody>
                  <a:tcPr marL="0" marR="0" marT="0" marB="0" anchor="ctr"/>
                </a:tc>
                <a:tc>
                  <a:txBody>
                    <a:bodyPr/>
                    <a:lstStyle/>
                    <a:p>
                      <a:pPr marL="0" marR="0" indent="0" algn="r"/>
                      <a:r>
                        <a:rPr lang="tr" sz="1200">
                          <a:latin typeface="Times New Roman"/>
                        </a:rPr>
                        <a:t>168.442.734,60</a:t>
                      </a:r>
                    </a:p>
                  </a:txBody>
                  <a:tcPr marL="0" marR="0" marT="0" marB="0" anchor="ctr"/>
                </a:tc>
                <a:extLst>
                  <a:ext uri="{0D108BD9-81ED-4DB2-BD59-A6C34878D82A}">
                    <a16:rowId xmlns:a16="http://schemas.microsoft.com/office/drawing/2014/main" val="10013"/>
                  </a:ext>
                </a:extLst>
              </a:tr>
            </a:tbl>
          </a:graphicData>
        </a:graphic>
      </p:graphicFrame>
      <p:sp>
        <p:nvSpPr>
          <p:cNvPr id="5" name="Dikdörtgen 4"/>
          <p:cNvSpPr/>
          <p:nvPr/>
        </p:nvSpPr>
        <p:spPr>
          <a:xfrm>
            <a:off x="3553968" y="6498336"/>
            <a:ext cx="484632" cy="192024"/>
          </a:xfrm>
          <a:prstGeom prst="rect">
            <a:avLst/>
          </a:prstGeom>
          <a:noFill/>
        </p:spPr>
        <p:txBody>
          <a:bodyPr wrap="none" lIns="0" tIns="0" rIns="0" bIns="0">
            <a:noAutofit/>
          </a:bodyPr>
          <a:lstStyle/>
          <a:p>
            <a:pPr marL="0" marR="0" indent="0" algn="ctr"/>
            <a:r>
              <a:rPr lang="tr" sz="1500">
                <a:latin typeface="Arial"/>
              </a:rPr>
              <a:t>195.3</a:t>
            </a:r>
          </a:p>
        </p:txBody>
      </p:sp>
    </p:spTree>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891784" y="301752"/>
            <a:ext cx="1435608" cy="1005840"/>
          </a:xfrm>
          <a:prstGeom prst="rect">
            <a:avLst/>
          </a:prstGeom>
        </p:spPr>
      </p:pic>
      <p:sp>
        <p:nvSpPr>
          <p:cNvPr id="3" name="Dikdörtgen 2"/>
          <p:cNvSpPr/>
          <p:nvPr/>
        </p:nvSpPr>
        <p:spPr>
          <a:xfrm>
            <a:off x="6973824" y="429768"/>
            <a:ext cx="173736" cy="137160"/>
          </a:xfrm>
          <a:prstGeom prst="rect">
            <a:avLst/>
          </a:prstGeom>
          <a:solidFill>
            <a:srgbClr val="436AA9"/>
          </a:solidFill>
        </p:spPr>
        <p:txBody>
          <a:bodyPr wrap="none" lIns="0" tIns="0" rIns="0" bIns="0">
            <a:noAutofit/>
          </a:bodyPr>
          <a:lstStyle/>
          <a:p>
            <a:pPr marL="0" marR="0" indent="0"/>
            <a:r>
              <a:rPr lang="tr" sz="1200">
                <a:solidFill>
                  <a:srgbClr val="CBDCF8"/>
                </a:solidFill>
                <a:latin typeface="Times New Roman"/>
              </a:rPr>
              <a:t>23</a:t>
            </a:r>
          </a:p>
        </p:txBody>
      </p:sp>
      <p:graphicFrame>
        <p:nvGraphicFramePr>
          <p:cNvPr id="4" name="Tablo 3"/>
          <p:cNvGraphicFramePr>
            <a:graphicFrameLocks noGrp="1"/>
          </p:cNvGraphicFramePr>
          <p:nvPr/>
        </p:nvGraphicFramePr>
        <p:xfrm>
          <a:off x="829056" y="1487424"/>
          <a:ext cx="5590032" cy="5288280"/>
        </p:xfrm>
        <a:graphic>
          <a:graphicData uri="http://schemas.openxmlformats.org/drawingml/2006/table">
            <a:tbl>
              <a:tblPr/>
              <a:tblGrid>
                <a:gridCol w="630936">
                  <a:extLst>
                    <a:ext uri="{9D8B030D-6E8A-4147-A177-3AD203B41FA5}">
                      <a16:colId xmlns:a16="http://schemas.microsoft.com/office/drawing/2014/main" val="20000"/>
                    </a:ext>
                  </a:extLst>
                </a:gridCol>
                <a:gridCol w="3185160">
                  <a:extLst>
                    <a:ext uri="{9D8B030D-6E8A-4147-A177-3AD203B41FA5}">
                      <a16:colId xmlns:a16="http://schemas.microsoft.com/office/drawing/2014/main" val="20001"/>
                    </a:ext>
                  </a:extLst>
                </a:gridCol>
                <a:gridCol w="1773936">
                  <a:extLst>
                    <a:ext uri="{9D8B030D-6E8A-4147-A177-3AD203B41FA5}">
                      <a16:colId xmlns:a16="http://schemas.microsoft.com/office/drawing/2014/main" val="20002"/>
                    </a:ext>
                  </a:extLst>
                </a:gridCol>
              </a:tblGrid>
              <a:tr h="188976">
                <a:tc>
                  <a:txBody>
                    <a:bodyPr/>
                    <a:lstStyle/>
                    <a:p>
                      <a:endParaRPr sz="900"/>
                    </a:p>
                  </a:txBody>
                  <a:tcPr marL="0" marR="0" marT="0" marB="0"/>
                </a:tc>
                <a:tc>
                  <a:txBody>
                    <a:bodyPr/>
                    <a:lstStyle/>
                    <a:p>
                      <a:pPr marL="0" marR="0" indent="0"/>
                      <a:r>
                        <a:rPr lang="tr" sz="1200">
                          <a:latin typeface="Times New Roman"/>
                        </a:rPr>
                        <a:t>İYİDERE BELEDİYESİ BORÇ TABLOSU</a:t>
                      </a:r>
                    </a:p>
                  </a:txBody>
                  <a:tcPr marL="0" marR="0" marT="0" marB="0" anchor="b"/>
                </a:tc>
                <a:tc>
                  <a:txBody>
                    <a:bodyPr/>
                    <a:lstStyle/>
                    <a:p>
                      <a:pPr marL="0" marR="0" indent="88900"/>
                      <a:r>
                        <a:rPr lang="tr" sz="1200">
                          <a:latin typeface="Times New Roman"/>
                        </a:rPr>
                        <a:t>31/12/2025 SONU</a:t>
                      </a:r>
                    </a:p>
                  </a:txBody>
                  <a:tcPr marL="0" marR="0" marT="0" marB="0" anchor="b"/>
                </a:tc>
                <a:extLst>
                  <a:ext uri="{0D108BD9-81ED-4DB2-BD59-A6C34878D82A}">
                    <a16:rowId xmlns:a16="http://schemas.microsoft.com/office/drawing/2014/main" val="10000"/>
                  </a:ext>
                </a:extLst>
              </a:tr>
              <a:tr h="533400">
                <a:tc>
                  <a:txBody>
                    <a:bodyPr/>
                    <a:lstStyle/>
                    <a:p>
                      <a:pPr marL="0" marR="0" indent="0"/>
                      <a:r>
                        <a:rPr lang="tr" sz="1200">
                          <a:latin typeface="Times New Roman"/>
                        </a:rPr>
                        <a:t>S.NO</a:t>
                      </a:r>
                    </a:p>
                  </a:txBody>
                  <a:tcPr marL="0" marR="0" marT="0" marB="0"/>
                </a:tc>
                <a:tc>
                  <a:txBody>
                    <a:bodyPr/>
                    <a:lstStyle/>
                    <a:p>
                      <a:pPr marL="0" marR="0" indent="0" algn="ctr"/>
                      <a:r>
                        <a:rPr lang="tr" sz="1200">
                          <a:latin typeface="Times New Roman"/>
                        </a:rPr>
                        <a:t>KURUM ADİ</a:t>
                      </a:r>
                    </a:p>
                  </a:txBody>
                  <a:tcPr marL="0" marR="0" marT="0" marB="0" anchor="ctr"/>
                </a:tc>
                <a:tc>
                  <a:txBody>
                    <a:bodyPr/>
                    <a:lstStyle/>
                    <a:p>
                      <a:pPr marL="0" marR="0" indent="0"/>
                      <a:r>
                        <a:rPr lang="tr" sz="1200">
                          <a:latin typeface="Times New Roman"/>
                        </a:rPr>
                        <a:t>BORÇ MİKTARI</a:t>
                      </a:r>
                    </a:p>
                  </a:txBody>
                  <a:tcPr marL="0" marR="0" marT="0" marB="0" anchor="ctr"/>
                </a:tc>
                <a:extLst>
                  <a:ext uri="{0D108BD9-81ED-4DB2-BD59-A6C34878D82A}">
                    <a16:rowId xmlns:a16="http://schemas.microsoft.com/office/drawing/2014/main" val="10001"/>
                  </a:ext>
                </a:extLst>
              </a:tr>
              <a:tr h="359664">
                <a:tc>
                  <a:txBody>
                    <a:bodyPr/>
                    <a:lstStyle/>
                    <a:p>
                      <a:pPr marL="0" marR="0" indent="0"/>
                      <a:r>
                        <a:rPr lang="tr" sz="1200">
                          <a:latin typeface="Times New Roman"/>
                        </a:rPr>
                        <a:t>1</a:t>
                      </a:r>
                    </a:p>
                  </a:txBody>
                  <a:tcPr marL="0" marR="0" marT="0" marB="0"/>
                </a:tc>
                <a:tc>
                  <a:txBody>
                    <a:bodyPr/>
                    <a:lstStyle/>
                    <a:p>
                      <a:pPr marL="0" marR="0" indent="0"/>
                      <a:r>
                        <a:rPr lang="tr" sz="1200">
                          <a:latin typeface="Times New Roman"/>
                        </a:rPr>
                        <a:t>MAL MÜDÜRLÜĞÜ 31/12/2025 SONU</a:t>
                      </a:r>
                    </a:p>
                  </a:txBody>
                  <a:tcPr marL="0" marR="0" marT="0" marB="0" anchor="b"/>
                </a:tc>
                <a:tc>
                  <a:txBody>
                    <a:bodyPr/>
                    <a:lstStyle/>
                    <a:p>
                      <a:pPr marL="0" marR="0" indent="0" algn="r"/>
                      <a:r>
                        <a:rPr lang="tr" sz="1200">
                          <a:latin typeface="Times New Roman"/>
                        </a:rPr>
                        <a:t>1.602.122,00</a:t>
                      </a:r>
                    </a:p>
                  </a:txBody>
                  <a:tcPr marL="0" marR="0" marT="0" marB="0"/>
                </a:tc>
                <a:extLst>
                  <a:ext uri="{0D108BD9-81ED-4DB2-BD59-A6C34878D82A}">
                    <a16:rowId xmlns:a16="http://schemas.microsoft.com/office/drawing/2014/main" val="10002"/>
                  </a:ext>
                </a:extLst>
              </a:tr>
              <a:tr h="356616">
                <a:tc>
                  <a:txBody>
                    <a:bodyPr/>
                    <a:lstStyle/>
                    <a:p>
                      <a:pPr marL="0" marR="0" indent="0"/>
                      <a:r>
                        <a:rPr lang="tr" sz="1200">
                          <a:latin typeface="Times New Roman"/>
                        </a:rPr>
                        <a:t>2</a:t>
                      </a:r>
                    </a:p>
                  </a:txBody>
                  <a:tcPr marL="0" marR="0" marT="0" marB="0"/>
                </a:tc>
                <a:tc>
                  <a:txBody>
                    <a:bodyPr/>
                    <a:lstStyle/>
                    <a:p>
                      <a:pPr marL="0" marR="0" indent="0"/>
                      <a:r>
                        <a:rPr lang="tr" sz="1200">
                          <a:latin typeface="Times New Roman"/>
                        </a:rPr>
                        <a:t>SSK</a:t>
                      </a:r>
                    </a:p>
                  </a:txBody>
                  <a:tcPr marL="0" marR="0" marT="0" marB="0" anchor="b"/>
                </a:tc>
                <a:tc>
                  <a:txBody>
                    <a:bodyPr/>
                    <a:lstStyle/>
                    <a:p>
                      <a:pPr marL="0" marR="0" indent="0" algn="r"/>
                      <a:r>
                        <a:rPr lang="tr" sz="1200">
                          <a:latin typeface="Times New Roman"/>
                        </a:rPr>
                        <a:t>336.783.00</a:t>
                      </a:r>
                    </a:p>
                  </a:txBody>
                  <a:tcPr marL="0" marR="0" marT="0" marB="0" anchor="b"/>
                </a:tc>
                <a:extLst>
                  <a:ext uri="{0D108BD9-81ED-4DB2-BD59-A6C34878D82A}">
                    <a16:rowId xmlns:a16="http://schemas.microsoft.com/office/drawing/2014/main" val="10003"/>
                  </a:ext>
                </a:extLst>
              </a:tr>
              <a:tr h="277368">
                <a:tc>
                  <a:txBody>
                    <a:bodyPr/>
                    <a:lstStyle/>
                    <a:p>
                      <a:pPr marL="0" marR="0" indent="0"/>
                      <a:r>
                        <a:rPr lang="tr" sz="1200">
                          <a:latin typeface="Times New Roman"/>
                        </a:rPr>
                        <a:t>3</a:t>
                      </a:r>
                    </a:p>
                  </a:txBody>
                  <a:tcPr marL="0" marR="0" marT="0" marB="0" anchor="ctr"/>
                </a:tc>
                <a:tc>
                  <a:txBody>
                    <a:bodyPr/>
                    <a:lstStyle/>
                    <a:p>
                      <a:pPr marL="0" marR="0" indent="0"/>
                      <a:r>
                        <a:rPr lang="tr" sz="1200">
                          <a:latin typeface="Times New Roman"/>
                        </a:rPr>
                        <a:t>RİZE İL ÖZEL İDARESİ</a:t>
                      </a:r>
                    </a:p>
                  </a:txBody>
                  <a:tcPr marL="0" marR="0" marT="0" marB="0" anchor="b"/>
                </a:tc>
                <a:tc>
                  <a:txBody>
                    <a:bodyPr/>
                    <a:lstStyle/>
                    <a:p>
                      <a:pPr marL="0" marR="0" indent="0" algn="r"/>
                      <a:r>
                        <a:rPr lang="tr" sz="1200">
                          <a:latin typeface="Times New Roman"/>
                        </a:rPr>
                        <a:t>85.000.00</a:t>
                      </a:r>
                    </a:p>
                  </a:txBody>
                  <a:tcPr marL="0" marR="0" marT="0" marB="0" anchor="b"/>
                </a:tc>
                <a:extLst>
                  <a:ext uri="{0D108BD9-81ED-4DB2-BD59-A6C34878D82A}">
                    <a16:rowId xmlns:a16="http://schemas.microsoft.com/office/drawing/2014/main" val="10004"/>
                  </a:ext>
                </a:extLst>
              </a:tr>
              <a:tr h="277368">
                <a:tc>
                  <a:txBody>
                    <a:bodyPr/>
                    <a:lstStyle/>
                    <a:p>
                      <a:endParaRPr sz="1400"/>
                    </a:p>
                  </a:txBody>
                  <a:tcPr marL="0" marR="0" marT="0" marB="0"/>
                </a:tc>
                <a:tc>
                  <a:txBody>
                    <a:bodyPr/>
                    <a:lstStyle/>
                    <a:p>
                      <a:pPr marL="0" marR="0" indent="0"/>
                      <a:r>
                        <a:rPr lang="tr" sz="1200">
                          <a:latin typeface="Times New Roman"/>
                        </a:rPr>
                        <a:t>ÇORUH AKSA (GENEL AYDINLATMA)</a:t>
                      </a:r>
                    </a:p>
                  </a:txBody>
                  <a:tcPr marL="0" marR="0" marT="0" marB="0" anchor="b"/>
                </a:tc>
                <a:tc>
                  <a:txBody>
                    <a:bodyPr/>
                    <a:lstStyle/>
                    <a:p>
                      <a:pPr marL="1373700" marR="0" indent="0" algn="just"/>
                      <a:r>
                        <a:rPr lang="tr" sz="1200">
                          <a:latin typeface="Times New Roman"/>
                        </a:rPr>
                        <a:t>0.00</a:t>
                      </a:r>
                    </a:p>
                  </a:txBody>
                  <a:tcPr marL="0" marR="0" marT="0" marB="0" anchor="b"/>
                </a:tc>
                <a:extLst>
                  <a:ext uri="{0D108BD9-81ED-4DB2-BD59-A6C34878D82A}">
                    <a16:rowId xmlns:a16="http://schemas.microsoft.com/office/drawing/2014/main" val="10005"/>
                  </a:ext>
                </a:extLst>
              </a:tr>
              <a:tr h="274320">
                <a:tc>
                  <a:txBody>
                    <a:bodyPr/>
                    <a:lstStyle/>
                    <a:p>
                      <a:pPr marL="0" marR="0" indent="0"/>
                      <a:r>
                        <a:rPr lang="tr" sz="1200">
                          <a:latin typeface="Times New Roman"/>
                        </a:rPr>
                        <a:t>4</a:t>
                      </a:r>
                    </a:p>
                  </a:txBody>
                  <a:tcPr marL="0" marR="0" marT="0" marB="0"/>
                </a:tc>
                <a:tc>
                  <a:txBody>
                    <a:bodyPr/>
                    <a:lstStyle/>
                    <a:p>
                      <a:pPr marL="0" marR="0" indent="0"/>
                      <a:r>
                        <a:rPr lang="tr" sz="1200">
                          <a:latin typeface="Times New Roman"/>
                        </a:rPr>
                        <a:t>KALKINMA AJANSLARI (DOKA)</a:t>
                      </a:r>
                    </a:p>
                  </a:txBody>
                  <a:tcPr marL="0" marR="0" marT="0" marB="0" anchor="b"/>
                </a:tc>
                <a:tc>
                  <a:txBody>
                    <a:bodyPr/>
                    <a:lstStyle/>
                    <a:p>
                      <a:pPr marL="1373700" marR="0" indent="0" algn="just"/>
                      <a:r>
                        <a:rPr lang="tr" sz="1200">
                          <a:latin typeface="Times New Roman"/>
                        </a:rPr>
                        <a:t>0,00</a:t>
                      </a:r>
                    </a:p>
                  </a:txBody>
                  <a:tcPr marL="0" marR="0" marT="0" marB="0" anchor="b"/>
                </a:tc>
                <a:extLst>
                  <a:ext uri="{0D108BD9-81ED-4DB2-BD59-A6C34878D82A}">
                    <a16:rowId xmlns:a16="http://schemas.microsoft.com/office/drawing/2014/main" val="10006"/>
                  </a:ext>
                </a:extLst>
              </a:tr>
              <a:tr h="359664">
                <a:tc>
                  <a:txBody>
                    <a:bodyPr/>
                    <a:lstStyle/>
                    <a:p>
                      <a:pPr marL="0" marR="0" indent="0"/>
                      <a:r>
                        <a:rPr lang="tr" sz="1200">
                          <a:latin typeface="Times New Roman"/>
                        </a:rPr>
                        <a:t>5</a:t>
                      </a:r>
                    </a:p>
                  </a:txBody>
                  <a:tcPr marL="0" marR="0" marT="0" marB="0"/>
                </a:tc>
                <a:tc>
                  <a:txBody>
                    <a:bodyPr/>
                    <a:lstStyle/>
                    <a:p>
                      <a:pPr marL="0" marR="0" indent="0"/>
                      <a:r>
                        <a:rPr lang="tr" sz="1200">
                          <a:latin typeface="Times New Roman"/>
                        </a:rPr>
                        <a:t>İLLER BANKASI</a:t>
                      </a:r>
                    </a:p>
                  </a:txBody>
                  <a:tcPr marL="0" marR="0" marT="0" marB="0" anchor="b"/>
                </a:tc>
                <a:tc>
                  <a:txBody>
                    <a:bodyPr/>
                    <a:lstStyle/>
                    <a:p>
                      <a:pPr marL="0" marR="0" indent="0" algn="r"/>
                      <a:r>
                        <a:rPr lang="tr" sz="1200">
                          <a:latin typeface="Times New Roman"/>
                        </a:rPr>
                        <a:t>105.247.990,00</a:t>
                      </a:r>
                    </a:p>
                  </a:txBody>
                  <a:tcPr marL="0" marR="0" marT="0" marB="0" anchor="b"/>
                </a:tc>
                <a:extLst>
                  <a:ext uri="{0D108BD9-81ED-4DB2-BD59-A6C34878D82A}">
                    <a16:rowId xmlns:a16="http://schemas.microsoft.com/office/drawing/2014/main" val="10007"/>
                  </a:ext>
                </a:extLst>
              </a:tr>
              <a:tr h="271272">
                <a:tc>
                  <a:txBody>
                    <a:bodyPr/>
                    <a:lstStyle/>
                    <a:p>
                      <a:pPr marL="0" marR="0" indent="0"/>
                      <a:r>
                        <a:rPr lang="tr" sz="1200">
                          <a:latin typeface="Times New Roman"/>
                        </a:rPr>
                        <a:t>6</a:t>
                      </a:r>
                    </a:p>
                  </a:txBody>
                  <a:tcPr marL="0" marR="0" marT="0" marB="0" anchor="ctr"/>
                </a:tc>
                <a:tc>
                  <a:txBody>
                    <a:bodyPr/>
                    <a:lstStyle/>
                    <a:p>
                      <a:pPr marL="0" marR="0" indent="0"/>
                      <a:r>
                        <a:rPr lang="tr" sz="1200">
                          <a:latin typeface="Times New Roman"/>
                        </a:rPr>
                        <a:t>TÜRKİYE BELEDİYELER BİRLİĞİ</a:t>
                      </a:r>
                    </a:p>
                  </a:txBody>
                  <a:tcPr marL="0" marR="0" marT="0" marB="0" anchor="b"/>
                </a:tc>
                <a:tc>
                  <a:txBody>
                    <a:bodyPr/>
                    <a:lstStyle/>
                    <a:p>
                      <a:pPr marL="1373700" marR="0" indent="0" algn="just"/>
                      <a:r>
                        <a:rPr lang="tr" sz="1200">
                          <a:latin typeface="Times New Roman"/>
                        </a:rPr>
                        <a:t>0,00</a:t>
                      </a:r>
                    </a:p>
                  </a:txBody>
                  <a:tcPr marL="0" marR="0" marT="0" marB="0" anchor="b"/>
                </a:tc>
                <a:extLst>
                  <a:ext uri="{0D108BD9-81ED-4DB2-BD59-A6C34878D82A}">
                    <a16:rowId xmlns:a16="http://schemas.microsoft.com/office/drawing/2014/main" val="10008"/>
                  </a:ext>
                </a:extLst>
              </a:tr>
              <a:tr h="274320">
                <a:tc>
                  <a:txBody>
                    <a:bodyPr/>
                    <a:lstStyle/>
                    <a:p>
                      <a:pPr marL="0" marR="0" indent="0"/>
                      <a:r>
                        <a:rPr lang="tr" sz="1200">
                          <a:latin typeface="Times New Roman"/>
                        </a:rPr>
                        <a:t>7</a:t>
                      </a:r>
                    </a:p>
                  </a:txBody>
                  <a:tcPr marL="0" marR="0" marT="0" marB="0" anchor="ctr"/>
                </a:tc>
                <a:tc>
                  <a:txBody>
                    <a:bodyPr/>
                    <a:lstStyle/>
                    <a:p>
                      <a:pPr marL="0" marR="0" indent="0"/>
                      <a:r>
                        <a:rPr lang="tr" sz="1200">
                          <a:latin typeface="Times New Roman"/>
                        </a:rPr>
                        <a:t>DOĞU KARADENİZ BELEDİYELER BİRLİĞİ</a:t>
                      </a:r>
                    </a:p>
                  </a:txBody>
                  <a:tcPr marL="0" marR="0" marT="0" marB="0" anchor="b"/>
                </a:tc>
                <a:tc>
                  <a:txBody>
                    <a:bodyPr/>
                    <a:lstStyle/>
                    <a:p>
                      <a:pPr marL="1373700" marR="0" indent="0" algn="just"/>
                      <a:r>
                        <a:rPr lang="tr" sz="1200">
                          <a:latin typeface="Times New Roman"/>
                        </a:rPr>
                        <a:t>0,00</a:t>
                      </a:r>
                    </a:p>
                  </a:txBody>
                  <a:tcPr marL="0" marR="0" marT="0" marB="0" anchor="b"/>
                </a:tc>
                <a:extLst>
                  <a:ext uri="{0D108BD9-81ED-4DB2-BD59-A6C34878D82A}">
                    <a16:rowId xmlns:a16="http://schemas.microsoft.com/office/drawing/2014/main" val="10009"/>
                  </a:ext>
                </a:extLst>
              </a:tr>
              <a:tr h="274320">
                <a:tc>
                  <a:txBody>
                    <a:bodyPr/>
                    <a:lstStyle/>
                    <a:p>
                      <a:pPr marL="0" marR="0" indent="0"/>
                      <a:r>
                        <a:rPr lang="tr" sz="1200">
                          <a:latin typeface="Times New Roman"/>
                        </a:rPr>
                        <a:t>8</a:t>
                      </a:r>
                    </a:p>
                  </a:txBody>
                  <a:tcPr marL="0" marR="0" marT="0" marB="0" anchor="ctr"/>
                </a:tc>
                <a:tc>
                  <a:txBody>
                    <a:bodyPr/>
                    <a:lstStyle/>
                    <a:p>
                      <a:pPr marL="0" marR="0" indent="0"/>
                      <a:r>
                        <a:rPr lang="tr" sz="1200">
                          <a:latin typeface="Times New Roman"/>
                        </a:rPr>
                        <a:t>TRABZON VE RİZE KATI ATİK BİRLİĞİ</a:t>
                      </a:r>
                    </a:p>
                  </a:txBody>
                  <a:tcPr marL="0" marR="0" marT="0" marB="0" anchor="b"/>
                </a:tc>
                <a:tc>
                  <a:txBody>
                    <a:bodyPr/>
                    <a:lstStyle/>
                    <a:p>
                      <a:pPr marL="0" marR="0" indent="0" algn="r"/>
                      <a:r>
                        <a:rPr lang="tr" sz="1200">
                          <a:latin typeface="Times New Roman"/>
                        </a:rPr>
                        <a:t>0,00</a:t>
                      </a:r>
                    </a:p>
                  </a:txBody>
                  <a:tcPr marL="0" marR="0" marT="0" marB="0" anchor="b"/>
                </a:tc>
                <a:extLst>
                  <a:ext uri="{0D108BD9-81ED-4DB2-BD59-A6C34878D82A}">
                    <a16:rowId xmlns:a16="http://schemas.microsoft.com/office/drawing/2014/main" val="10010"/>
                  </a:ext>
                </a:extLst>
              </a:tr>
              <a:tr h="356616">
                <a:tc>
                  <a:txBody>
                    <a:bodyPr/>
                    <a:lstStyle/>
                    <a:p>
                      <a:pPr marL="0" marR="0" indent="0"/>
                      <a:r>
                        <a:rPr lang="tr" sz="1200">
                          <a:latin typeface="Times New Roman"/>
                        </a:rPr>
                        <a:t>9</a:t>
                      </a:r>
                    </a:p>
                  </a:txBody>
                  <a:tcPr marL="0" marR="0" marT="0" marB="0"/>
                </a:tc>
                <a:tc>
                  <a:txBody>
                    <a:bodyPr/>
                    <a:lstStyle/>
                    <a:p>
                      <a:pPr marL="0" marR="0" indent="0"/>
                      <a:r>
                        <a:rPr lang="tr" sz="1200">
                          <a:latin typeface="Times New Roman"/>
                        </a:rPr>
                        <a:t>RİZESU YAP-İŞ (ANDON İÇME SUYU BİRLİĞİ)</a:t>
                      </a:r>
                    </a:p>
                  </a:txBody>
                  <a:tcPr marL="0" marR="0" marT="0" marB="0" anchor="b">
                    <a:solidFill>
                      <a:srgbClr val="DDE9FC"/>
                    </a:solidFill>
                  </a:tcPr>
                </a:tc>
                <a:tc>
                  <a:txBody>
                    <a:bodyPr/>
                    <a:lstStyle/>
                    <a:p>
                      <a:pPr marL="0" marR="0" indent="0" algn="r"/>
                      <a:r>
                        <a:rPr lang="tr" sz="1200">
                          <a:latin typeface="Times New Roman"/>
                        </a:rPr>
                        <a:t>0,00</a:t>
                      </a:r>
                    </a:p>
                  </a:txBody>
                  <a:tcPr marL="0" marR="0" marT="0" marB="0" anchor="b"/>
                </a:tc>
                <a:extLst>
                  <a:ext uri="{0D108BD9-81ED-4DB2-BD59-A6C34878D82A}">
                    <a16:rowId xmlns:a16="http://schemas.microsoft.com/office/drawing/2014/main" val="10011"/>
                  </a:ext>
                </a:extLst>
              </a:tr>
              <a:tr h="356616">
                <a:tc>
                  <a:txBody>
                    <a:bodyPr/>
                    <a:lstStyle/>
                    <a:p>
                      <a:pPr marL="0" marR="0" indent="0"/>
                      <a:r>
                        <a:rPr lang="tr" sz="1200">
                          <a:latin typeface="Times New Roman"/>
                        </a:rPr>
                        <a:t>10</a:t>
                      </a:r>
                    </a:p>
                  </a:txBody>
                  <a:tcPr marL="0" marR="0" marT="0" marB="0"/>
                </a:tc>
                <a:tc>
                  <a:txBody>
                    <a:bodyPr/>
                    <a:lstStyle/>
                    <a:p>
                      <a:pPr marL="0" marR="0" indent="0"/>
                      <a:r>
                        <a:rPr lang="tr" sz="1200">
                          <a:latin typeface="Times New Roman"/>
                        </a:rPr>
                        <a:t>VARDA İÇME SUYU</a:t>
                      </a:r>
                    </a:p>
                  </a:txBody>
                  <a:tcPr marL="0" marR="0" marT="0" marB="0" anchor="b"/>
                </a:tc>
                <a:tc>
                  <a:txBody>
                    <a:bodyPr/>
                    <a:lstStyle/>
                    <a:p>
                      <a:pPr marL="0" marR="0" indent="0" algn="r"/>
                      <a:r>
                        <a:rPr lang="tr" sz="1200">
                          <a:latin typeface="Times New Roman"/>
                        </a:rPr>
                        <a:t>184.689,00</a:t>
                      </a:r>
                    </a:p>
                  </a:txBody>
                  <a:tcPr marL="0" marR="0" marT="0" marB="0" anchor="b"/>
                </a:tc>
                <a:extLst>
                  <a:ext uri="{0D108BD9-81ED-4DB2-BD59-A6C34878D82A}">
                    <a16:rowId xmlns:a16="http://schemas.microsoft.com/office/drawing/2014/main" val="10012"/>
                  </a:ext>
                </a:extLst>
              </a:tr>
              <a:tr h="304800">
                <a:tc>
                  <a:txBody>
                    <a:bodyPr/>
                    <a:lstStyle/>
                    <a:p>
                      <a:pPr marL="0" marR="0" indent="0"/>
                      <a:r>
                        <a:rPr lang="tr" sz="1200">
                          <a:latin typeface="Times New Roman"/>
                        </a:rPr>
                        <a:t>11</a:t>
                      </a:r>
                    </a:p>
                  </a:txBody>
                  <a:tcPr marL="0" marR="0" marT="0" marB="0"/>
                </a:tc>
                <a:tc>
                  <a:txBody>
                    <a:bodyPr/>
                    <a:lstStyle/>
                    <a:p>
                      <a:pPr marL="0" marR="0" indent="0"/>
                      <a:r>
                        <a:rPr lang="tr" sz="1200">
                          <a:latin typeface="Times New Roman"/>
                        </a:rPr>
                        <a:t>PİYASA BORÇLARI</a:t>
                      </a:r>
                    </a:p>
                  </a:txBody>
                  <a:tcPr marL="0" marR="0" marT="0" marB="0" anchor="b"/>
                </a:tc>
                <a:tc>
                  <a:txBody>
                    <a:bodyPr/>
                    <a:lstStyle/>
                    <a:p>
                      <a:pPr marL="0" marR="0" indent="0" algn="r"/>
                      <a:r>
                        <a:rPr lang="tr" sz="1200">
                          <a:latin typeface="Times New Roman"/>
                        </a:rPr>
                        <a:t>11.3 72.000,00</a:t>
                      </a:r>
                    </a:p>
                  </a:txBody>
                  <a:tcPr marL="0" marR="0" marT="0" marB="0" anchor="b"/>
                </a:tc>
                <a:extLst>
                  <a:ext uri="{0D108BD9-81ED-4DB2-BD59-A6C34878D82A}">
                    <a16:rowId xmlns:a16="http://schemas.microsoft.com/office/drawing/2014/main" val="10013"/>
                  </a:ext>
                </a:extLst>
              </a:tr>
              <a:tr h="310896">
                <a:tc>
                  <a:txBody>
                    <a:bodyPr/>
                    <a:lstStyle/>
                    <a:p>
                      <a:endParaRPr sz="1500"/>
                    </a:p>
                  </a:txBody>
                  <a:tcPr marL="0" marR="0" marT="0" marB="0"/>
                </a:tc>
                <a:tc>
                  <a:txBody>
                    <a:bodyPr/>
                    <a:lstStyle/>
                    <a:p>
                      <a:endParaRPr sz="1500"/>
                    </a:p>
                  </a:txBody>
                  <a:tcPr marL="0" marR="0" marT="0" marB="0"/>
                </a:tc>
                <a:tc>
                  <a:txBody>
                    <a:bodyPr/>
                    <a:lstStyle/>
                    <a:p>
                      <a:endParaRPr sz="1500"/>
                    </a:p>
                  </a:txBody>
                  <a:tcPr marL="0" marR="0" marT="0" marB="0"/>
                </a:tc>
                <a:extLst>
                  <a:ext uri="{0D108BD9-81ED-4DB2-BD59-A6C34878D82A}">
                    <a16:rowId xmlns:a16="http://schemas.microsoft.com/office/drawing/2014/main" val="10014"/>
                  </a:ext>
                </a:extLst>
              </a:tr>
              <a:tr h="512064">
                <a:tc>
                  <a:txBody>
                    <a:bodyPr/>
                    <a:lstStyle/>
                    <a:p>
                      <a:endParaRPr sz="2500"/>
                    </a:p>
                  </a:txBody>
                  <a:tcPr marL="0" marR="0" marT="0" marB="0"/>
                </a:tc>
                <a:tc>
                  <a:txBody>
                    <a:bodyPr/>
                    <a:lstStyle/>
                    <a:p>
                      <a:pPr marL="0" marR="0" indent="0">
                        <a:spcAft>
                          <a:spcPts val="210"/>
                        </a:spcAft>
                      </a:pPr>
                      <a:r>
                        <a:rPr lang="tr" sz="1200">
                          <a:latin typeface="Times New Roman"/>
                        </a:rPr>
                        <a:t>TOPLAM</a:t>
                      </a:r>
                    </a:p>
                    <a:p>
                      <a:pPr marL="2046800" marR="0" indent="0"/>
                      <a:r>
                        <a:rPr lang="tr" sz="1500">
                          <a:latin typeface="Arial"/>
                        </a:rPr>
                        <a:t>1953</a:t>
                      </a:r>
                    </a:p>
                  </a:txBody>
                  <a:tcPr marL="0" marR="0" marT="0" marB="0"/>
                </a:tc>
                <a:tc>
                  <a:txBody>
                    <a:bodyPr/>
                    <a:lstStyle/>
                    <a:p>
                      <a:pPr marL="0" marR="0" indent="0" algn="r">
                        <a:spcBef>
                          <a:spcPts val="350"/>
                        </a:spcBef>
                      </a:pPr>
                      <a:r>
                        <a:rPr lang="tr" sz="1200">
                          <a:latin typeface="Times New Roman"/>
                        </a:rPr>
                        <a:t>118.828.584,00</a:t>
                      </a:r>
                    </a:p>
                  </a:txBody>
                  <a:tcPr marL="0" marR="0" marT="0" marB="0"/>
                </a:tc>
                <a:extLst>
                  <a:ext uri="{0D108BD9-81ED-4DB2-BD59-A6C34878D82A}">
                    <a16:rowId xmlns:a16="http://schemas.microsoft.com/office/drawing/2014/main" val="10015"/>
                  </a:ext>
                </a:extLst>
              </a:tr>
            </a:tbl>
          </a:graphicData>
        </a:graphic>
      </p:graphicFrame>
    </p:spTree>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900928" y="292608"/>
            <a:ext cx="1426464" cy="1014984"/>
          </a:xfrm>
          <a:prstGeom prst="rect">
            <a:avLst/>
          </a:prstGeom>
        </p:spPr>
      </p:pic>
      <p:pic>
        <p:nvPicPr>
          <p:cNvPr id="3" name="Resim 2"/>
          <p:cNvPicPr>
            <a:picLocks noChangeAspect="1"/>
          </p:cNvPicPr>
          <p:nvPr/>
        </p:nvPicPr>
        <p:blipFill>
          <a:blip r:embed="rId3"/>
          <a:stretch>
            <a:fillRect/>
          </a:stretch>
        </p:blipFill>
        <p:spPr>
          <a:xfrm>
            <a:off x="5900928" y="1359408"/>
            <a:ext cx="1426464" cy="6096"/>
          </a:xfrm>
          <a:prstGeom prst="rect">
            <a:avLst/>
          </a:prstGeom>
        </p:spPr>
      </p:pic>
      <p:sp>
        <p:nvSpPr>
          <p:cNvPr id="5" name="Dikdörtgen 4"/>
          <p:cNvSpPr/>
          <p:nvPr/>
        </p:nvSpPr>
        <p:spPr>
          <a:xfrm>
            <a:off x="1322832" y="890016"/>
            <a:ext cx="1816608" cy="213360"/>
          </a:xfrm>
          <a:prstGeom prst="rect">
            <a:avLst/>
          </a:prstGeom>
          <a:noFill/>
        </p:spPr>
        <p:txBody>
          <a:bodyPr wrap="none" lIns="0" tIns="0" rIns="0" bIns="0">
            <a:noAutofit/>
          </a:bodyPr>
          <a:lstStyle/>
          <a:p>
            <a:pPr marL="0" marR="0" indent="0" algn="just" defTabSz="248920">
              <a:tabLst>
                <a:tab pos="248920" algn="l"/>
              </a:tabLst>
            </a:pPr>
            <a:r>
              <a:rPr lang="tr" sz="1200">
                <a:latin typeface="Times New Roman"/>
              </a:rPr>
              <a:t>2-	Mali Denetim Sonuçları</a:t>
            </a:r>
          </a:p>
        </p:txBody>
      </p:sp>
      <p:sp>
        <p:nvSpPr>
          <p:cNvPr id="6" name="Dikdörtgen 5"/>
          <p:cNvSpPr/>
          <p:nvPr/>
        </p:nvSpPr>
        <p:spPr>
          <a:xfrm>
            <a:off x="1289304" y="1225296"/>
            <a:ext cx="5361432" cy="134112"/>
          </a:xfrm>
          <a:prstGeom prst="rect">
            <a:avLst/>
          </a:prstGeom>
          <a:noFill/>
        </p:spPr>
        <p:txBody>
          <a:bodyPr wrap="none" lIns="0" tIns="0" rIns="0" bIns="0">
            <a:noAutofit/>
          </a:bodyPr>
          <a:lstStyle/>
          <a:p>
            <a:pPr marL="0" marR="0" indent="47244" algn="just"/>
            <a:r>
              <a:rPr lang="tr" sz="1100">
                <a:latin typeface="Times New Roman"/>
              </a:rPr>
              <a:t>Belediye meclisinin </a:t>
            </a:r>
            <a:r>
              <a:rPr lang="tr" sz="1100">
                <a:solidFill>
                  <a:srgbClr val="CE5F65"/>
                </a:solidFill>
                <a:latin typeface="Times New Roman"/>
              </a:rPr>
              <a:t>2026 </a:t>
            </a:r>
            <a:r>
              <a:rPr lang="tr" sz="1100">
                <a:latin typeface="Times New Roman"/>
              </a:rPr>
              <a:t>Ocak ayı toplantısında oluşturulan denetim komisyonunca </a:t>
            </a:r>
            <a:r>
              <a:rPr lang="tr" sz="1100">
                <a:solidFill>
                  <a:srgbClr val="CE5F65"/>
                </a:solidFill>
                <a:latin typeface="Times New Roman"/>
              </a:rPr>
              <a:t>2025 </a:t>
            </a:r>
            <a:r>
              <a:rPr lang="tr" sz="1100">
                <a:latin typeface="Times New Roman"/>
              </a:rPr>
              <a:t>yılı</a:t>
            </a:r>
          </a:p>
        </p:txBody>
      </p:sp>
      <p:sp>
        <p:nvSpPr>
          <p:cNvPr id="7" name="Dikdörtgen 6"/>
          <p:cNvSpPr/>
          <p:nvPr/>
        </p:nvSpPr>
        <p:spPr>
          <a:xfrm>
            <a:off x="902208" y="1469136"/>
            <a:ext cx="5751576" cy="1615440"/>
          </a:xfrm>
          <a:prstGeom prst="rect">
            <a:avLst/>
          </a:prstGeom>
          <a:noFill/>
        </p:spPr>
        <p:txBody>
          <a:bodyPr lIns="0" tIns="0" rIns="0" bIns="0">
            <a:noAutofit/>
          </a:bodyPr>
          <a:lstStyle/>
          <a:p>
            <a:pPr marL="0" marR="0" indent="434340" algn="just">
              <a:lnSpc>
                <a:spcPct val="150000"/>
              </a:lnSpc>
              <a:spcAft>
                <a:spcPts val="420"/>
              </a:spcAft>
            </a:pPr>
            <a:r>
              <a:rPr lang="tr" sz="1100">
                <a:latin typeface="Times New Roman"/>
              </a:rPr>
              <a:t>hesap ve işlemleri denetlenerek denetim raporu meclis başkanlığına sunulmuştur. 5393 sayılı Belediye Kanununun Denetim Komisyonu başlıklı 25 inci maddesi, Meclisin Bilgi Edinme ve Denetim Yolları başlıklı 26 ncı maddesine uygun olarak işlem yürütülmüştür. Herhangi bir olumsuz duruma rastlanılmamıştır.</a:t>
            </a:r>
          </a:p>
          <a:p>
            <a:pPr marL="525340" marR="0" indent="0" defTabSz="807788">
              <a:lnSpc>
                <a:spcPct val="128000"/>
              </a:lnSpc>
              <a:spcAft>
                <a:spcPts val="630"/>
              </a:spcAft>
              <a:tabLst>
                <a:tab pos="807788" algn="l"/>
              </a:tabLst>
            </a:pPr>
            <a:r>
              <a:rPr lang="tr" sz="1300">
                <a:latin typeface="Times New Roman"/>
              </a:rPr>
              <a:t>B-	Performans Bilgileri</a:t>
            </a:r>
          </a:p>
          <a:p>
            <a:pPr marL="525340" marR="0" indent="0" defTabSz="679772">
              <a:lnSpc>
                <a:spcPct val="139000"/>
              </a:lnSpc>
              <a:tabLst>
                <a:tab pos="679772" algn="l"/>
              </a:tabLst>
            </a:pPr>
            <a:r>
              <a:rPr lang="tr" sz="1200">
                <a:latin typeface="Times New Roman"/>
              </a:rPr>
              <a:t>1	- Faaliyet ve Proje Bilgileri</a:t>
            </a:r>
          </a:p>
        </p:txBody>
      </p:sp>
      <p:sp>
        <p:nvSpPr>
          <p:cNvPr id="8" name="Dikdörtgen 7"/>
          <p:cNvSpPr/>
          <p:nvPr/>
        </p:nvSpPr>
        <p:spPr>
          <a:xfrm>
            <a:off x="893064" y="3486912"/>
            <a:ext cx="5782056" cy="4349496"/>
          </a:xfrm>
          <a:prstGeom prst="rect">
            <a:avLst/>
          </a:prstGeom>
          <a:noFill/>
        </p:spPr>
        <p:txBody>
          <a:bodyPr lIns="0" tIns="0" rIns="0" bIns="0">
            <a:noAutofit/>
          </a:bodyPr>
          <a:lstStyle/>
          <a:p>
            <a:pPr marL="0" marR="0" indent="0" algn="ctr">
              <a:lnSpc>
                <a:spcPct val="167000"/>
              </a:lnSpc>
              <a:spcAft>
                <a:spcPts val="420"/>
              </a:spcAft>
            </a:pPr>
            <a:r>
              <a:rPr lang="tr" sz="1000" b="1" u="sng">
                <a:solidFill>
                  <a:srgbClr val="CE5F65"/>
                </a:solidFill>
                <a:latin typeface="Times New Roman"/>
              </a:rPr>
              <a:t>MALİ HİZMETLER MÜDÜRLÜĞÜ</a:t>
            </a:r>
          </a:p>
          <a:p>
            <a:pPr marL="407484" marR="0" indent="0">
              <a:lnSpc>
                <a:spcPct val="150000"/>
              </a:lnSpc>
              <a:spcAft>
                <a:spcPts val="420"/>
              </a:spcAft>
            </a:pPr>
            <a:r>
              <a:rPr lang="tr" sz="1100">
                <a:latin typeface="Times New Roman"/>
              </a:rPr>
              <a:t>Faaliyet ve Proje Bilgileri</a:t>
            </a:r>
          </a:p>
          <a:p>
            <a:pPr marL="407484" marR="0" indent="0">
              <a:lnSpc>
                <a:spcPct val="150000"/>
              </a:lnSpc>
              <a:spcAft>
                <a:spcPts val="420"/>
              </a:spcAft>
            </a:pPr>
            <a:r>
              <a:rPr lang="tr" sz="1100">
                <a:latin typeface="Times New Roman"/>
              </a:rPr>
              <a:t>2025 yılı içerisinde;</a:t>
            </a:r>
          </a:p>
          <a:p>
            <a:pPr marL="407484" marR="0" indent="0">
              <a:lnSpc>
                <a:spcPct val="150000"/>
              </a:lnSpc>
              <a:spcAft>
                <a:spcPts val="420"/>
              </a:spcAft>
            </a:pPr>
            <a:r>
              <a:rPr lang="tr" sz="1100">
                <a:latin typeface="Times New Roman"/>
              </a:rPr>
              <a:t>2024 yılı kesin hesabı hazırlanmış ve meclise sunulmuştur.</a:t>
            </a:r>
          </a:p>
          <a:p>
            <a:pPr marL="407484" marR="0" indent="0">
              <a:lnSpc>
                <a:spcPct val="150000"/>
              </a:lnSpc>
              <a:spcAft>
                <a:spcPts val="420"/>
              </a:spcAft>
            </a:pPr>
            <a:r>
              <a:rPr lang="tr" sz="1100">
                <a:latin typeface="Times New Roman"/>
              </a:rPr>
              <a:t>2026 yılı bütçesi hazırlanmış ve meclise sunulmuştur.</a:t>
            </a:r>
          </a:p>
          <a:p>
            <a:pPr marL="0" marR="0" indent="443484" algn="just">
              <a:lnSpc>
                <a:spcPct val="150000"/>
              </a:lnSpc>
              <a:spcAft>
                <a:spcPts val="420"/>
              </a:spcAft>
            </a:pPr>
            <a:r>
              <a:rPr lang="tr" sz="1100">
                <a:latin typeface="Times New Roman"/>
              </a:rPr>
              <a:t>Cumhurbaşkanlığı Yıllık Programı ve Strateji ve Bütçe Başkanlığının çalışmalarında kullanılmak üzere Mahalli İdareler Veri Derleme çalışması yapılarak gönderilmiştir.</a:t>
            </a:r>
          </a:p>
          <a:p>
            <a:pPr marL="407484" marR="0" indent="0">
              <a:lnSpc>
                <a:spcPct val="150000"/>
              </a:lnSpc>
              <a:spcAft>
                <a:spcPts val="420"/>
              </a:spcAft>
            </a:pPr>
            <a:r>
              <a:rPr lang="tr" sz="1100">
                <a:latin typeface="Times New Roman"/>
              </a:rPr>
              <a:t>Yıl içerisinde gerek duyulan ödenekler için aktarma yapılmıştır.</a:t>
            </a:r>
          </a:p>
          <a:p>
            <a:pPr marL="407484" marR="0" indent="0">
              <a:lnSpc>
                <a:spcPct val="150000"/>
              </a:lnSpc>
              <a:spcAft>
                <a:spcPts val="420"/>
              </a:spcAft>
            </a:pPr>
            <a:r>
              <a:rPr lang="tr" sz="1100">
                <a:latin typeface="Times New Roman"/>
              </a:rPr>
              <a:t>Kamu Hesapları Bilgi Sistemine Mali Bilgiler 3 aylık dönemler halinde girilmiştir.</a:t>
            </a:r>
          </a:p>
          <a:p>
            <a:pPr marL="407484" marR="0" indent="0">
              <a:lnSpc>
                <a:spcPct val="150000"/>
              </a:lnSpc>
            </a:pPr>
            <a:r>
              <a:rPr lang="tr" sz="1100">
                <a:latin typeface="Times New Roman"/>
              </a:rPr>
              <a:t>Sayıştay Başkanlığı Veri Kontrol ve Aktarım Sistemine bilgiler girilmiştir.</a:t>
            </a:r>
          </a:p>
          <a:p>
            <a:pPr marL="0" marR="0" indent="0" algn="ctr"/>
            <a:r>
              <a:rPr lang="tr" sz="1700">
                <a:latin typeface="Arial"/>
              </a:rPr>
              <a:t>1 953</a:t>
            </a:r>
          </a:p>
          <a:p>
            <a:pPr marL="0" marR="0" indent="443484" algn="just">
              <a:lnSpc>
                <a:spcPct val="150000"/>
              </a:lnSpc>
              <a:spcAft>
                <a:spcPts val="420"/>
              </a:spcAft>
            </a:pPr>
            <a:r>
              <a:rPr lang="tr" sz="1100">
                <a:latin typeface="Times New Roman"/>
              </a:rPr>
              <a:t>Ödemelere ait harcama belgelerinin yasa, yönetmelik ve tüzüklere uygun olarak muhasebeleştirilmesi sağlanmıştır.</a:t>
            </a:r>
          </a:p>
          <a:p>
            <a:pPr marL="0" marR="0" indent="443484" algn="just">
              <a:lnSpc>
                <a:spcPct val="150000"/>
              </a:lnSpc>
            </a:pPr>
            <a:r>
              <a:rPr lang="tr" sz="1100">
                <a:latin typeface="Times New Roman"/>
              </a:rPr>
              <a:t>Belediyemize ait tüm araç ve iş makinelerimizin yıllık zorunlu trafik sigortaları, fenni muayeneleri, egzoz muayeneleri, ruhsatlarının yenilenmesi, kaza evraklarının takibi gibi resmi prosedürlerin izlenmesi ilgili kanun ve yönetmelikler kapsamında eksiksiz olarak tamamlanmıştır.</a:t>
            </a:r>
          </a:p>
        </p:txBody>
      </p:sp>
    </p:spTree>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519672" y="588264"/>
            <a:ext cx="472440" cy="332232"/>
          </a:xfrm>
          <a:prstGeom prst="rect">
            <a:avLst/>
          </a:prstGeom>
        </p:spPr>
      </p:pic>
      <p:sp>
        <p:nvSpPr>
          <p:cNvPr id="3" name="Dikdörtgen 2"/>
          <p:cNvSpPr/>
          <p:nvPr/>
        </p:nvSpPr>
        <p:spPr>
          <a:xfrm>
            <a:off x="6958584" y="445008"/>
            <a:ext cx="158496" cy="124968"/>
          </a:xfrm>
          <a:prstGeom prst="rect">
            <a:avLst/>
          </a:prstGeom>
          <a:solidFill>
            <a:srgbClr val="4669A5"/>
          </a:solidFill>
        </p:spPr>
        <p:txBody>
          <a:bodyPr wrap="none" lIns="0" tIns="0" rIns="0" bIns="0">
            <a:noAutofit/>
          </a:bodyPr>
          <a:lstStyle/>
          <a:p>
            <a:pPr marL="0" marR="0" indent="0"/>
            <a:r>
              <a:rPr lang="tr" sz="1200">
                <a:solidFill>
                  <a:srgbClr val="CBDCF8"/>
                </a:solidFill>
                <a:latin typeface="Times New Roman"/>
              </a:rPr>
              <a:t>25</a:t>
            </a:r>
          </a:p>
        </p:txBody>
      </p:sp>
      <p:sp>
        <p:nvSpPr>
          <p:cNvPr id="4" name="Dikdörtgen 3"/>
          <p:cNvSpPr/>
          <p:nvPr/>
        </p:nvSpPr>
        <p:spPr>
          <a:xfrm>
            <a:off x="2200656" y="856488"/>
            <a:ext cx="3581400" cy="195072"/>
          </a:xfrm>
          <a:prstGeom prst="rect">
            <a:avLst/>
          </a:prstGeom>
          <a:noFill/>
        </p:spPr>
        <p:txBody>
          <a:bodyPr wrap="none" lIns="0" tIns="0" rIns="0" bIns="0">
            <a:noAutofit/>
          </a:bodyPr>
          <a:lstStyle/>
          <a:p>
            <a:pPr marL="0" marR="0" indent="0" algn="ctr"/>
            <a:r>
              <a:rPr lang="tr" sz="1000" b="1" u="sng">
                <a:solidFill>
                  <a:srgbClr val="4B5679"/>
                </a:solidFill>
                <a:latin typeface="Times New Roman"/>
              </a:rPr>
              <a:t>İYİDERE BELEDİYESİ PERSONEL LIMITED ŞİRKETİ</a:t>
            </a:r>
          </a:p>
        </p:txBody>
      </p:sp>
      <p:sp>
        <p:nvSpPr>
          <p:cNvPr id="5" name="Dikdörtgen 4"/>
          <p:cNvSpPr/>
          <p:nvPr/>
        </p:nvSpPr>
        <p:spPr>
          <a:xfrm>
            <a:off x="871728" y="1179576"/>
            <a:ext cx="1435608" cy="192024"/>
          </a:xfrm>
          <a:prstGeom prst="rect">
            <a:avLst/>
          </a:prstGeom>
          <a:noFill/>
        </p:spPr>
        <p:txBody>
          <a:bodyPr wrap="none" lIns="0" tIns="0" rIns="0" bIns="0">
            <a:noAutofit/>
          </a:bodyPr>
          <a:lstStyle/>
          <a:p>
            <a:pPr marL="0" marR="0" indent="7620" algn="just"/>
            <a:r>
              <a:rPr lang="tr" sz="1200" u="sng">
                <a:latin typeface="Times New Roman"/>
              </a:rPr>
              <a:t>1-GENEL BİLGİLER</a:t>
            </a:r>
          </a:p>
        </p:txBody>
      </p:sp>
      <p:sp>
        <p:nvSpPr>
          <p:cNvPr id="6" name="Dikdörtgen 5"/>
          <p:cNvSpPr/>
          <p:nvPr/>
        </p:nvSpPr>
        <p:spPr>
          <a:xfrm>
            <a:off x="877824" y="1536192"/>
            <a:ext cx="5535168" cy="1197864"/>
          </a:xfrm>
          <a:prstGeom prst="rect">
            <a:avLst/>
          </a:prstGeom>
          <a:noFill/>
        </p:spPr>
        <p:txBody>
          <a:bodyPr lIns="0" tIns="0" rIns="0" bIns="0">
            <a:noAutofit/>
          </a:bodyPr>
          <a:lstStyle/>
          <a:p>
            <a:pPr marL="0" marR="0" indent="1524"/>
            <a:r>
              <a:rPr lang="tr" sz="1100">
                <a:latin typeface="Times New Roman"/>
              </a:rPr>
              <a:t>Raporun Ait Olduğu Dönem: 01.01.2025 -31.12.2025</a:t>
            </a:r>
          </a:p>
          <a:p>
            <a:pPr marL="0" marR="0" indent="1524" defTabSz="1694688">
              <a:tabLst>
                <a:tab pos="1694688" algn="l"/>
              </a:tabLst>
            </a:pPr>
            <a:r>
              <a:rPr lang="tr" sz="1100">
                <a:latin typeface="Times New Roman"/>
              </a:rPr>
              <a:t>Ticaret unvanı	:İyidere Belediyesi Personel Ltd. Şti.</a:t>
            </a:r>
          </a:p>
          <a:p>
            <a:pPr marL="0" marR="0" indent="1524" defTabSz="2167636">
              <a:tabLst>
                <a:tab pos="2167636" algn="l"/>
              </a:tabLst>
            </a:pPr>
            <a:r>
              <a:rPr lang="tr" sz="1100">
                <a:latin typeface="Times New Roman"/>
              </a:rPr>
              <a:t>Faaliyet Alanı	:Genel Personel İşleri İle İlgili Kamu Yönetimi Hizmetleri</a:t>
            </a:r>
          </a:p>
          <a:p>
            <a:pPr marL="0" marR="0" indent="1524"/>
            <a:r>
              <a:rPr lang="tr" sz="1100">
                <a:latin typeface="Times New Roman"/>
              </a:rPr>
              <a:t>Ticaret Sicili Numarası :0483064886200001</a:t>
            </a:r>
          </a:p>
          <a:p>
            <a:pPr marL="0" marR="0" indent="1524" defTabSz="2167636">
              <a:tabLst>
                <a:tab pos="2167636" algn="l"/>
              </a:tabLst>
            </a:pPr>
            <a:r>
              <a:rPr lang="tr" sz="1100">
                <a:latin typeface="Times New Roman"/>
              </a:rPr>
              <a:t>Vergi Kimlik No	4830648862</a:t>
            </a:r>
          </a:p>
          <a:p>
            <a:pPr marL="0" marR="0" indent="1524"/>
            <a:r>
              <a:rPr lang="tr" sz="1100">
                <a:latin typeface="Times New Roman"/>
              </a:rPr>
              <a:t>Merkez Adresi : Fethiye Mahallesi Yalıboyu Caddesi No:5 İyidere/RİZE</a:t>
            </a:r>
          </a:p>
          <a:p>
            <a:pPr marL="0" marR="0" indent="1524" defTabSz="2167636">
              <a:tabLst>
                <a:tab pos="2167636" algn="l"/>
              </a:tabLst>
            </a:pPr>
            <a:r>
              <a:rPr lang="tr" sz="1100">
                <a:latin typeface="Times New Roman"/>
              </a:rPr>
              <a:t>Telefon	: 0464 321 25 65 E-posta adresi : </a:t>
            </a:r>
            <a:r>
              <a:rPr lang="en-US" sz="1100">
                <a:latin typeface="Times New Roman"/>
                <a:hlinkClick r:id="rId3"/>
              </a:rPr>
              <a:t>iyiderebel@hotmail.com</a:t>
            </a:r>
          </a:p>
        </p:txBody>
      </p:sp>
      <p:sp>
        <p:nvSpPr>
          <p:cNvPr id="7" name="Dikdörtgen 6"/>
          <p:cNvSpPr/>
          <p:nvPr/>
        </p:nvSpPr>
        <p:spPr>
          <a:xfrm>
            <a:off x="883920" y="2889504"/>
            <a:ext cx="4343400" cy="198120"/>
          </a:xfrm>
          <a:prstGeom prst="rect">
            <a:avLst/>
          </a:prstGeom>
          <a:noFill/>
        </p:spPr>
        <p:txBody>
          <a:bodyPr wrap="none" lIns="0" tIns="0" rIns="0" bIns="0">
            <a:noAutofit/>
          </a:bodyPr>
          <a:lstStyle/>
          <a:p>
            <a:pPr marL="0" marR="0" indent="0"/>
            <a:r>
              <a:rPr lang="tr" sz="1200">
                <a:latin typeface="Times New Roman"/>
              </a:rPr>
              <a:t>ŞİRKETİN ORGANİZASYON, SERMAYE VE ORTAKLIK YAPISI</a:t>
            </a:r>
          </a:p>
        </p:txBody>
      </p:sp>
      <p:sp>
        <p:nvSpPr>
          <p:cNvPr id="8" name="Dikdörtgen 7"/>
          <p:cNvSpPr/>
          <p:nvPr/>
        </p:nvSpPr>
        <p:spPr>
          <a:xfrm>
            <a:off x="874776" y="3270504"/>
            <a:ext cx="4800600" cy="2740152"/>
          </a:xfrm>
          <a:prstGeom prst="rect">
            <a:avLst/>
          </a:prstGeom>
          <a:noFill/>
        </p:spPr>
        <p:txBody>
          <a:bodyPr lIns="0" tIns="0" rIns="0" bIns="0">
            <a:noAutofit/>
          </a:bodyPr>
          <a:lstStyle/>
          <a:p>
            <a:pPr marL="0" marR="0" indent="4572" defTabSz="1694688">
              <a:tabLst>
                <a:tab pos="1694688" algn="l"/>
              </a:tabLst>
            </a:pPr>
            <a:r>
              <a:rPr lang="tr" sz="1100">
                <a:latin typeface="Times New Roman"/>
              </a:rPr>
              <a:t>a)- Sermayesi	:20.000.00 TL.</a:t>
            </a:r>
          </a:p>
          <a:p>
            <a:pPr marL="0" marR="0" indent="4572">
              <a:spcAft>
                <a:spcPts val="910"/>
              </a:spcAft>
            </a:pPr>
            <a:r>
              <a:rPr lang="tr" sz="1100">
                <a:latin typeface="Times New Roman"/>
              </a:rPr>
              <a:t>b)- Ortaklık Yapısı :% 100 İyidere Belediyesine ait (Tek Ortaklı Limited Şirketi)</a:t>
            </a:r>
          </a:p>
          <a:p>
            <a:pPr marL="0" marR="0" indent="4572" defTabSz="533908">
              <a:spcAft>
                <a:spcPts val="910"/>
              </a:spcAft>
              <a:tabLst>
                <a:tab pos="533908" algn="l"/>
              </a:tabLst>
            </a:pPr>
            <a:r>
              <a:rPr lang="tr" sz="1200" u="sng">
                <a:latin typeface="Times New Roman"/>
              </a:rPr>
              <a:t>2	- SERMAYE BİLGİLERİ</a:t>
            </a:r>
          </a:p>
          <a:p>
            <a:pPr marL="0" marR="0" indent="4572">
              <a:spcAft>
                <a:spcPts val="910"/>
              </a:spcAft>
            </a:pPr>
            <a:r>
              <a:rPr lang="tr" sz="1100">
                <a:latin typeface="Times New Roman"/>
              </a:rPr>
              <a:t>Şirket Kuruluşu İçin Taahhüt Edilen Sermaye Tutarı: 20.000,00 TL.</a:t>
            </a:r>
          </a:p>
          <a:p>
            <a:pPr marL="0" marR="0" indent="4572" algn="just"/>
            <a:r>
              <a:rPr lang="tr" sz="1100">
                <a:latin typeface="Times New Roman"/>
              </a:rPr>
              <a:t>Ödenmiş Sermayesi: 20.000,00 TL.</a:t>
            </a:r>
          </a:p>
          <a:p>
            <a:pPr marL="0" marR="0" indent="4572"/>
            <a:r>
              <a:rPr lang="tr" sz="1100">
                <a:latin typeface="Times New Roman"/>
              </a:rPr>
              <a:t>Şirketin Gelirleri:</a:t>
            </a:r>
          </a:p>
          <a:p>
            <a:pPr marL="0" marR="0" indent="4572" defTabSz="3671316">
              <a:tabLst>
                <a:tab pos="3671316" algn="l"/>
                <a:tab pos="3982212" algn="l"/>
              </a:tabLst>
            </a:pPr>
            <a:r>
              <a:rPr lang="tr" sz="1100">
                <a:latin typeface="Times New Roman"/>
              </a:rPr>
              <a:t>1 - Kuruluş sermayesi (ödenmiş)	:	20.000,00 TL.</a:t>
            </a:r>
          </a:p>
          <a:p>
            <a:pPr marL="0" marR="0" indent="4572" defTabSz="530860">
              <a:tabLst>
                <a:tab pos="530860" algn="l"/>
              </a:tabLst>
            </a:pPr>
            <a:r>
              <a:rPr lang="tr" sz="1100">
                <a:latin typeface="Times New Roman"/>
              </a:rPr>
              <a:t>2	- Belediyeden işçilik hizmeti karşılığı tahsil edilen : 19.186.678.50 TL.</a:t>
            </a:r>
          </a:p>
          <a:p>
            <a:pPr marL="0" marR="0" indent="4572" defTabSz="3671316">
              <a:tabLst>
                <a:tab pos="3671316" algn="l"/>
              </a:tabLst>
            </a:pPr>
            <a:r>
              <a:rPr lang="tr" sz="1100">
                <a:latin typeface="Times New Roman"/>
              </a:rPr>
              <a:t>3-Yılsonu Banka Nakit Tutan	: 2.954.781,58 TL.</a:t>
            </a:r>
          </a:p>
          <a:p>
            <a:pPr marL="0" marR="0" indent="4572" defTabSz="3671316">
              <a:tabLst>
                <a:tab pos="3671316" algn="l"/>
                <a:tab pos="4329684" algn="l"/>
                <a:tab pos="530860" algn="l"/>
              </a:tabLst>
            </a:pPr>
            <a:r>
              <a:rPr lang="tr" sz="1100">
                <a:latin typeface="Times New Roman"/>
              </a:rPr>
              <a:t>4	- Belediyeden Alacak Tutarı	:	0,00 TL.</a:t>
            </a:r>
          </a:p>
          <a:p>
            <a:pPr marL="0" marR="0" indent="4572" defTabSz="3671316">
              <a:tabLst>
                <a:tab pos="3671316" algn="l"/>
                <a:tab pos="521716" algn="l"/>
              </a:tabLst>
            </a:pPr>
            <a:r>
              <a:rPr lang="tr" sz="1100">
                <a:latin typeface="Times New Roman"/>
              </a:rPr>
              <a:t>5	- Şirket 2025 Yılı Toplam Geliri	: 20.171.145,49 TL.</a:t>
            </a:r>
          </a:p>
          <a:p>
            <a:pPr marL="0" marR="0" indent="4572" defTabSz="3671316">
              <a:tabLst>
                <a:tab pos="3671316" algn="l"/>
                <a:tab pos="3982212" algn="l"/>
              </a:tabLst>
            </a:pPr>
            <a:r>
              <a:rPr lang="tr" sz="1100">
                <a:latin typeface="Times New Roman"/>
              </a:rPr>
              <a:t>6-Şirket 2025 Yılı Karı	:	847.719,75 TL.</a:t>
            </a:r>
          </a:p>
          <a:p>
            <a:pPr marL="0" marR="0" indent="271272"/>
            <a:r>
              <a:rPr lang="tr" sz="1200">
                <a:solidFill>
                  <a:srgbClr val="CE5F65"/>
                </a:solidFill>
                <a:latin typeface="Times New Roman"/>
              </a:rPr>
              <a:t>Şirkete Personel Çalıştırılması İçin Ödenen Tutar: (2025 yılı)</a:t>
            </a:r>
          </a:p>
        </p:txBody>
      </p:sp>
      <p:graphicFrame>
        <p:nvGraphicFramePr>
          <p:cNvPr id="9" name="Tablo 8"/>
          <p:cNvGraphicFramePr>
            <a:graphicFrameLocks noGrp="1"/>
          </p:cNvGraphicFramePr>
          <p:nvPr/>
        </p:nvGraphicFramePr>
        <p:xfrm>
          <a:off x="536448" y="6166104"/>
          <a:ext cx="6467856" cy="3666744"/>
        </p:xfrm>
        <a:graphic>
          <a:graphicData uri="http://schemas.openxmlformats.org/drawingml/2006/table">
            <a:tbl>
              <a:tblPr/>
              <a:tblGrid>
                <a:gridCol w="365760">
                  <a:extLst>
                    <a:ext uri="{9D8B030D-6E8A-4147-A177-3AD203B41FA5}">
                      <a16:colId xmlns:a16="http://schemas.microsoft.com/office/drawing/2014/main" val="20000"/>
                    </a:ext>
                  </a:extLst>
                </a:gridCol>
                <a:gridCol w="246888">
                  <a:extLst>
                    <a:ext uri="{9D8B030D-6E8A-4147-A177-3AD203B41FA5}">
                      <a16:colId xmlns:a16="http://schemas.microsoft.com/office/drawing/2014/main" val="20001"/>
                    </a:ext>
                  </a:extLst>
                </a:gridCol>
                <a:gridCol w="691896">
                  <a:extLst>
                    <a:ext uri="{9D8B030D-6E8A-4147-A177-3AD203B41FA5}">
                      <a16:colId xmlns:a16="http://schemas.microsoft.com/office/drawing/2014/main" val="20002"/>
                    </a:ext>
                  </a:extLst>
                </a:gridCol>
                <a:gridCol w="545592">
                  <a:extLst>
                    <a:ext uri="{9D8B030D-6E8A-4147-A177-3AD203B41FA5}">
                      <a16:colId xmlns:a16="http://schemas.microsoft.com/office/drawing/2014/main" val="20003"/>
                    </a:ext>
                  </a:extLst>
                </a:gridCol>
                <a:gridCol w="710184">
                  <a:extLst>
                    <a:ext uri="{9D8B030D-6E8A-4147-A177-3AD203B41FA5}">
                      <a16:colId xmlns:a16="http://schemas.microsoft.com/office/drawing/2014/main" val="20004"/>
                    </a:ext>
                  </a:extLst>
                </a:gridCol>
                <a:gridCol w="539496">
                  <a:extLst>
                    <a:ext uri="{9D8B030D-6E8A-4147-A177-3AD203B41FA5}">
                      <a16:colId xmlns:a16="http://schemas.microsoft.com/office/drawing/2014/main" val="20005"/>
                    </a:ext>
                  </a:extLst>
                </a:gridCol>
                <a:gridCol w="707136">
                  <a:extLst>
                    <a:ext uri="{9D8B030D-6E8A-4147-A177-3AD203B41FA5}">
                      <a16:colId xmlns:a16="http://schemas.microsoft.com/office/drawing/2014/main" val="20006"/>
                    </a:ext>
                  </a:extLst>
                </a:gridCol>
                <a:gridCol w="597408">
                  <a:extLst>
                    <a:ext uri="{9D8B030D-6E8A-4147-A177-3AD203B41FA5}">
                      <a16:colId xmlns:a16="http://schemas.microsoft.com/office/drawing/2014/main" val="20007"/>
                    </a:ext>
                  </a:extLst>
                </a:gridCol>
                <a:gridCol w="716280">
                  <a:extLst>
                    <a:ext uri="{9D8B030D-6E8A-4147-A177-3AD203B41FA5}">
                      <a16:colId xmlns:a16="http://schemas.microsoft.com/office/drawing/2014/main" val="20008"/>
                    </a:ext>
                  </a:extLst>
                </a:gridCol>
                <a:gridCol w="691896">
                  <a:extLst>
                    <a:ext uri="{9D8B030D-6E8A-4147-A177-3AD203B41FA5}">
                      <a16:colId xmlns:a16="http://schemas.microsoft.com/office/drawing/2014/main" val="20009"/>
                    </a:ext>
                  </a:extLst>
                </a:gridCol>
                <a:gridCol w="655320">
                  <a:extLst>
                    <a:ext uri="{9D8B030D-6E8A-4147-A177-3AD203B41FA5}">
                      <a16:colId xmlns:a16="http://schemas.microsoft.com/office/drawing/2014/main" val="20010"/>
                    </a:ext>
                  </a:extLst>
                </a:gridCol>
              </a:tblGrid>
              <a:tr h="579120">
                <a:tc>
                  <a:txBody>
                    <a:bodyPr/>
                    <a:lstStyle/>
                    <a:p>
                      <a:pPr marL="0" marR="0" indent="0">
                        <a:spcBef>
                          <a:spcPts val="420"/>
                        </a:spcBef>
                      </a:pPr>
                      <a:r>
                        <a:rPr lang="tr" sz="750" b="1">
                          <a:latin typeface="Times New Roman"/>
                        </a:rPr>
                        <a:t>YIL</a:t>
                      </a:r>
                    </a:p>
                  </a:txBody>
                  <a:tcPr marL="0" marR="0" marT="0" marB="0"/>
                </a:tc>
                <a:tc>
                  <a:txBody>
                    <a:bodyPr/>
                    <a:lstStyle/>
                    <a:p>
                      <a:pPr marL="0" marR="0" indent="0">
                        <a:spcBef>
                          <a:spcPts val="420"/>
                        </a:spcBef>
                      </a:pPr>
                      <a:r>
                        <a:rPr lang="tr" sz="750" b="1">
                          <a:latin typeface="Times New Roman"/>
                        </a:rPr>
                        <a:t>AY</a:t>
                      </a:r>
                    </a:p>
                  </a:txBody>
                  <a:tcPr marL="0" marR="0" marT="0" marB="0"/>
                </a:tc>
                <a:tc>
                  <a:txBody>
                    <a:bodyPr/>
                    <a:lstStyle/>
                    <a:p>
                      <a:pPr marL="0" marR="0" indent="0">
                        <a:spcBef>
                          <a:spcPts val="420"/>
                        </a:spcBef>
                      </a:pPr>
                      <a:r>
                        <a:rPr lang="tr" sz="750" b="1">
                          <a:latin typeface="Times New Roman"/>
                        </a:rPr>
                        <a:t>TUTAR</a:t>
                      </a:r>
                    </a:p>
                  </a:txBody>
                  <a:tcPr marL="0" marR="0" marT="0" marB="0"/>
                </a:tc>
                <a:tc>
                  <a:txBody>
                    <a:bodyPr/>
                    <a:lstStyle/>
                    <a:p>
                      <a:pPr marL="0" marR="0" indent="0">
                        <a:spcBef>
                          <a:spcPts val="420"/>
                        </a:spcBef>
                      </a:pPr>
                      <a:r>
                        <a:rPr lang="tr" sz="750" b="1">
                          <a:latin typeface="Times New Roman"/>
                        </a:rPr>
                        <a:t>KDV</a:t>
                      </a:r>
                    </a:p>
                  </a:txBody>
                  <a:tcPr marL="0" marR="0" marT="0" marB="0"/>
                </a:tc>
                <a:tc>
                  <a:txBody>
                    <a:bodyPr/>
                    <a:lstStyle/>
                    <a:p>
                      <a:pPr marL="0" marR="0" indent="0">
                        <a:spcBef>
                          <a:spcPts val="350"/>
                        </a:spcBef>
                        <a:spcAft>
                          <a:spcPts val="350"/>
                        </a:spcAft>
                      </a:pPr>
                      <a:r>
                        <a:rPr lang="tr" sz="750" b="1">
                          <a:latin typeface="Times New Roman"/>
                        </a:rPr>
                        <a:t>FATURA</a:t>
                      </a:r>
                    </a:p>
                    <a:p>
                      <a:pPr marL="0" marR="0" indent="0"/>
                      <a:r>
                        <a:rPr lang="tr" sz="750" b="1">
                          <a:latin typeface="Times New Roman"/>
                        </a:rPr>
                        <a:t>TOPLAMI</a:t>
                      </a:r>
                    </a:p>
                  </a:txBody>
                  <a:tcPr marL="0" marR="0" marT="0" marB="0"/>
                </a:tc>
                <a:tc>
                  <a:txBody>
                    <a:bodyPr/>
                    <a:lstStyle/>
                    <a:p>
                      <a:pPr marL="0" marR="0" indent="0">
                        <a:spcBef>
                          <a:spcPts val="350"/>
                        </a:spcBef>
                        <a:spcAft>
                          <a:spcPts val="280"/>
                        </a:spcAft>
                      </a:pPr>
                      <a:r>
                        <a:rPr lang="tr" sz="750" b="1">
                          <a:latin typeface="Times New Roman"/>
                        </a:rPr>
                        <a:t>DAMGA</a:t>
                      </a:r>
                    </a:p>
                    <a:p>
                      <a:pPr marL="0" marR="0" indent="0"/>
                      <a:r>
                        <a:rPr lang="tr" sz="750" b="1">
                          <a:latin typeface="Times New Roman"/>
                        </a:rPr>
                        <a:t>VERGİSİ</a:t>
                      </a:r>
                    </a:p>
                  </a:txBody>
                  <a:tcPr marL="0" marR="0" marT="0" marB="0"/>
                </a:tc>
                <a:tc>
                  <a:txBody>
                    <a:bodyPr/>
                    <a:lstStyle/>
                    <a:p>
                      <a:pPr marL="0" marR="0" indent="0">
                        <a:lnSpc>
                          <a:spcPct val="156000"/>
                        </a:lnSpc>
                      </a:pPr>
                      <a:r>
                        <a:rPr lang="tr" sz="750" b="1">
                          <a:latin typeface="Times New Roman"/>
                        </a:rPr>
                        <a:t>SÖZLEŞME DAMG1</a:t>
                      </a:r>
                    </a:p>
                    <a:p>
                      <a:pPr marL="0" marR="0" indent="0">
                        <a:lnSpc>
                          <a:spcPct val="156000"/>
                        </a:lnSpc>
                      </a:pPr>
                      <a:r>
                        <a:rPr lang="tr" sz="750" b="1">
                          <a:latin typeface="Times New Roman"/>
                        </a:rPr>
                        <a:t>VERGİSİ</a:t>
                      </a:r>
                    </a:p>
                  </a:txBody>
                  <a:tcPr marL="0" marR="0" marT="0" marB="0" anchor="ctr"/>
                </a:tc>
                <a:tc>
                  <a:txBody>
                    <a:bodyPr/>
                    <a:lstStyle/>
                    <a:p>
                      <a:pPr marL="0" marR="0" indent="0">
                        <a:spcBef>
                          <a:spcPts val="350"/>
                        </a:spcBef>
                        <a:spcAft>
                          <a:spcPts val="280"/>
                        </a:spcAft>
                      </a:pPr>
                      <a:r>
                        <a:rPr lang="tr" sz="750" b="1">
                          <a:latin typeface="Times New Roman"/>
                        </a:rPr>
                        <a:t>KESİMİ</a:t>
                      </a:r>
                    </a:p>
                    <a:p>
                      <a:pPr marL="0" marR="0" indent="0"/>
                      <a:r>
                        <a:rPr lang="tr" sz="750" b="1">
                          <a:latin typeface="Times New Roman"/>
                        </a:rPr>
                        <a:t>TOPLAMI</a:t>
                      </a:r>
                    </a:p>
                  </a:txBody>
                  <a:tcPr marL="0" marR="0" marT="0" marB="0"/>
                </a:tc>
                <a:tc>
                  <a:txBody>
                    <a:bodyPr/>
                    <a:lstStyle/>
                    <a:p>
                      <a:pPr marL="0" marR="0" indent="0" algn="just">
                        <a:spcBef>
                          <a:spcPts val="350"/>
                        </a:spcBef>
                        <a:spcAft>
                          <a:spcPts val="280"/>
                        </a:spcAft>
                      </a:pPr>
                      <a:r>
                        <a:rPr lang="tr" sz="750" b="1">
                          <a:latin typeface="Times New Roman"/>
                        </a:rPr>
                        <a:t>ÖDENECEK</a:t>
                      </a:r>
                    </a:p>
                    <a:p>
                      <a:pPr marL="0" marR="0" indent="0"/>
                      <a:r>
                        <a:rPr lang="tr" sz="750" b="1">
                          <a:latin typeface="Times New Roman"/>
                        </a:rPr>
                        <a:t>TUTAR</a:t>
                      </a:r>
                    </a:p>
                  </a:txBody>
                  <a:tcPr marL="0" marR="0" marT="0" marB="0"/>
                </a:tc>
                <a:tc>
                  <a:txBody>
                    <a:bodyPr/>
                    <a:lstStyle/>
                    <a:p>
                      <a:pPr marL="0" marR="0" indent="0">
                        <a:spcBef>
                          <a:spcPts val="350"/>
                        </a:spcBef>
                        <a:spcAft>
                          <a:spcPts val="280"/>
                        </a:spcAft>
                      </a:pPr>
                      <a:r>
                        <a:rPr lang="tr" sz="750" b="1">
                          <a:latin typeface="Times New Roman"/>
                        </a:rPr>
                        <a:t>TAHSİL</a:t>
                      </a:r>
                    </a:p>
                    <a:p>
                      <a:pPr marL="0" marR="0" indent="0"/>
                      <a:r>
                        <a:rPr lang="tr" sz="750" b="1">
                          <a:latin typeface="Times New Roman"/>
                        </a:rPr>
                        <a:t>EDİLEN</a:t>
                      </a:r>
                    </a:p>
                  </a:txBody>
                  <a:tcPr marL="0" marR="0" marT="0" marB="0"/>
                </a:tc>
                <a:tc>
                  <a:txBody>
                    <a:bodyPr/>
                    <a:lstStyle/>
                    <a:p>
                      <a:pPr marL="0" marR="0" indent="0">
                        <a:spcBef>
                          <a:spcPts val="350"/>
                        </a:spcBef>
                        <a:spcAft>
                          <a:spcPts val="280"/>
                        </a:spcAft>
                      </a:pPr>
                      <a:r>
                        <a:rPr lang="tr" sz="750" b="1">
                          <a:latin typeface="Times New Roman"/>
                        </a:rPr>
                        <a:t>BAKİYE</a:t>
                      </a:r>
                    </a:p>
                    <a:p>
                      <a:pPr marL="0" marR="0" indent="0"/>
                      <a:r>
                        <a:rPr lang="tr" sz="750" b="1">
                          <a:latin typeface="Times New Roman"/>
                        </a:rPr>
                        <a:t>ALACAK</a:t>
                      </a:r>
                    </a:p>
                  </a:txBody>
                  <a:tcPr marL="0" marR="0" marT="0" marB="0"/>
                </a:tc>
                <a:extLst>
                  <a:ext uri="{0D108BD9-81ED-4DB2-BD59-A6C34878D82A}">
                    <a16:rowId xmlns:a16="http://schemas.microsoft.com/office/drawing/2014/main" val="10000"/>
                  </a:ext>
                </a:extLst>
              </a:tr>
              <a:tr h="265176">
                <a:tc>
                  <a:txBody>
                    <a:bodyPr/>
                    <a:lstStyle/>
                    <a:p>
                      <a:pPr marL="0" marR="0" indent="0" algn="ctr"/>
                      <a:r>
                        <a:rPr lang="tr" sz="750" b="1">
                          <a:latin typeface="Times New Roman"/>
                        </a:rPr>
                        <a:t>2025</a:t>
                      </a:r>
                    </a:p>
                  </a:txBody>
                  <a:tcPr marL="0" marR="0" marT="0" marB="0" anchor="ctr"/>
                </a:tc>
                <a:tc>
                  <a:txBody>
                    <a:bodyPr/>
                    <a:lstStyle/>
                    <a:p>
                      <a:pPr marL="0" marR="0" indent="0"/>
                      <a:r>
                        <a:rPr lang="tr" sz="750" b="1">
                          <a:latin typeface="Times New Roman"/>
                        </a:rPr>
                        <a:t>1</a:t>
                      </a:r>
                    </a:p>
                  </a:txBody>
                  <a:tcPr marL="0" marR="0" marT="0" marB="0" anchor="ctr"/>
                </a:tc>
                <a:tc>
                  <a:txBody>
                    <a:bodyPr/>
                    <a:lstStyle/>
                    <a:p>
                      <a:pPr marL="0" marR="0" indent="0"/>
                      <a:r>
                        <a:rPr lang="tr" sz="750" b="1">
                          <a:latin typeface="Times New Roman"/>
                        </a:rPr>
                        <a:t>1.244.042,07</a:t>
                      </a:r>
                    </a:p>
                  </a:txBody>
                  <a:tcPr marL="0" marR="0" marT="0" marB="0" anchor="ctr"/>
                </a:tc>
                <a:tc>
                  <a:txBody>
                    <a:bodyPr/>
                    <a:lstStyle/>
                    <a:p>
                      <a:pPr marL="0" marR="0" indent="0"/>
                      <a:r>
                        <a:rPr lang="tr" sz="750" b="1">
                          <a:latin typeface="Times New Roman"/>
                        </a:rPr>
                        <a:t>12.440,42</a:t>
                      </a:r>
                    </a:p>
                  </a:txBody>
                  <a:tcPr marL="0" marR="0" marT="0" marB="0" anchor="ctr"/>
                </a:tc>
                <a:tc>
                  <a:txBody>
                    <a:bodyPr/>
                    <a:lstStyle/>
                    <a:p>
                      <a:pPr marL="0" marR="0" indent="0" algn="ctr"/>
                      <a:r>
                        <a:rPr lang="tr" sz="750" b="1">
                          <a:latin typeface="Times New Roman"/>
                        </a:rPr>
                        <a:t>1.256.482.49</a:t>
                      </a:r>
                    </a:p>
                  </a:txBody>
                  <a:tcPr marL="0" marR="0" marT="0" marB="0" anchor="ctr"/>
                </a:tc>
                <a:tc>
                  <a:txBody>
                    <a:bodyPr/>
                    <a:lstStyle/>
                    <a:p>
                      <a:pPr marL="0" marR="0" indent="0" algn="ctr"/>
                      <a:r>
                        <a:rPr lang="tr" sz="750" b="1">
                          <a:latin typeface="Times New Roman"/>
                        </a:rPr>
                        <a:t>0</a:t>
                      </a:r>
                    </a:p>
                  </a:txBody>
                  <a:tcPr marL="0" marR="0" marT="0" marB="0" anchor="ctr"/>
                </a:tc>
                <a:tc>
                  <a:txBody>
                    <a:bodyPr/>
                    <a:lstStyle/>
                    <a:p>
                      <a:pPr marL="0" marR="0" indent="152400"/>
                      <a:r>
                        <a:rPr lang="tr" sz="750" b="1">
                          <a:latin typeface="Times New Roman"/>
                        </a:rPr>
                        <a:t>11.793,52</a:t>
                      </a:r>
                    </a:p>
                  </a:txBody>
                  <a:tcPr marL="0" marR="0" marT="0" marB="0" anchor="ctr"/>
                </a:tc>
                <a:tc>
                  <a:txBody>
                    <a:bodyPr/>
                    <a:lstStyle/>
                    <a:p>
                      <a:pPr marL="0" marR="0" indent="0" algn="ctr"/>
                      <a:r>
                        <a:rPr lang="tr" sz="750" b="1">
                          <a:latin typeface="Times New Roman"/>
                        </a:rPr>
                        <a:t>11.793,52</a:t>
                      </a:r>
                    </a:p>
                  </a:txBody>
                  <a:tcPr marL="0" marR="0" marT="0" marB="0" anchor="ctr"/>
                </a:tc>
                <a:tc>
                  <a:txBody>
                    <a:bodyPr/>
                    <a:lstStyle/>
                    <a:p>
                      <a:pPr marL="0" marR="0" indent="88900"/>
                      <a:r>
                        <a:rPr lang="tr" sz="750" b="1">
                          <a:latin typeface="Times New Roman"/>
                        </a:rPr>
                        <a:t>1.244.688,97</a:t>
                      </a:r>
                    </a:p>
                  </a:txBody>
                  <a:tcPr marL="0" marR="0" marT="0" marB="0" anchor="ctr"/>
                </a:tc>
                <a:tc>
                  <a:txBody>
                    <a:bodyPr/>
                    <a:lstStyle/>
                    <a:p>
                      <a:pPr marL="0" marR="0" indent="0"/>
                      <a:r>
                        <a:rPr lang="tr" sz="750" b="1">
                          <a:latin typeface="Times New Roman"/>
                        </a:rPr>
                        <a:t>1.244.688.97</a:t>
                      </a:r>
                    </a:p>
                  </a:txBody>
                  <a:tcPr marL="0" marR="0" marT="0" marB="0" anchor="ctr"/>
                </a:tc>
                <a:tc>
                  <a:txBody>
                    <a:bodyPr/>
                    <a:lstStyle/>
                    <a:p>
                      <a:pPr marL="0" marR="0" indent="279400"/>
                      <a:r>
                        <a:rPr lang="tr" sz="750" b="1">
                          <a:latin typeface="Times New Roman"/>
                        </a:rPr>
                        <a:t>0</a:t>
                      </a:r>
                    </a:p>
                  </a:txBody>
                  <a:tcPr marL="0" marR="0" marT="0" marB="0" anchor="ctr"/>
                </a:tc>
                <a:extLst>
                  <a:ext uri="{0D108BD9-81ED-4DB2-BD59-A6C34878D82A}">
                    <a16:rowId xmlns:a16="http://schemas.microsoft.com/office/drawing/2014/main" val="10001"/>
                  </a:ext>
                </a:extLst>
              </a:tr>
              <a:tr h="252984">
                <a:tc>
                  <a:txBody>
                    <a:bodyPr/>
                    <a:lstStyle/>
                    <a:p>
                      <a:pPr marL="0" marR="0" indent="0" algn="ctr"/>
                      <a:r>
                        <a:rPr lang="tr" sz="750" b="1">
                          <a:latin typeface="Times New Roman"/>
                        </a:rPr>
                        <a:t>2025</a:t>
                      </a:r>
                    </a:p>
                  </a:txBody>
                  <a:tcPr marL="0" marR="0" marT="0" marB="0" anchor="ctr"/>
                </a:tc>
                <a:tc>
                  <a:txBody>
                    <a:bodyPr/>
                    <a:lstStyle/>
                    <a:p>
                      <a:pPr marL="0" marR="0" indent="0"/>
                      <a:r>
                        <a:rPr lang="tr" sz="750" b="1">
                          <a:latin typeface="Times New Roman"/>
                        </a:rPr>
                        <a:t>2</a:t>
                      </a:r>
                    </a:p>
                  </a:txBody>
                  <a:tcPr marL="0" marR="0" marT="0" marB="0" anchor="ctr"/>
                </a:tc>
                <a:tc>
                  <a:txBody>
                    <a:bodyPr/>
                    <a:lstStyle/>
                    <a:p>
                      <a:pPr marL="0" marR="0" indent="0"/>
                      <a:r>
                        <a:rPr lang="tr" sz="750" b="1">
                          <a:latin typeface="Times New Roman"/>
                        </a:rPr>
                        <a:t>1.775.129,89</a:t>
                      </a:r>
                    </a:p>
                  </a:txBody>
                  <a:tcPr marL="0" marR="0" marT="0" marB="0" anchor="ctr"/>
                </a:tc>
                <a:tc>
                  <a:txBody>
                    <a:bodyPr/>
                    <a:lstStyle/>
                    <a:p>
                      <a:pPr marL="0" marR="0" indent="0" algn="ctr"/>
                      <a:r>
                        <a:rPr lang="tr" sz="750" b="1">
                          <a:latin typeface="Times New Roman"/>
                        </a:rPr>
                        <a:t>17.75130</a:t>
                      </a:r>
                    </a:p>
                  </a:txBody>
                  <a:tcPr marL="0" marR="0" marT="0" marB="0" anchor="ctr"/>
                </a:tc>
                <a:tc>
                  <a:txBody>
                    <a:bodyPr/>
                    <a:lstStyle/>
                    <a:p>
                      <a:pPr marL="0" marR="0" indent="0" algn="ctr"/>
                      <a:r>
                        <a:rPr lang="tr" sz="750" b="1">
                          <a:latin typeface="Times New Roman"/>
                        </a:rPr>
                        <a:t>1.792.881,19</a:t>
                      </a:r>
                    </a:p>
                  </a:txBody>
                  <a:tcPr marL="0" marR="0" marT="0" marB="0" anchor="ctr"/>
                </a:tc>
                <a:tc>
                  <a:txBody>
                    <a:bodyPr/>
                    <a:lstStyle/>
                    <a:p>
                      <a:pPr marL="0" marR="0" indent="0" algn="ctr"/>
                      <a:r>
                        <a:rPr lang="tr" sz="750" b="1">
                          <a:latin typeface="Times New Roman"/>
                        </a:rPr>
                        <a:t>0</a:t>
                      </a:r>
                    </a:p>
                  </a:txBody>
                  <a:tcPr marL="0" marR="0" marT="0" marB="0" anchor="ctr"/>
                </a:tc>
                <a:tc>
                  <a:txBody>
                    <a:bodyPr/>
                    <a:lstStyle/>
                    <a:p>
                      <a:pPr marL="0" marR="0" indent="152400"/>
                      <a:r>
                        <a:rPr lang="tr" sz="750" b="1">
                          <a:latin typeface="Times New Roman"/>
                        </a:rPr>
                        <a:t>16.828,24</a:t>
                      </a:r>
                    </a:p>
                  </a:txBody>
                  <a:tcPr marL="0" marR="0" marT="0" marB="0" anchor="ctr"/>
                </a:tc>
                <a:tc>
                  <a:txBody>
                    <a:bodyPr/>
                    <a:lstStyle/>
                    <a:p>
                      <a:pPr marL="0" marR="0" indent="0" algn="ctr"/>
                      <a:r>
                        <a:rPr lang="tr" sz="750" b="1">
                          <a:latin typeface="Times New Roman"/>
                        </a:rPr>
                        <a:t>16.828,24</a:t>
                      </a:r>
                    </a:p>
                  </a:txBody>
                  <a:tcPr marL="0" marR="0" marT="0" marB="0" anchor="ctr"/>
                </a:tc>
                <a:tc>
                  <a:txBody>
                    <a:bodyPr/>
                    <a:lstStyle/>
                    <a:p>
                      <a:pPr marL="0" marR="0" indent="88900"/>
                      <a:r>
                        <a:rPr lang="tr" sz="750" b="1">
                          <a:latin typeface="Times New Roman"/>
                        </a:rPr>
                        <a:t>1.776.052,95</a:t>
                      </a:r>
                    </a:p>
                  </a:txBody>
                  <a:tcPr marL="0" marR="0" marT="0" marB="0" anchor="ctr"/>
                </a:tc>
                <a:tc>
                  <a:txBody>
                    <a:bodyPr/>
                    <a:lstStyle/>
                    <a:p>
                      <a:pPr marL="0" marR="0" indent="0"/>
                      <a:r>
                        <a:rPr lang="tr" sz="750" b="1">
                          <a:latin typeface="Times New Roman"/>
                        </a:rPr>
                        <a:t>1.479.998.72</a:t>
                      </a:r>
                    </a:p>
                  </a:txBody>
                  <a:tcPr marL="0" marR="0" marT="0" marB="0" anchor="ctr"/>
                </a:tc>
                <a:tc>
                  <a:txBody>
                    <a:bodyPr/>
                    <a:lstStyle/>
                    <a:p>
                      <a:pPr marL="0" marR="0" indent="0"/>
                      <a:r>
                        <a:rPr lang="tr" sz="750" b="1">
                          <a:latin typeface="Times New Roman"/>
                        </a:rPr>
                        <a:t>296.054.23</a:t>
                      </a:r>
                    </a:p>
                  </a:txBody>
                  <a:tcPr marL="0" marR="0" marT="0" marB="0" anchor="ctr"/>
                </a:tc>
                <a:extLst>
                  <a:ext uri="{0D108BD9-81ED-4DB2-BD59-A6C34878D82A}">
                    <a16:rowId xmlns:a16="http://schemas.microsoft.com/office/drawing/2014/main" val="10002"/>
                  </a:ext>
                </a:extLst>
              </a:tr>
              <a:tr h="231648">
                <a:tc>
                  <a:txBody>
                    <a:bodyPr/>
                    <a:lstStyle/>
                    <a:p>
                      <a:pPr marL="0" marR="0" indent="0" algn="ctr"/>
                      <a:r>
                        <a:rPr lang="tr" sz="750" b="1">
                          <a:latin typeface="Times New Roman"/>
                        </a:rPr>
                        <a:t>2025</a:t>
                      </a:r>
                    </a:p>
                  </a:txBody>
                  <a:tcPr marL="0" marR="0" marT="0" marB="0" anchor="ctr"/>
                </a:tc>
                <a:tc>
                  <a:txBody>
                    <a:bodyPr/>
                    <a:lstStyle/>
                    <a:p>
                      <a:pPr marL="0" marR="0" indent="0" algn="ctr"/>
                      <a:r>
                        <a:rPr lang="tr" sz="750" b="1">
                          <a:latin typeface="Times New Roman"/>
                        </a:rPr>
                        <a:t>3</a:t>
                      </a:r>
                    </a:p>
                  </a:txBody>
                  <a:tcPr marL="0" marR="0" marT="0" marB="0" anchor="ctr"/>
                </a:tc>
                <a:tc>
                  <a:txBody>
                    <a:bodyPr/>
                    <a:lstStyle/>
                    <a:p>
                      <a:pPr marL="0" marR="0" indent="0"/>
                      <a:r>
                        <a:rPr lang="tr" sz="750" b="1">
                          <a:latin typeface="Times New Roman"/>
                        </a:rPr>
                        <a:t>1.475.909.08</a:t>
                      </a:r>
                    </a:p>
                  </a:txBody>
                  <a:tcPr marL="0" marR="0" marT="0" marB="0" anchor="ctr"/>
                </a:tc>
                <a:tc>
                  <a:txBody>
                    <a:bodyPr/>
                    <a:lstStyle/>
                    <a:p>
                      <a:pPr marL="0" marR="0" indent="0"/>
                      <a:r>
                        <a:rPr lang="tr" sz="750" b="1">
                          <a:latin typeface="Times New Roman"/>
                        </a:rPr>
                        <a:t>14.759,10</a:t>
                      </a:r>
                    </a:p>
                  </a:txBody>
                  <a:tcPr marL="0" marR="0" marT="0" marB="0" anchor="ctr"/>
                </a:tc>
                <a:tc>
                  <a:txBody>
                    <a:bodyPr/>
                    <a:lstStyle/>
                    <a:p>
                      <a:pPr marL="0" marR="0" indent="0" algn="ctr"/>
                      <a:r>
                        <a:rPr lang="tr" sz="750" b="1">
                          <a:latin typeface="Times New Roman"/>
                        </a:rPr>
                        <a:t>1.490.668,18</a:t>
                      </a:r>
                    </a:p>
                  </a:txBody>
                  <a:tcPr marL="0" marR="0" marT="0" marB="0" anchor="ctr"/>
                </a:tc>
                <a:tc>
                  <a:txBody>
                    <a:bodyPr/>
                    <a:lstStyle/>
                    <a:p>
                      <a:pPr marL="0" marR="0" indent="0" algn="ctr"/>
                      <a:r>
                        <a:rPr lang="tr" sz="750" b="1">
                          <a:latin typeface="Times New Roman"/>
                        </a:rPr>
                        <a:t>0</a:t>
                      </a:r>
                    </a:p>
                  </a:txBody>
                  <a:tcPr marL="0" marR="0" marT="0" marB="0" anchor="ctr"/>
                </a:tc>
                <a:tc>
                  <a:txBody>
                    <a:bodyPr/>
                    <a:lstStyle/>
                    <a:p>
                      <a:pPr marL="0" marR="0" indent="152400"/>
                      <a:r>
                        <a:rPr lang="tr" sz="750" b="1">
                          <a:latin typeface="Times New Roman"/>
                        </a:rPr>
                        <a:t>13.991,62</a:t>
                      </a:r>
                    </a:p>
                  </a:txBody>
                  <a:tcPr marL="0" marR="0" marT="0" marB="0" anchor="ctr"/>
                </a:tc>
                <a:tc>
                  <a:txBody>
                    <a:bodyPr/>
                    <a:lstStyle/>
                    <a:p>
                      <a:pPr marL="0" marR="0" indent="0" algn="ctr"/>
                      <a:r>
                        <a:rPr lang="tr" sz="750" b="1">
                          <a:latin typeface="Times New Roman"/>
                        </a:rPr>
                        <a:t>13.991,62</a:t>
                      </a:r>
                    </a:p>
                  </a:txBody>
                  <a:tcPr marL="0" marR="0" marT="0" marB="0" anchor="ctr"/>
                </a:tc>
                <a:tc>
                  <a:txBody>
                    <a:bodyPr/>
                    <a:lstStyle/>
                    <a:p>
                      <a:pPr marL="0" marR="0" indent="88900"/>
                      <a:r>
                        <a:rPr lang="tr" sz="750" b="1">
                          <a:latin typeface="Times New Roman"/>
                        </a:rPr>
                        <a:t>1.476.676,56</a:t>
                      </a:r>
                    </a:p>
                  </a:txBody>
                  <a:tcPr marL="0" marR="0" marT="0" marB="0" anchor="ctr"/>
                </a:tc>
                <a:tc>
                  <a:txBody>
                    <a:bodyPr/>
                    <a:lstStyle/>
                    <a:p>
                      <a:pPr marL="0" marR="0" indent="0" algn="ctr"/>
                      <a:r>
                        <a:rPr lang="tr" sz="750" b="1">
                          <a:latin typeface="Times New Roman"/>
                        </a:rPr>
                        <a:t>996.054,25</a:t>
                      </a:r>
                    </a:p>
                  </a:txBody>
                  <a:tcPr marL="0" marR="0" marT="0" marB="0" anchor="ctr"/>
                </a:tc>
                <a:tc>
                  <a:txBody>
                    <a:bodyPr/>
                    <a:lstStyle/>
                    <a:p>
                      <a:pPr marL="0" marR="0" indent="0"/>
                      <a:r>
                        <a:rPr lang="tr" sz="750" b="1">
                          <a:latin typeface="Times New Roman"/>
                        </a:rPr>
                        <a:t>776.676.54</a:t>
                      </a:r>
                    </a:p>
                  </a:txBody>
                  <a:tcPr marL="0" marR="0" marT="0" marB="0" anchor="ctr"/>
                </a:tc>
                <a:extLst>
                  <a:ext uri="{0D108BD9-81ED-4DB2-BD59-A6C34878D82A}">
                    <a16:rowId xmlns:a16="http://schemas.microsoft.com/office/drawing/2014/main" val="10003"/>
                  </a:ext>
                </a:extLst>
              </a:tr>
              <a:tr h="259080">
                <a:tc>
                  <a:txBody>
                    <a:bodyPr/>
                    <a:lstStyle/>
                    <a:p>
                      <a:pPr marL="0" marR="0" indent="0" algn="ctr"/>
                      <a:r>
                        <a:rPr lang="tr" sz="750" b="1">
                          <a:latin typeface="Times New Roman"/>
                        </a:rPr>
                        <a:t>2025</a:t>
                      </a:r>
                    </a:p>
                  </a:txBody>
                  <a:tcPr marL="0" marR="0" marT="0" marB="0" anchor="ctr"/>
                </a:tc>
                <a:tc>
                  <a:txBody>
                    <a:bodyPr/>
                    <a:lstStyle/>
                    <a:p>
                      <a:pPr marL="0" marR="0" indent="0" algn="ctr"/>
                      <a:r>
                        <a:rPr lang="tr" sz="750" b="1">
                          <a:latin typeface="Times New Roman"/>
                        </a:rPr>
                        <a:t>4</a:t>
                      </a:r>
                    </a:p>
                  </a:txBody>
                  <a:tcPr marL="0" marR="0" marT="0" marB="0" anchor="ctr"/>
                </a:tc>
                <a:tc>
                  <a:txBody>
                    <a:bodyPr/>
                    <a:lstStyle/>
                    <a:p>
                      <a:pPr marL="0" marR="0" indent="0"/>
                      <a:r>
                        <a:rPr lang="tr" sz="750" b="1">
                          <a:latin typeface="Times New Roman"/>
                        </a:rPr>
                        <a:t>1.537.407,59</a:t>
                      </a:r>
                    </a:p>
                  </a:txBody>
                  <a:tcPr marL="0" marR="0" marT="0" marB="0" anchor="ctr"/>
                </a:tc>
                <a:tc>
                  <a:txBody>
                    <a:bodyPr/>
                    <a:lstStyle/>
                    <a:p>
                      <a:pPr marL="0" marR="0" indent="0"/>
                      <a:r>
                        <a:rPr lang="tr" sz="750" b="1">
                          <a:latin typeface="Times New Roman"/>
                        </a:rPr>
                        <a:t>15.374,08</a:t>
                      </a:r>
                    </a:p>
                  </a:txBody>
                  <a:tcPr marL="0" marR="0" marT="0" marB="0" anchor="ctr"/>
                </a:tc>
                <a:tc>
                  <a:txBody>
                    <a:bodyPr/>
                    <a:lstStyle/>
                    <a:p>
                      <a:pPr marL="0" marR="0" indent="0" algn="ctr"/>
                      <a:r>
                        <a:rPr lang="tr" sz="750" b="1">
                          <a:latin typeface="Times New Roman"/>
                        </a:rPr>
                        <a:t>1.552.781,67</a:t>
                      </a:r>
                    </a:p>
                  </a:txBody>
                  <a:tcPr marL="0" marR="0" marT="0" marB="0" anchor="ctr"/>
                </a:tc>
                <a:tc>
                  <a:txBody>
                    <a:bodyPr/>
                    <a:lstStyle/>
                    <a:p>
                      <a:pPr marL="0" marR="0" indent="0" algn="ctr"/>
                      <a:r>
                        <a:rPr lang="tr" sz="750" b="1">
                          <a:latin typeface="Times New Roman"/>
                        </a:rPr>
                        <a:t>0</a:t>
                      </a:r>
                    </a:p>
                  </a:txBody>
                  <a:tcPr marL="0" marR="0" marT="0" marB="0" anchor="ctr"/>
                </a:tc>
                <a:tc>
                  <a:txBody>
                    <a:bodyPr/>
                    <a:lstStyle/>
                    <a:p>
                      <a:pPr marL="0" marR="0" indent="152400"/>
                      <a:r>
                        <a:rPr lang="tr" sz="750" b="1">
                          <a:latin typeface="Times New Roman"/>
                        </a:rPr>
                        <a:t>12.94347</a:t>
                      </a:r>
                    </a:p>
                  </a:txBody>
                  <a:tcPr marL="0" marR="0" marT="0" marB="0" anchor="ctr"/>
                </a:tc>
                <a:tc>
                  <a:txBody>
                    <a:bodyPr/>
                    <a:lstStyle/>
                    <a:p>
                      <a:pPr marL="0" marR="0" indent="0" algn="ctr"/>
                      <a:r>
                        <a:rPr lang="tr" sz="750" b="1">
                          <a:latin typeface="Times New Roman"/>
                        </a:rPr>
                        <a:t>12.943,27</a:t>
                      </a:r>
                    </a:p>
                  </a:txBody>
                  <a:tcPr marL="0" marR="0" marT="0" marB="0" anchor="ctr"/>
                </a:tc>
                <a:tc>
                  <a:txBody>
                    <a:bodyPr/>
                    <a:lstStyle/>
                    <a:p>
                      <a:pPr marL="0" marR="0" indent="88900"/>
                      <a:r>
                        <a:rPr lang="tr" sz="750" b="1">
                          <a:latin typeface="Times New Roman"/>
                        </a:rPr>
                        <a:t>1.539.838,40</a:t>
                      </a:r>
                    </a:p>
                  </a:txBody>
                  <a:tcPr marL="0" marR="0" marT="0" marB="0" anchor="ctr"/>
                </a:tc>
                <a:tc>
                  <a:txBody>
                    <a:bodyPr/>
                    <a:lstStyle/>
                    <a:p>
                      <a:pPr marL="0" marR="0" indent="0"/>
                      <a:r>
                        <a:rPr lang="tr" sz="750" b="1">
                          <a:latin typeface="Times New Roman"/>
                        </a:rPr>
                        <a:t>2.316.514,96</a:t>
                      </a:r>
                    </a:p>
                  </a:txBody>
                  <a:tcPr marL="0" marR="0" marT="0" marB="0" anchor="ctr"/>
                </a:tc>
                <a:tc>
                  <a:txBody>
                    <a:bodyPr/>
                    <a:lstStyle/>
                    <a:p>
                      <a:pPr marL="0" marR="0" indent="279400"/>
                      <a:r>
                        <a:rPr lang="tr" sz="750" b="1">
                          <a:latin typeface="Times New Roman"/>
                        </a:rPr>
                        <a:t>0</a:t>
                      </a:r>
                    </a:p>
                  </a:txBody>
                  <a:tcPr marL="0" marR="0" marT="0" marB="0" anchor="ctr"/>
                </a:tc>
                <a:extLst>
                  <a:ext uri="{0D108BD9-81ED-4DB2-BD59-A6C34878D82A}">
                    <a16:rowId xmlns:a16="http://schemas.microsoft.com/office/drawing/2014/main" val="10004"/>
                  </a:ext>
                </a:extLst>
              </a:tr>
              <a:tr h="243840">
                <a:tc>
                  <a:txBody>
                    <a:bodyPr/>
                    <a:lstStyle/>
                    <a:p>
                      <a:pPr marL="0" marR="0" indent="0" algn="ctr"/>
                      <a:r>
                        <a:rPr lang="tr" sz="750" b="1">
                          <a:latin typeface="Times New Roman"/>
                        </a:rPr>
                        <a:t>2025</a:t>
                      </a:r>
                    </a:p>
                  </a:txBody>
                  <a:tcPr marL="0" marR="0" marT="0" marB="0" anchor="ctr"/>
                </a:tc>
                <a:tc>
                  <a:txBody>
                    <a:bodyPr/>
                    <a:lstStyle/>
                    <a:p>
                      <a:pPr marL="0" marR="0" indent="0"/>
                      <a:r>
                        <a:rPr lang="tr" sz="750" b="1">
                          <a:latin typeface="Times New Roman"/>
                        </a:rPr>
                        <a:t>5</a:t>
                      </a:r>
                    </a:p>
                  </a:txBody>
                  <a:tcPr marL="0" marR="0" marT="0" marB="0" anchor="ctr"/>
                </a:tc>
                <a:tc>
                  <a:txBody>
                    <a:bodyPr/>
                    <a:lstStyle/>
                    <a:p>
                      <a:pPr marL="0" marR="0" indent="0"/>
                      <a:r>
                        <a:rPr lang="tr" sz="750" b="1">
                          <a:latin typeface="Times New Roman"/>
                        </a:rPr>
                        <a:t>1.585.927,48</a:t>
                      </a:r>
                    </a:p>
                  </a:txBody>
                  <a:tcPr marL="0" marR="0" marT="0" marB="0" anchor="ctr"/>
                </a:tc>
                <a:tc>
                  <a:txBody>
                    <a:bodyPr/>
                    <a:lstStyle/>
                    <a:p>
                      <a:pPr marL="0" marR="0" indent="0"/>
                      <a:r>
                        <a:rPr lang="tr" sz="750" b="1">
                          <a:latin typeface="Times New Roman"/>
                        </a:rPr>
                        <a:t>15.859,27</a:t>
                      </a:r>
                    </a:p>
                  </a:txBody>
                  <a:tcPr marL="0" marR="0" marT="0" marB="0" anchor="ctr"/>
                </a:tc>
                <a:tc>
                  <a:txBody>
                    <a:bodyPr/>
                    <a:lstStyle/>
                    <a:p>
                      <a:pPr marL="0" marR="0" indent="0" algn="ctr"/>
                      <a:r>
                        <a:rPr lang="tr" sz="750" b="1">
                          <a:latin typeface="Times New Roman"/>
                        </a:rPr>
                        <a:t>1.601.786.75</a:t>
                      </a:r>
                    </a:p>
                  </a:txBody>
                  <a:tcPr marL="0" marR="0" marT="0" marB="0" anchor="ctr"/>
                </a:tc>
                <a:tc>
                  <a:txBody>
                    <a:bodyPr/>
                    <a:lstStyle/>
                    <a:p>
                      <a:pPr marL="0" marR="0" indent="0" algn="ctr"/>
                      <a:r>
                        <a:rPr lang="tr" sz="750" b="1">
                          <a:latin typeface="Times New Roman"/>
                        </a:rPr>
                        <a:t>0</a:t>
                      </a:r>
                    </a:p>
                  </a:txBody>
                  <a:tcPr marL="0" marR="0" marT="0" marB="0" anchor="ctr"/>
                </a:tc>
                <a:tc>
                  <a:txBody>
                    <a:bodyPr/>
                    <a:lstStyle/>
                    <a:p>
                      <a:pPr marL="0" marR="0" indent="152400"/>
                      <a:r>
                        <a:rPr lang="tr" sz="750" b="1">
                          <a:latin typeface="Times New Roman"/>
                        </a:rPr>
                        <a:t>15.034,60</a:t>
                      </a:r>
                    </a:p>
                  </a:txBody>
                  <a:tcPr marL="0" marR="0" marT="0" marB="0" anchor="ctr"/>
                </a:tc>
                <a:tc>
                  <a:txBody>
                    <a:bodyPr/>
                    <a:lstStyle/>
                    <a:p>
                      <a:pPr marL="0" marR="0" indent="0" algn="ctr"/>
                      <a:r>
                        <a:rPr lang="tr" sz="750" b="1">
                          <a:latin typeface="Times New Roman"/>
                        </a:rPr>
                        <a:t>15.034,60</a:t>
                      </a:r>
                    </a:p>
                  </a:txBody>
                  <a:tcPr marL="0" marR="0" marT="0" marB="0" anchor="ctr"/>
                </a:tc>
                <a:tc>
                  <a:txBody>
                    <a:bodyPr/>
                    <a:lstStyle/>
                    <a:p>
                      <a:pPr marL="0" marR="0" indent="88900"/>
                      <a:r>
                        <a:rPr lang="tr" sz="750" b="1">
                          <a:latin typeface="Times New Roman"/>
                        </a:rPr>
                        <a:t>1.586.752,15</a:t>
                      </a:r>
                    </a:p>
                  </a:txBody>
                  <a:tcPr marL="0" marR="0" marT="0" marB="0" anchor="ctr"/>
                </a:tc>
                <a:tc>
                  <a:txBody>
                    <a:bodyPr/>
                    <a:lstStyle/>
                    <a:p>
                      <a:pPr marL="0" marR="0" indent="0"/>
                      <a:r>
                        <a:rPr lang="tr" sz="750" b="1">
                          <a:latin typeface="Times New Roman"/>
                        </a:rPr>
                        <a:t>1.586,752,15</a:t>
                      </a:r>
                    </a:p>
                  </a:txBody>
                  <a:tcPr marL="0" marR="0" marT="0" marB="0" anchor="ctr"/>
                </a:tc>
                <a:tc>
                  <a:txBody>
                    <a:bodyPr/>
                    <a:lstStyle/>
                    <a:p>
                      <a:pPr marL="0" marR="0" indent="279400"/>
                      <a:r>
                        <a:rPr lang="tr" sz="750" b="1">
                          <a:latin typeface="Times New Roman"/>
                        </a:rPr>
                        <a:t>0</a:t>
                      </a:r>
                    </a:p>
                  </a:txBody>
                  <a:tcPr marL="0" marR="0" marT="0" marB="0" anchor="ctr"/>
                </a:tc>
                <a:extLst>
                  <a:ext uri="{0D108BD9-81ED-4DB2-BD59-A6C34878D82A}">
                    <a16:rowId xmlns:a16="http://schemas.microsoft.com/office/drawing/2014/main" val="10005"/>
                  </a:ext>
                </a:extLst>
              </a:tr>
              <a:tr h="246888">
                <a:tc>
                  <a:txBody>
                    <a:bodyPr/>
                    <a:lstStyle/>
                    <a:p>
                      <a:pPr marL="0" marR="0" indent="0" algn="ctr"/>
                      <a:r>
                        <a:rPr lang="tr" sz="750" b="1">
                          <a:latin typeface="Times New Roman"/>
                        </a:rPr>
                        <a:t>2025</a:t>
                      </a:r>
                    </a:p>
                  </a:txBody>
                  <a:tcPr marL="0" marR="0" marT="0" marB="0" anchor="ctr"/>
                </a:tc>
                <a:tc>
                  <a:txBody>
                    <a:bodyPr/>
                    <a:lstStyle/>
                    <a:p>
                      <a:pPr marL="0" marR="0" indent="0" algn="ctr"/>
                      <a:r>
                        <a:rPr lang="tr" sz="750" b="1">
                          <a:latin typeface="Times New Roman"/>
                        </a:rPr>
                        <a:t>6</a:t>
                      </a:r>
                    </a:p>
                  </a:txBody>
                  <a:tcPr marL="0" marR="0" marT="0" marB="0" anchor="ctr"/>
                </a:tc>
                <a:tc>
                  <a:txBody>
                    <a:bodyPr/>
                    <a:lstStyle/>
                    <a:p>
                      <a:pPr marL="0" marR="0" indent="0"/>
                      <a:r>
                        <a:rPr lang="tr" sz="750" b="1">
                          <a:latin typeface="Times New Roman"/>
                        </a:rPr>
                        <a:t>1.833.314.32</a:t>
                      </a:r>
                    </a:p>
                  </a:txBody>
                  <a:tcPr marL="0" marR="0" marT="0" marB="0" anchor="ctr"/>
                </a:tc>
                <a:tc>
                  <a:txBody>
                    <a:bodyPr/>
                    <a:lstStyle/>
                    <a:p>
                      <a:pPr marL="0" marR="0" indent="0"/>
                      <a:r>
                        <a:rPr lang="tr" sz="750" b="1">
                          <a:latin typeface="Times New Roman"/>
                        </a:rPr>
                        <a:t>18.333,14</a:t>
                      </a:r>
                    </a:p>
                  </a:txBody>
                  <a:tcPr marL="0" marR="0" marT="0" marB="0" anchor="ctr"/>
                </a:tc>
                <a:tc>
                  <a:txBody>
                    <a:bodyPr/>
                    <a:lstStyle/>
                    <a:p>
                      <a:pPr marL="0" marR="0" indent="0"/>
                      <a:r>
                        <a:rPr lang="tr" sz="750" b="1">
                          <a:latin typeface="Times New Roman"/>
                        </a:rPr>
                        <a:t>1.851.647,46</a:t>
                      </a:r>
                    </a:p>
                  </a:txBody>
                  <a:tcPr marL="0" marR="0" marT="0" marB="0" anchor="ctr"/>
                </a:tc>
                <a:tc>
                  <a:txBody>
                    <a:bodyPr/>
                    <a:lstStyle/>
                    <a:p>
                      <a:pPr marL="0" marR="0" indent="0" algn="ctr"/>
                      <a:r>
                        <a:rPr lang="tr" sz="750" b="1">
                          <a:latin typeface="Times New Roman"/>
                        </a:rPr>
                        <a:t>0</a:t>
                      </a:r>
                    </a:p>
                  </a:txBody>
                  <a:tcPr marL="0" marR="0" marT="0" marB="0" anchor="ctr"/>
                </a:tc>
                <a:tc>
                  <a:txBody>
                    <a:bodyPr/>
                    <a:lstStyle/>
                    <a:p>
                      <a:pPr marL="0" marR="0" indent="152400"/>
                      <a:r>
                        <a:rPr lang="tr" sz="750" b="1">
                          <a:latin typeface="Times New Roman"/>
                        </a:rPr>
                        <a:t>17379,83</a:t>
                      </a:r>
                    </a:p>
                  </a:txBody>
                  <a:tcPr marL="0" marR="0" marT="0" marB="0" anchor="ctr"/>
                </a:tc>
                <a:tc>
                  <a:txBody>
                    <a:bodyPr/>
                    <a:lstStyle/>
                    <a:p>
                      <a:pPr marL="0" marR="0" indent="0" algn="ctr"/>
                      <a:r>
                        <a:rPr lang="tr" sz="750" b="1">
                          <a:latin typeface="Times New Roman"/>
                        </a:rPr>
                        <a:t>17.379,83</a:t>
                      </a:r>
                    </a:p>
                  </a:txBody>
                  <a:tcPr marL="0" marR="0" marT="0" marB="0" anchor="ctr"/>
                </a:tc>
                <a:tc>
                  <a:txBody>
                    <a:bodyPr/>
                    <a:lstStyle/>
                    <a:p>
                      <a:pPr marL="0" marR="0" indent="88900"/>
                      <a:r>
                        <a:rPr lang="tr" sz="750" b="1">
                          <a:latin typeface="Times New Roman"/>
                        </a:rPr>
                        <a:t>1.834.267.63</a:t>
                      </a:r>
                    </a:p>
                  </a:txBody>
                  <a:tcPr marL="0" marR="0" marT="0" marB="0" anchor="ctr"/>
                </a:tc>
                <a:tc>
                  <a:txBody>
                    <a:bodyPr/>
                    <a:lstStyle/>
                    <a:p>
                      <a:pPr marL="0" marR="0" indent="0" algn="ctr"/>
                      <a:r>
                        <a:rPr lang="tr" sz="750" b="1">
                          <a:latin typeface="Times New Roman"/>
                        </a:rPr>
                        <a:t>0</a:t>
                      </a:r>
                    </a:p>
                  </a:txBody>
                  <a:tcPr marL="0" marR="0" marT="0" marB="0" anchor="ctr"/>
                </a:tc>
                <a:tc>
                  <a:txBody>
                    <a:bodyPr/>
                    <a:lstStyle/>
                    <a:p>
                      <a:pPr marL="0" marR="0" indent="0"/>
                      <a:r>
                        <a:rPr lang="tr" sz="750" b="1">
                          <a:latin typeface="Times New Roman"/>
                        </a:rPr>
                        <a:t>1.834.266.74</a:t>
                      </a:r>
                    </a:p>
                  </a:txBody>
                  <a:tcPr marL="0" marR="0" marT="0" marB="0" anchor="ctr"/>
                </a:tc>
                <a:extLst>
                  <a:ext uri="{0D108BD9-81ED-4DB2-BD59-A6C34878D82A}">
                    <a16:rowId xmlns:a16="http://schemas.microsoft.com/office/drawing/2014/main" val="10006"/>
                  </a:ext>
                </a:extLst>
              </a:tr>
              <a:tr h="243840">
                <a:tc>
                  <a:txBody>
                    <a:bodyPr/>
                    <a:lstStyle/>
                    <a:p>
                      <a:pPr marL="0" marR="0" indent="0"/>
                      <a:r>
                        <a:rPr lang="tr" sz="750" b="1">
                          <a:latin typeface="Times New Roman"/>
                        </a:rPr>
                        <a:t>2025</a:t>
                      </a:r>
                    </a:p>
                  </a:txBody>
                  <a:tcPr marL="0" marR="0" marT="0" marB="0" anchor="ctr"/>
                </a:tc>
                <a:tc>
                  <a:txBody>
                    <a:bodyPr/>
                    <a:lstStyle/>
                    <a:p>
                      <a:pPr marL="0" marR="0" indent="0"/>
                      <a:r>
                        <a:rPr lang="tr" sz="750" b="1">
                          <a:latin typeface="Times New Roman"/>
                        </a:rPr>
                        <a:t>7</a:t>
                      </a:r>
                    </a:p>
                  </a:txBody>
                  <a:tcPr marL="0" marR="0" marT="0" marB="0" anchor="ctr"/>
                </a:tc>
                <a:tc>
                  <a:txBody>
                    <a:bodyPr/>
                    <a:lstStyle/>
                    <a:p>
                      <a:pPr marL="0" marR="0" indent="0"/>
                      <a:r>
                        <a:rPr lang="tr" sz="750" b="1">
                          <a:latin typeface="Times New Roman"/>
                        </a:rPr>
                        <a:t>2.003.217.15</a:t>
                      </a:r>
                    </a:p>
                  </a:txBody>
                  <a:tcPr marL="0" marR="0" marT="0" marB="0" anchor="ctr"/>
                </a:tc>
                <a:tc>
                  <a:txBody>
                    <a:bodyPr/>
                    <a:lstStyle/>
                    <a:p>
                      <a:pPr marL="0" marR="0" indent="0"/>
                      <a:r>
                        <a:rPr lang="tr" sz="750" b="1">
                          <a:latin typeface="Times New Roman"/>
                        </a:rPr>
                        <a:t>20.032.16</a:t>
                      </a:r>
                    </a:p>
                  </a:txBody>
                  <a:tcPr marL="0" marR="0" marT="0" marB="0" anchor="ctr"/>
                </a:tc>
                <a:tc>
                  <a:txBody>
                    <a:bodyPr/>
                    <a:lstStyle/>
                    <a:p>
                      <a:pPr marL="0" marR="0" indent="0"/>
                      <a:r>
                        <a:rPr lang="tr" sz="750" b="1">
                          <a:latin typeface="Times New Roman"/>
                        </a:rPr>
                        <a:t>2.023.24931</a:t>
                      </a:r>
                    </a:p>
                  </a:txBody>
                  <a:tcPr marL="0" marR="0" marT="0" marB="0" anchor="ctr"/>
                </a:tc>
                <a:tc>
                  <a:txBody>
                    <a:bodyPr/>
                    <a:lstStyle/>
                    <a:p>
                      <a:pPr marL="0" marR="0" indent="0" algn="ctr"/>
                      <a:r>
                        <a:rPr lang="tr" sz="750" b="1">
                          <a:latin typeface="Times New Roman"/>
                        </a:rPr>
                        <a:t>0</a:t>
                      </a:r>
                    </a:p>
                  </a:txBody>
                  <a:tcPr marL="0" marR="0" marT="0" marB="0" anchor="ctr"/>
                </a:tc>
                <a:tc>
                  <a:txBody>
                    <a:bodyPr/>
                    <a:lstStyle/>
                    <a:p>
                      <a:pPr marL="0" marR="0" indent="152400"/>
                      <a:r>
                        <a:rPr lang="tr" sz="750" b="1">
                          <a:latin typeface="Times New Roman"/>
                        </a:rPr>
                        <a:t>18.990.50</a:t>
                      </a:r>
                    </a:p>
                  </a:txBody>
                  <a:tcPr marL="0" marR="0" marT="0" marB="0" anchor="ctr"/>
                </a:tc>
                <a:tc>
                  <a:txBody>
                    <a:bodyPr/>
                    <a:lstStyle/>
                    <a:p>
                      <a:pPr marL="0" marR="0" indent="0" algn="ctr"/>
                      <a:r>
                        <a:rPr lang="tr" sz="750" b="1">
                          <a:latin typeface="Times New Roman"/>
                        </a:rPr>
                        <a:t>18.990.50</a:t>
                      </a:r>
                    </a:p>
                  </a:txBody>
                  <a:tcPr marL="0" marR="0" marT="0" marB="0" anchor="ctr"/>
                </a:tc>
                <a:tc>
                  <a:txBody>
                    <a:bodyPr/>
                    <a:lstStyle/>
                    <a:p>
                      <a:pPr marL="0" marR="0" indent="0" algn="ctr"/>
                      <a:r>
                        <a:rPr lang="tr" sz="750" b="1">
                          <a:latin typeface="Times New Roman"/>
                        </a:rPr>
                        <a:t>2.004.258.81</a:t>
                      </a:r>
                    </a:p>
                  </a:txBody>
                  <a:tcPr marL="0" marR="0" marT="0" marB="0" anchor="ctr"/>
                </a:tc>
                <a:tc>
                  <a:txBody>
                    <a:bodyPr/>
                    <a:lstStyle/>
                    <a:p>
                      <a:pPr marL="0" marR="0" indent="0"/>
                      <a:r>
                        <a:rPr lang="tr" sz="750" b="1">
                          <a:latin typeface="Times New Roman"/>
                        </a:rPr>
                        <a:t>1.648.259,70</a:t>
                      </a:r>
                    </a:p>
                  </a:txBody>
                  <a:tcPr marL="0" marR="0" marT="0" marB="0" anchor="ctr"/>
                </a:tc>
                <a:tc>
                  <a:txBody>
                    <a:bodyPr/>
                    <a:lstStyle/>
                    <a:p>
                      <a:pPr marL="0" marR="0" indent="0"/>
                      <a:r>
                        <a:rPr lang="tr" sz="750" b="1">
                          <a:latin typeface="Times New Roman"/>
                        </a:rPr>
                        <a:t>2.190.266.74</a:t>
                      </a:r>
                    </a:p>
                  </a:txBody>
                  <a:tcPr marL="0" marR="0" marT="0" marB="0" anchor="ctr"/>
                </a:tc>
                <a:extLst>
                  <a:ext uri="{0D108BD9-81ED-4DB2-BD59-A6C34878D82A}">
                    <a16:rowId xmlns:a16="http://schemas.microsoft.com/office/drawing/2014/main" val="10007"/>
                  </a:ext>
                </a:extLst>
              </a:tr>
              <a:tr h="243840">
                <a:tc>
                  <a:txBody>
                    <a:bodyPr/>
                    <a:lstStyle/>
                    <a:p>
                      <a:pPr marL="0" marR="0" indent="0"/>
                      <a:r>
                        <a:rPr lang="tr" sz="750" b="1">
                          <a:latin typeface="Times New Roman"/>
                        </a:rPr>
                        <a:t>2025</a:t>
                      </a:r>
                    </a:p>
                  </a:txBody>
                  <a:tcPr marL="0" marR="0" marT="0" marB="0" anchor="ctr"/>
                </a:tc>
                <a:tc>
                  <a:txBody>
                    <a:bodyPr/>
                    <a:lstStyle/>
                    <a:p>
                      <a:pPr marL="0" marR="0" indent="0"/>
                      <a:r>
                        <a:rPr lang="tr" sz="750" b="1">
                          <a:latin typeface="Times New Roman"/>
                        </a:rPr>
                        <a:t>S</a:t>
                      </a:r>
                    </a:p>
                  </a:txBody>
                  <a:tcPr marL="0" marR="0" marT="0" marB="0" anchor="ctr"/>
                </a:tc>
                <a:tc>
                  <a:txBody>
                    <a:bodyPr/>
                    <a:lstStyle/>
                    <a:p>
                      <a:pPr marL="0" marR="0" indent="0"/>
                      <a:r>
                        <a:rPr lang="tr" sz="750" b="1">
                          <a:latin typeface="Times New Roman"/>
                        </a:rPr>
                        <a:t>1.920.539.81</a:t>
                      </a:r>
                    </a:p>
                  </a:txBody>
                  <a:tcPr marL="0" marR="0" marT="0" marB="0" anchor="ctr"/>
                </a:tc>
                <a:tc>
                  <a:txBody>
                    <a:bodyPr/>
                    <a:lstStyle/>
                    <a:p>
                      <a:pPr marL="0" marR="0" indent="0"/>
                      <a:r>
                        <a:rPr lang="tr" sz="750" b="1">
                          <a:latin typeface="Times New Roman"/>
                        </a:rPr>
                        <a:t>19.205,40</a:t>
                      </a:r>
                    </a:p>
                  </a:txBody>
                  <a:tcPr marL="0" marR="0" marT="0" marB="0" anchor="ctr"/>
                </a:tc>
                <a:tc>
                  <a:txBody>
                    <a:bodyPr/>
                    <a:lstStyle/>
                    <a:p>
                      <a:pPr marL="0" marR="0" indent="0" algn="ctr"/>
                      <a:r>
                        <a:rPr lang="tr" sz="750" b="1">
                          <a:latin typeface="Times New Roman"/>
                        </a:rPr>
                        <a:t>1.939.745,21</a:t>
                      </a:r>
                    </a:p>
                  </a:txBody>
                  <a:tcPr marL="0" marR="0" marT="0" marB="0" anchor="ctr"/>
                </a:tc>
                <a:tc>
                  <a:txBody>
                    <a:bodyPr/>
                    <a:lstStyle/>
                    <a:p>
                      <a:pPr marL="0" marR="0" indent="0" algn="ctr"/>
                      <a:r>
                        <a:rPr lang="tr" sz="750" b="1">
                          <a:latin typeface="Times New Roman"/>
                        </a:rPr>
                        <a:t>0</a:t>
                      </a:r>
                    </a:p>
                  </a:txBody>
                  <a:tcPr marL="0" marR="0" marT="0" marB="0" anchor="ctr"/>
                </a:tc>
                <a:tc>
                  <a:txBody>
                    <a:bodyPr/>
                    <a:lstStyle/>
                    <a:p>
                      <a:pPr marL="0" marR="0" indent="152400"/>
                      <a:r>
                        <a:rPr lang="tr" sz="750" b="1">
                          <a:latin typeface="Times New Roman"/>
                        </a:rPr>
                        <a:t>18.206,71</a:t>
                      </a:r>
                    </a:p>
                  </a:txBody>
                  <a:tcPr marL="0" marR="0" marT="0" marB="0" anchor="ctr"/>
                </a:tc>
                <a:tc>
                  <a:txBody>
                    <a:bodyPr/>
                    <a:lstStyle/>
                    <a:p>
                      <a:pPr marL="0" marR="0" indent="0" algn="ctr"/>
                      <a:r>
                        <a:rPr lang="tr" sz="750" b="1">
                          <a:latin typeface="Times New Roman"/>
                        </a:rPr>
                        <a:t>18.206,71</a:t>
                      </a:r>
                    </a:p>
                  </a:txBody>
                  <a:tcPr marL="0" marR="0" marT="0" marB="0" anchor="ctr"/>
                </a:tc>
                <a:tc>
                  <a:txBody>
                    <a:bodyPr/>
                    <a:lstStyle/>
                    <a:p>
                      <a:pPr marL="0" marR="0" indent="88900" algn="just"/>
                      <a:r>
                        <a:rPr lang="tr" sz="750" b="1">
                          <a:latin typeface="Times New Roman"/>
                        </a:rPr>
                        <a:t>1.921.538.50</a:t>
                      </a:r>
                    </a:p>
                  </a:txBody>
                  <a:tcPr marL="0" marR="0" marT="0" marB="0" anchor="ctr"/>
                </a:tc>
                <a:tc>
                  <a:txBody>
                    <a:bodyPr/>
                    <a:lstStyle/>
                    <a:p>
                      <a:pPr marL="0" marR="0" indent="0"/>
                      <a:r>
                        <a:rPr lang="tr" sz="750" b="1">
                          <a:latin typeface="Times New Roman"/>
                        </a:rPr>
                        <a:t>2.190.266,74</a:t>
                      </a:r>
                    </a:p>
                  </a:txBody>
                  <a:tcPr marL="0" marR="0" marT="0" marB="0" anchor="ctr"/>
                </a:tc>
                <a:tc>
                  <a:txBody>
                    <a:bodyPr/>
                    <a:lstStyle/>
                    <a:p>
                      <a:pPr marL="0" marR="0" indent="0"/>
                      <a:r>
                        <a:rPr lang="tr" sz="750" b="1">
                          <a:latin typeface="Times New Roman"/>
                        </a:rPr>
                        <a:t>1.921.538.50</a:t>
                      </a:r>
                    </a:p>
                  </a:txBody>
                  <a:tcPr marL="0" marR="0" marT="0" marB="0" anchor="ctr"/>
                </a:tc>
                <a:extLst>
                  <a:ext uri="{0D108BD9-81ED-4DB2-BD59-A6C34878D82A}">
                    <a16:rowId xmlns:a16="http://schemas.microsoft.com/office/drawing/2014/main" val="10008"/>
                  </a:ext>
                </a:extLst>
              </a:tr>
              <a:tr h="240792">
                <a:tc>
                  <a:txBody>
                    <a:bodyPr/>
                    <a:lstStyle/>
                    <a:p>
                      <a:pPr marL="0" marR="0" indent="0"/>
                      <a:r>
                        <a:rPr lang="tr" sz="750" b="1">
                          <a:latin typeface="Times New Roman"/>
                        </a:rPr>
                        <a:t>2025</a:t>
                      </a:r>
                    </a:p>
                  </a:txBody>
                  <a:tcPr marL="0" marR="0" marT="0" marB="0" anchor="ctr"/>
                </a:tc>
                <a:tc>
                  <a:txBody>
                    <a:bodyPr/>
                    <a:lstStyle/>
                    <a:p>
                      <a:pPr marL="0" marR="0" indent="0"/>
                      <a:r>
                        <a:rPr lang="tr" sz="750" b="1">
                          <a:latin typeface="Times New Roman"/>
                        </a:rPr>
                        <a:t>9</a:t>
                      </a:r>
                    </a:p>
                  </a:txBody>
                  <a:tcPr marL="0" marR="0" marT="0" marB="0" anchor="ctr"/>
                </a:tc>
                <a:tc>
                  <a:txBody>
                    <a:bodyPr/>
                    <a:lstStyle/>
                    <a:p>
                      <a:pPr marL="0" marR="0" indent="0"/>
                      <a:r>
                        <a:rPr lang="tr" sz="750" b="1">
                          <a:latin typeface="Times New Roman"/>
                        </a:rPr>
                        <a:t>1.718.680.94</a:t>
                      </a:r>
                    </a:p>
                  </a:txBody>
                  <a:tcPr marL="0" marR="0" marT="0" marB="0" anchor="ctr"/>
                </a:tc>
                <a:tc>
                  <a:txBody>
                    <a:bodyPr/>
                    <a:lstStyle/>
                    <a:p>
                      <a:pPr marL="0" marR="0" indent="0" algn="ctr"/>
                      <a:r>
                        <a:rPr lang="tr" sz="750" b="1">
                          <a:latin typeface="Times New Roman"/>
                        </a:rPr>
                        <a:t>17.186.81</a:t>
                      </a:r>
                    </a:p>
                  </a:txBody>
                  <a:tcPr marL="0" marR="0" marT="0" marB="0" anchor="ctr"/>
                </a:tc>
                <a:tc>
                  <a:txBody>
                    <a:bodyPr/>
                    <a:lstStyle/>
                    <a:p>
                      <a:pPr marL="0" marR="0" indent="0"/>
                      <a:r>
                        <a:rPr lang="tr" sz="750" b="1">
                          <a:latin typeface="Times New Roman"/>
                        </a:rPr>
                        <a:t>1.735.867.75</a:t>
                      </a:r>
                    </a:p>
                  </a:txBody>
                  <a:tcPr marL="0" marR="0" marT="0" marB="0" anchor="ctr"/>
                </a:tc>
                <a:tc>
                  <a:txBody>
                    <a:bodyPr/>
                    <a:lstStyle/>
                    <a:p>
                      <a:pPr marL="0" marR="0" indent="0" algn="ctr"/>
                      <a:r>
                        <a:rPr lang="tr" sz="750" b="1">
                          <a:latin typeface="Times New Roman"/>
                        </a:rPr>
                        <a:t>0</a:t>
                      </a:r>
                    </a:p>
                  </a:txBody>
                  <a:tcPr marL="0" marR="0" marT="0" marB="0" anchor="ctr"/>
                </a:tc>
                <a:tc>
                  <a:txBody>
                    <a:bodyPr/>
                    <a:lstStyle/>
                    <a:p>
                      <a:pPr marL="0" marR="0" indent="152400"/>
                      <a:r>
                        <a:rPr lang="tr" sz="750" b="1">
                          <a:latin typeface="Times New Roman"/>
                        </a:rPr>
                        <a:t>16.293,10</a:t>
                      </a:r>
                    </a:p>
                  </a:txBody>
                  <a:tcPr marL="0" marR="0" marT="0" marB="0" anchor="ctr"/>
                </a:tc>
                <a:tc>
                  <a:txBody>
                    <a:bodyPr/>
                    <a:lstStyle/>
                    <a:p>
                      <a:pPr marL="0" marR="0" indent="0" algn="ctr"/>
                      <a:r>
                        <a:rPr lang="tr" sz="750" b="1">
                          <a:latin typeface="Times New Roman"/>
                        </a:rPr>
                        <a:t>16.293,10</a:t>
                      </a:r>
                    </a:p>
                  </a:txBody>
                  <a:tcPr marL="0" marR="0" marT="0" marB="0" anchor="ctr"/>
                </a:tc>
                <a:tc>
                  <a:txBody>
                    <a:bodyPr/>
                    <a:lstStyle/>
                    <a:p>
                      <a:pPr marL="0" marR="0" indent="88900" algn="just"/>
                      <a:r>
                        <a:rPr lang="tr" sz="750" b="1">
                          <a:latin typeface="Times New Roman"/>
                        </a:rPr>
                        <a:t>1.719.574,65</a:t>
                      </a:r>
                    </a:p>
                  </a:txBody>
                  <a:tcPr marL="0" marR="0" marT="0" marB="0" anchor="ctr"/>
                </a:tc>
                <a:tc>
                  <a:txBody>
                    <a:bodyPr/>
                    <a:lstStyle/>
                    <a:p>
                      <a:pPr marL="0" marR="0" indent="0"/>
                      <a:r>
                        <a:rPr lang="tr" sz="750" b="1">
                          <a:latin typeface="Times New Roman"/>
                        </a:rPr>
                        <a:t>1.921.538,50</a:t>
                      </a:r>
                    </a:p>
                  </a:txBody>
                  <a:tcPr marL="0" marR="0" marT="0" marB="0" anchor="ctr"/>
                </a:tc>
                <a:tc>
                  <a:txBody>
                    <a:bodyPr/>
                    <a:lstStyle/>
                    <a:p>
                      <a:pPr marL="0" marR="0" indent="0"/>
                      <a:r>
                        <a:rPr lang="tr" sz="750" b="1">
                          <a:latin typeface="Times New Roman"/>
                        </a:rPr>
                        <a:t>1.719.574.65</a:t>
                      </a:r>
                    </a:p>
                  </a:txBody>
                  <a:tcPr marL="0" marR="0" marT="0" marB="0" anchor="ctr"/>
                </a:tc>
                <a:extLst>
                  <a:ext uri="{0D108BD9-81ED-4DB2-BD59-A6C34878D82A}">
                    <a16:rowId xmlns:a16="http://schemas.microsoft.com/office/drawing/2014/main" val="10009"/>
                  </a:ext>
                </a:extLst>
              </a:tr>
              <a:tr h="283464">
                <a:tc>
                  <a:txBody>
                    <a:bodyPr/>
                    <a:lstStyle/>
                    <a:p>
                      <a:pPr marL="0" marR="0" indent="0"/>
                      <a:r>
                        <a:rPr lang="tr" sz="750" b="1">
                          <a:latin typeface="Times New Roman"/>
                        </a:rPr>
                        <a:t>2025</a:t>
                      </a:r>
                    </a:p>
                  </a:txBody>
                  <a:tcPr marL="0" marR="0" marT="0" marB="0" anchor="ctr"/>
                </a:tc>
                <a:tc>
                  <a:txBody>
                    <a:bodyPr/>
                    <a:lstStyle/>
                    <a:p>
                      <a:pPr marL="0" marR="0" indent="0"/>
                      <a:r>
                        <a:rPr lang="tr" sz="750" b="1">
                          <a:latin typeface="Times New Roman"/>
                        </a:rPr>
                        <a:t>10</a:t>
                      </a:r>
                    </a:p>
                  </a:txBody>
                  <a:tcPr marL="0" marR="0" marT="0" marB="0" anchor="ctr"/>
                </a:tc>
                <a:tc>
                  <a:txBody>
                    <a:bodyPr/>
                    <a:lstStyle/>
                    <a:p>
                      <a:pPr marL="0" marR="0" indent="0"/>
                      <a:r>
                        <a:rPr lang="tr" sz="750" b="1">
                          <a:latin typeface="Times New Roman"/>
                        </a:rPr>
                        <a:t>1.799.762.86</a:t>
                      </a:r>
                    </a:p>
                  </a:txBody>
                  <a:tcPr marL="0" marR="0" marT="0" marB="0" anchor="ctr"/>
                </a:tc>
                <a:tc>
                  <a:txBody>
                    <a:bodyPr/>
                    <a:lstStyle/>
                    <a:p>
                      <a:pPr marL="0" marR="0" indent="0" algn="ctr"/>
                      <a:r>
                        <a:rPr lang="tr" sz="750" b="1">
                          <a:latin typeface="Times New Roman"/>
                        </a:rPr>
                        <a:t>17.997,63</a:t>
                      </a:r>
                    </a:p>
                  </a:txBody>
                  <a:tcPr marL="0" marR="0" marT="0" marB="0" anchor="ctr"/>
                </a:tc>
                <a:tc>
                  <a:txBody>
                    <a:bodyPr/>
                    <a:lstStyle/>
                    <a:p>
                      <a:pPr marL="0" marR="0" indent="0"/>
                      <a:r>
                        <a:rPr lang="tr" sz="750" b="1">
                          <a:latin typeface="Times New Roman"/>
                        </a:rPr>
                        <a:t>1.817.760,49</a:t>
                      </a:r>
                    </a:p>
                  </a:txBody>
                  <a:tcPr marL="0" marR="0" marT="0" marB="0" anchor="ctr"/>
                </a:tc>
                <a:tc>
                  <a:txBody>
                    <a:bodyPr/>
                    <a:lstStyle/>
                    <a:p>
                      <a:pPr marL="0" marR="0" indent="0" algn="ctr"/>
                      <a:r>
                        <a:rPr lang="tr" sz="750" b="1">
                          <a:latin typeface="Times New Roman"/>
                        </a:rPr>
                        <a:t>0</a:t>
                      </a:r>
                    </a:p>
                  </a:txBody>
                  <a:tcPr marL="0" marR="0" marT="0" marB="0" anchor="ctr"/>
                </a:tc>
                <a:tc>
                  <a:txBody>
                    <a:bodyPr/>
                    <a:lstStyle/>
                    <a:p>
                      <a:pPr marL="0" marR="0" indent="152400"/>
                      <a:r>
                        <a:rPr lang="tr" sz="750" b="1">
                          <a:latin typeface="Times New Roman"/>
                        </a:rPr>
                        <a:t>17.061.75</a:t>
                      </a:r>
                    </a:p>
                  </a:txBody>
                  <a:tcPr marL="0" marR="0" marT="0" marB="0" anchor="ctr"/>
                </a:tc>
                <a:tc>
                  <a:txBody>
                    <a:bodyPr/>
                    <a:lstStyle/>
                    <a:p>
                      <a:pPr marL="0" marR="0" indent="88900" algn="just"/>
                      <a:r>
                        <a:rPr lang="tr" sz="750" b="1">
                          <a:latin typeface="Times New Roman"/>
                        </a:rPr>
                        <a:t>17.061,75</a:t>
                      </a:r>
                    </a:p>
                  </a:txBody>
                  <a:tcPr marL="0" marR="0" marT="0" marB="0" anchor="ctr"/>
                </a:tc>
                <a:tc>
                  <a:txBody>
                    <a:bodyPr/>
                    <a:lstStyle/>
                    <a:p>
                      <a:pPr marL="0" marR="0" indent="88900" algn="just"/>
                      <a:r>
                        <a:rPr lang="tr" sz="750" b="1">
                          <a:latin typeface="Times New Roman"/>
                        </a:rPr>
                        <a:t>1.800.698,74</a:t>
                      </a:r>
                    </a:p>
                  </a:txBody>
                  <a:tcPr marL="0" marR="0" marT="0" marB="0" anchor="ctr"/>
                </a:tc>
                <a:tc>
                  <a:txBody>
                    <a:bodyPr/>
                    <a:lstStyle/>
                    <a:p>
                      <a:pPr marL="0" marR="0" indent="0"/>
                      <a:r>
                        <a:rPr lang="tr" sz="750" b="1">
                          <a:latin typeface="Times New Roman"/>
                        </a:rPr>
                        <a:t>3.520.273.39</a:t>
                      </a:r>
                    </a:p>
                  </a:txBody>
                  <a:tcPr marL="0" marR="0" marT="0" marB="0" anchor="ctr"/>
                </a:tc>
                <a:tc>
                  <a:txBody>
                    <a:bodyPr/>
                    <a:lstStyle/>
                    <a:p>
                      <a:pPr marL="0" marR="0" indent="279400"/>
                      <a:r>
                        <a:rPr lang="tr" sz="750" b="1">
                          <a:latin typeface="Times New Roman"/>
                        </a:rPr>
                        <a:t>0</a:t>
                      </a:r>
                    </a:p>
                  </a:txBody>
                  <a:tcPr marL="0" marR="0" marT="0" marB="0" anchor="ctr"/>
                </a:tc>
                <a:extLst>
                  <a:ext uri="{0D108BD9-81ED-4DB2-BD59-A6C34878D82A}">
                    <a16:rowId xmlns:a16="http://schemas.microsoft.com/office/drawing/2014/main" val="10010"/>
                  </a:ext>
                </a:extLst>
              </a:tr>
              <a:tr h="283464">
                <a:tc>
                  <a:txBody>
                    <a:bodyPr/>
                    <a:lstStyle/>
                    <a:p>
                      <a:pPr marL="0" marR="0" indent="0"/>
                      <a:r>
                        <a:rPr lang="tr" sz="750" b="1">
                          <a:latin typeface="Times New Roman"/>
                        </a:rPr>
                        <a:t>2025</a:t>
                      </a:r>
                    </a:p>
                  </a:txBody>
                  <a:tcPr marL="0" marR="0" marT="0" marB="0" anchor="ctr"/>
                </a:tc>
                <a:tc>
                  <a:txBody>
                    <a:bodyPr/>
                    <a:lstStyle/>
                    <a:p>
                      <a:pPr marL="0" marR="0" indent="0"/>
                      <a:r>
                        <a:rPr lang="tr" sz="750" b="1">
                          <a:latin typeface="Times New Roman"/>
                        </a:rPr>
                        <a:t>II</a:t>
                      </a:r>
                    </a:p>
                  </a:txBody>
                  <a:tcPr marL="0" marR="0" marT="0" marB="0" anchor="ctr"/>
                </a:tc>
                <a:tc>
                  <a:txBody>
                    <a:bodyPr/>
                    <a:lstStyle/>
                    <a:p>
                      <a:pPr marL="0" marR="0" indent="0"/>
                      <a:r>
                        <a:rPr lang="tr" sz="750" b="1">
                          <a:latin typeface="Times New Roman"/>
                        </a:rPr>
                        <a:t>1.612.921,68</a:t>
                      </a:r>
                    </a:p>
                  </a:txBody>
                  <a:tcPr marL="0" marR="0" marT="0" marB="0" anchor="ctr"/>
                </a:tc>
                <a:tc>
                  <a:txBody>
                    <a:bodyPr/>
                    <a:lstStyle/>
                    <a:p>
                      <a:pPr marL="0" marR="0" indent="0" algn="ctr"/>
                      <a:r>
                        <a:rPr lang="tr" sz="750" b="1">
                          <a:latin typeface="Times New Roman"/>
                        </a:rPr>
                        <a:t>16.129,21</a:t>
                      </a:r>
                    </a:p>
                  </a:txBody>
                  <a:tcPr marL="0" marR="0" marT="0" marB="0" anchor="ctr"/>
                </a:tc>
                <a:tc>
                  <a:txBody>
                    <a:bodyPr/>
                    <a:lstStyle/>
                    <a:p>
                      <a:pPr marL="0" marR="0" indent="0"/>
                      <a:r>
                        <a:rPr lang="tr" sz="750" b="1">
                          <a:latin typeface="Times New Roman"/>
                        </a:rPr>
                        <a:t>1.629.050,89</a:t>
                      </a:r>
                    </a:p>
                  </a:txBody>
                  <a:tcPr marL="0" marR="0" marT="0" marB="0" anchor="ctr"/>
                </a:tc>
                <a:tc>
                  <a:txBody>
                    <a:bodyPr/>
                    <a:lstStyle/>
                    <a:p>
                      <a:pPr marL="0" marR="0" indent="0" algn="ctr"/>
                      <a:r>
                        <a:rPr lang="tr" sz="750" b="1">
                          <a:latin typeface="Times New Roman"/>
                        </a:rPr>
                        <a:t>0</a:t>
                      </a:r>
                    </a:p>
                  </a:txBody>
                  <a:tcPr marL="0" marR="0" marT="0" marB="0" anchor="ctr"/>
                </a:tc>
                <a:tc>
                  <a:txBody>
                    <a:bodyPr/>
                    <a:lstStyle/>
                    <a:p>
                      <a:pPr marL="0" marR="0" indent="152400"/>
                      <a:r>
                        <a:rPr lang="tr" sz="750" b="1">
                          <a:latin typeface="Times New Roman"/>
                        </a:rPr>
                        <a:t>15.290,50</a:t>
                      </a:r>
                    </a:p>
                  </a:txBody>
                  <a:tcPr marL="0" marR="0" marT="0" marB="0" anchor="ctr"/>
                </a:tc>
                <a:tc>
                  <a:txBody>
                    <a:bodyPr/>
                    <a:lstStyle/>
                    <a:p>
                      <a:pPr marL="0" marR="0" indent="88900" algn="just"/>
                      <a:r>
                        <a:rPr lang="tr" sz="750" b="1">
                          <a:latin typeface="Times New Roman"/>
                        </a:rPr>
                        <a:t>15.29030</a:t>
                      </a:r>
                    </a:p>
                  </a:txBody>
                  <a:tcPr marL="0" marR="0" marT="0" marB="0" anchor="ctr"/>
                </a:tc>
                <a:tc>
                  <a:txBody>
                    <a:bodyPr/>
                    <a:lstStyle/>
                    <a:p>
                      <a:pPr marL="0" marR="0" indent="88900" algn="just"/>
                      <a:r>
                        <a:rPr lang="tr" sz="750" b="1">
                          <a:latin typeface="Times New Roman"/>
                        </a:rPr>
                        <a:t>1.613.760.39</a:t>
                      </a:r>
                    </a:p>
                  </a:txBody>
                  <a:tcPr marL="0" marR="0" marT="0" marB="0" anchor="ctr"/>
                </a:tc>
                <a:tc>
                  <a:txBody>
                    <a:bodyPr/>
                    <a:lstStyle/>
                    <a:p>
                      <a:pPr marL="0" marR="0" indent="0" algn="ctr"/>
                      <a:r>
                        <a:rPr lang="tr" sz="750" b="1">
                          <a:latin typeface="Times New Roman"/>
                        </a:rPr>
                        <a:t>0</a:t>
                      </a:r>
                    </a:p>
                  </a:txBody>
                  <a:tcPr marL="0" marR="0" marT="0" marB="0" anchor="ctr"/>
                </a:tc>
                <a:tc>
                  <a:txBody>
                    <a:bodyPr/>
                    <a:lstStyle/>
                    <a:p>
                      <a:pPr marL="0" marR="0" indent="0"/>
                      <a:r>
                        <a:rPr lang="tr" sz="750" b="1">
                          <a:latin typeface="Times New Roman"/>
                        </a:rPr>
                        <a:t>1.613.760.39</a:t>
                      </a:r>
                    </a:p>
                  </a:txBody>
                  <a:tcPr marL="0" marR="0" marT="0" marB="0" anchor="ctr"/>
                </a:tc>
                <a:extLst>
                  <a:ext uri="{0D108BD9-81ED-4DB2-BD59-A6C34878D82A}">
                    <a16:rowId xmlns:a16="http://schemas.microsoft.com/office/drawing/2014/main" val="10011"/>
                  </a:ext>
                </a:extLst>
              </a:tr>
              <a:tr h="292608">
                <a:tc>
                  <a:txBody>
                    <a:bodyPr/>
                    <a:lstStyle/>
                    <a:p>
                      <a:pPr marL="0" marR="0" indent="0" algn="ctr"/>
                      <a:r>
                        <a:rPr lang="tr" sz="750" b="1">
                          <a:latin typeface="Times New Roman"/>
                        </a:rPr>
                        <a:t>2025</a:t>
                      </a:r>
                    </a:p>
                  </a:txBody>
                  <a:tcPr marL="0" marR="0" marT="0" marB="0" anchor="ctr"/>
                </a:tc>
                <a:tc>
                  <a:txBody>
                    <a:bodyPr/>
                    <a:lstStyle/>
                    <a:p>
                      <a:pPr marL="0" marR="0" indent="0"/>
                      <a:r>
                        <a:rPr lang="tr" sz="750" b="1">
                          <a:latin typeface="Times New Roman"/>
                        </a:rPr>
                        <a:t>12</a:t>
                      </a:r>
                    </a:p>
                  </a:txBody>
                  <a:tcPr marL="0" marR="0" marT="0" marB="0" anchor="ctr"/>
                </a:tc>
                <a:tc>
                  <a:txBody>
                    <a:bodyPr/>
                    <a:lstStyle/>
                    <a:p>
                      <a:pPr marL="0" marR="0" indent="0"/>
                      <a:r>
                        <a:rPr lang="tr" sz="750" b="1">
                          <a:latin typeface="Times New Roman"/>
                        </a:rPr>
                        <a:t>1.634.213,29</a:t>
                      </a:r>
                    </a:p>
                  </a:txBody>
                  <a:tcPr marL="0" marR="0" marT="0" marB="0" anchor="ctr"/>
                </a:tc>
                <a:tc>
                  <a:txBody>
                    <a:bodyPr/>
                    <a:lstStyle/>
                    <a:p>
                      <a:pPr marL="0" marR="0" indent="0"/>
                      <a:r>
                        <a:rPr lang="tr" sz="750" b="1">
                          <a:latin typeface="Times New Roman"/>
                        </a:rPr>
                        <a:t>16.342,13</a:t>
                      </a:r>
                    </a:p>
                  </a:txBody>
                  <a:tcPr marL="0" marR="0" marT="0" marB="0" anchor="ctr"/>
                </a:tc>
                <a:tc>
                  <a:txBody>
                    <a:bodyPr/>
                    <a:lstStyle/>
                    <a:p>
                      <a:pPr marL="0" marR="0" indent="0"/>
                      <a:r>
                        <a:rPr lang="tr" sz="750" b="1">
                          <a:latin typeface="Times New Roman"/>
                        </a:rPr>
                        <a:t>1.650.555.42</a:t>
                      </a:r>
                    </a:p>
                  </a:txBody>
                  <a:tcPr marL="0" marR="0" marT="0" marB="0" anchor="ctr"/>
                </a:tc>
                <a:tc>
                  <a:txBody>
                    <a:bodyPr/>
                    <a:lstStyle/>
                    <a:p>
                      <a:pPr marL="0" marR="0" indent="0" algn="ctr"/>
                      <a:r>
                        <a:rPr lang="tr" sz="750" b="1">
                          <a:latin typeface="Times New Roman"/>
                        </a:rPr>
                        <a:t>0</a:t>
                      </a:r>
                    </a:p>
                  </a:txBody>
                  <a:tcPr marL="0" marR="0" marT="0" marB="0" anchor="ctr"/>
                </a:tc>
                <a:tc>
                  <a:txBody>
                    <a:bodyPr/>
                    <a:lstStyle/>
                    <a:p>
                      <a:pPr marL="0" marR="0" indent="152400"/>
                      <a:r>
                        <a:rPr lang="tr" sz="750" b="1">
                          <a:latin typeface="Times New Roman"/>
                        </a:rPr>
                        <a:t>15.492,34</a:t>
                      </a:r>
                    </a:p>
                  </a:txBody>
                  <a:tcPr marL="0" marR="0" marT="0" marB="0" anchor="ctr"/>
                </a:tc>
                <a:tc>
                  <a:txBody>
                    <a:bodyPr/>
                    <a:lstStyle/>
                    <a:p>
                      <a:pPr marL="0" marR="0" indent="88900" algn="just"/>
                      <a:r>
                        <a:rPr lang="tr" sz="750" b="1">
                          <a:latin typeface="Times New Roman"/>
                        </a:rPr>
                        <a:t>15.49234</a:t>
                      </a:r>
                    </a:p>
                  </a:txBody>
                  <a:tcPr marL="0" marR="0" marT="0" marB="0" anchor="ctr"/>
                </a:tc>
                <a:tc>
                  <a:txBody>
                    <a:bodyPr/>
                    <a:lstStyle/>
                    <a:p>
                      <a:pPr marL="0" marR="0" indent="88900" algn="just"/>
                      <a:r>
                        <a:rPr lang="tr" sz="750" b="1">
                          <a:latin typeface="Times New Roman"/>
                        </a:rPr>
                        <a:t>1.635.063.08</a:t>
                      </a:r>
                    </a:p>
                  </a:txBody>
                  <a:tcPr marL="0" marR="0" marT="0" marB="0" anchor="ctr"/>
                </a:tc>
                <a:tc>
                  <a:txBody>
                    <a:bodyPr/>
                    <a:lstStyle/>
                    <a:p>
                      <a:pPr marL="0" marR="0" indent="0"/>
                      <a:r>
                        <a:rPr lang="tr" sz="750" b="1">
                          <a:latin typeface="Times New Roman"/>
                        </a:rPr>
                        <a:t>3.248.823.47</a:t>
                      </a:r>
                    </a:p>
                  </a:txBody>
                  <a:tcPr marL="0" marR="0" marT="0" marB="0" anchor="ctr"/>
                </a:tc>
                <a:tc>
                  <a:txBody>
                    <a:bodyPr/>
                    <a:lstStyle/>
                    <a:p>
                      <a:pPr marL="0" marR="0" indent="279400"/>
                      <a:r>
                        <a:rPr lang="tr" sz="750" b="1">
                          <a:latin typeface="Times New Roman"/>
                        </a:rPr>
                        <a:t>0</a:t>
                      </a:r>
                    </a:p>
                  </a:txBody>
                  <a:tcPr marL="0" marR="0" marT="0" marB="0" anchor="ctr"/>
                </a:tc>
                <a:extLst>
                  <a:ext uri="{0D108BD9-81ED-4DB2-BD59-A6C34878D82A}">
                    <a16:rowId xmlns:a16="http://schemas.microsoft.com/office/drawing/2014/main" val="10012"/>
                  </a:ext>
                </a:extLst>
              </a:tr>
            </a:tbl>
          </a:graphicData>
        </a:graphic>
      </p:graphicFrame>
    </p:spTree>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973824" y="423672"/>
            <a:ext cx="179832" cy="137160"/>
          </a:xfrm>
          <a:prstGeom prst="rect">
            <a:avLst/>
          </a:prstGeom>
          <a:solidFill>
            <a:srgbClr val="4669AC"/>
          </a:solidFill>
        </p:spPr>
        <p:txBody>
          <a:bodyPr wrap="none" lIns="0" tIns="0" rIns="0" bIns="0">
            <a:noAutofit/>
          </a:bodyPr>
          <a:lstStyle/>
          <a:p>
            <a:pPr marL="0" marR="0" indent="0"/>
            <a:r>
              <a:rPr lang="tr" sz="1200">
                <a:solidFill>
                  <a:srgbClr val="CBDCF8"/>
                </a:solidFill>
                <a:latin typeface="Times New Roman"/>
              </a:rPr>
              <a:t>26</a:t>
            </a:r>
          </a:p>
        </p:txBody>
      </p:sp>
      <p:sp>
        <p:nvSpPr>
          <p:cNvPr id="3" name="Dikdörtgen 2"/>
          <p:cNvSpPr/>
          <p:nvPr/>
        </p:nvSpPr>
        <p:spPr>
          <a:xfrm>
            <a:off x="890016" y="871728"/>
            <a:ext cx="1700784" cy="1298448"/>
          </a:xfrm>
          <a:prstGeom prst="rect">
            <a:avLst/>
          </a:prstGeom>
          <a:noFill/>
        </p:spPr>
        <p:txBody>
          <a:bodyPr lIns="0" tIns="0" rIns="0" bIns="0">
            <a:noAutofit/>
          </a:bodyPr>
          <a:lstStyle/>
          <a:p>
            <a:pPr marL="0" marR="0" indent="0"/>
            <a:r>
              <a:rPr lang="tr" sz="1100">
                <a:latin typeface="Times New Roman"/>
              </a:rPr>
              <a:t>Fatura Toplamı</a:t>
            </a:r>
          </a:p>
          <a:p>
            <a:pPr marL="0" marR="0" indent="0"/>
            <a:r>
              <a:rPr lang="tr" sz="1100">
                <a:latin typeface="Times New Roman"/>
              </a:rPr>
              <a:t>Damga vergisi</a:t>
            </a:r>
          </a:p>
          <a:p>
            <a:pPr marL="0" marR="0" indent="0"/>
            <a:r>
              <a:rPr lang="tr" sz="1100">
                <a:latin typeface="Times New Roman"/>
              </a:rPr>
              <a:t>Sözleşmeye ait damga vergisi</a:t>
            </a:r>
          </a:p>
          <a:p>
            <a:pPr marL="0" marR="0" indent="0"/>
            <a:r>
              <a:rPr lang="tr" sz="1100">
                <a:latin typeface="Times New Roman"/>
              </a:rPr>
              <a:t>Kesintiler toplamı</a:t>
            </a:r>
          </a:p>
          <a:p>
            <a:pPr marL="0" marR="0" indent="0"/>
            <a:r>
              <a:rPr lang="tr" sz="1100">
                <a:latin typeface="Times New Roman"/>
              </a:rPr>
              <a:t>Tahsil edilmesi gereken Tutar</a:t>
            </a:r>
          </a:p>
          <a:p>
            <a:pPr marL="0" marR="0" indent="0"/>
            <a:r>
              <a:rPr lang="tr" sz="1100">
                <a:latin typeface="Times New Roman"/>
              </a:rPr>
              <a:t>Geçen yıla ait tahsilat</a:t>
            </a:r>
          </a:p>
          <a:p>
            <a:pPr marL="0" marR="0" indent="0" algn="just"/>
            <a:r>
              <a:rPr lang="tr" sz="1100">
                <a:latin typeface="Times New Roman"/>
              </a:rPr>
              <a:t>Tahsilatlar toplamı</a:t>
            </a:r>
          </a:p>
          <a:p>
            <a:pPr marL="0" marR="0" indent="0"/>
            <a:r>
              <a:rPr lang="tr" sz="1100">
                <a:latin typeface="Times New Roman"/>
              </a:rPr>
              <a:t>Yıl sonu bakiye alacak tutarı</a:t>
            </a:r>
          </a:p>
        </p:txBody>
      </p:sp>
      <p:sp>
        <p:nvSpPr>
          <p:cNvPr id="4" name="Dikdörtgen 3"/>
          <p:cNvSpPr/>
          <p:nvPr/>
        </p:nvSpPr>
        <p:spPr>
          <a:xfrm>
            <a:off x="2691384" y="868680"/>
            <a:ext cx="929640" cy="1271016"/>
          </a:xfrm>
          <a:prstGeom prst="rect">
            <a:avLst/>
          </a:prstGeom>
          <a:noFill/>
        </p:spPr>
        <p:txBody>
          <a:bodyPr lIns="0" tIns="0" rIns="0" bIns="0">
            <a:noAutofit/>
          </a:bodyPr>
          <a:lstStyle/>
          <a:p>
            <a:pPr marL="0" marR="0" indent="0"/>
            <a:r>
              <a:rPr lang="tr" sz="1100">
                <a:latin typeface="Times New Roman"/>
              </a:rPr>
              <a:t>: 20.342.476,81</a:t>
            </a:r>
          </a:p>
          <a:p>
            <a:pPr marL="0" marR="0" indent="0"/>
            <a:r>
              <a:rPr lang="tr" sz="1100">
                <a:latin typeface="Times New Roman"/>
              </a:rPr>
              <a:t>: 0</a:t>
            </a:r>
          </a:p>
          <a:p>
            <a:pPr marL="0" marR="0" indent="0">
              <a:lnSpc>
                <a:spcPct val="96000"/>
              </a:lnSpc>
            </a:pPr>
            <a:r>
              <a:rPr lang="tr" sz="1100">
                <a:latin typeface="Times New Roman"/>
              </a:rPr>
              <a:t>: 189.305,98</a:t>
            </a:r>
          </a:p>
          <a:p>
            <a:pPr marL="0" marR="0" indent="0"/>
            <a:r>
              <a:rPr lang="tr" sz="1100">
                <a:latin typeface="Times New Roman"/>
              </a:rPr>
              <a:t>: 189.305,98</a:t>
            </a:r>
          </a:p>
          <a:p>
            <a:pPr marL="0" marR="0" indent="0"/>
            <a:r>
              <a:rPr lang="tr" sz="1100">
                <a:latin typeface="Times New Roman"/>
              </a:rPr>
              <a:t>: 20.153.170,83</a:t>
            </a:r>
          </a:p>
          <a:p>
            <a:pPr marL="0" marR="0" indent="0"/>
            <a:r>
              <a:rPr lang="tr" sz="1100">
                <a:latin typeface="Times New Roman"/>
              </a:rPr>
              <a:t>: 0</a:t>
            </a:r>
          </a:p>
          <a:p>
            <a:pPr marL="0" marR="0" indent="0"/>
            <a:r>
              <a:rPr lang="tr" sz="1100">
                <a:latin typeface="Times New Roman"/>
              </a:rPr>
              <a:t>: 20.153.170,83</a:t>
            </a:r>
          </a:p>
          <a:p>
            <a:pPr marL="0" marR="0" indent="0"/>
            <a:r>
              <a:rPr lang="tr" sz="1100">
                <a:latin typeface="Times New Roman"/>
              </a:rPr>
              <a:t>: 0</a:t>
            </a:r>
          </a:p>
        </p:txBody>
      </p:sp>
      <p:sp>
        <p:nvSpPr>
          <p:cNvPr id="5" name="Dikdörtgen 4"/>
          <p:cNvSpPr/>
          <p:nvPr/>
        </p:nvSpPr>
        <p:spPr>
          <a:xfrm>
            <a:off x="893064" y="2484120"/>
            <a:ext cx="1130808" cy="176784"/>
          </a:xfrm>
          <a:prstGeom prst="rect">
            <a:avLst/>
          </a:prstGeom>
          <a:noFill/>
        </p:spPr>
        <p:txBody>
          <a:bodyPr wrap="none" lIns="0" tIns="0" rIns="0" bIns="0">
            <a:noAutofit/>
          </a:bodyPr>
          <a:lstStyle/>
          <a:p>
            <a:pPr marL="0" marR="0" indent="0"/>
            <a:r>
              <a:rPr lang="tr" sz="1200">
                <a:solidFill>
                  <a:srgbClr val="CE5F65"/>
                </a:solidFill>
                <a:latin typeface="Times New Roman"/>
              </a:rPr>
              <a:t>Şirketin Giderleri:</a:t>
            </a:r>
          </a:p>
        </p:txBody>
      </p:sp>
      <p:sp>
        <p:nvSpPr>
          <p:cNvPr id="6" name="Dikdörtgen 5"/>
          <p:cNvSpPr/>
          <p:nvPr/>
        </p:nvSpPr>
        <p:spPr>
          <a:xfrm>
            <a:off x="893064" y="2816352"/>
            <a:ext cx="3191256" cy="176784"/>
          </a:xfrm>
          <a:prstGeom prst="rect">
            <a:avLst/>
          </a:prstGeom>
          <a:noFill/>
        </p:spPr>
        <p:txBody>
          <a:bodyPr wrap="none" lIns="0" tIns="0" rIns="0" bIns="0">
            <a:noAutofit/>
          </a:bodyPr>
          <a:lstStyle/>
          <a:p>
            <a:pPr marL="0" marR="0" indent="0"/>
            <a:r>
              <a:rPr lang="tr" sz="1200">
                <a:latin typeface="Times New Roman"/>
              </a:rPr>
              <a:t>Şirket 2025 Yılı Toplam Gideri: 19.323.425,74 TL.</a:t>
            </a:r>
          </a:p>
        </p:txBody>
      </p:sp>
      <p:graphicFrame>
        <p:nvGraphicFramePr>
          <p:cNvPr id="7" name="Tablo 6"/>
          <p:cNvGraphicFramePr>
            <a:graphicFrameLocks noGrp="1"/>
          </p:cNvGraphicFramePr>
          <p:nvPr/>
        </p:nvGraphicFramePr>
        <p:xfrm>
          <a:off x="902208" y="3121152"/>
          <a:ext cx="6187440" cy="5321808"/>
        </p:xfrm>
        <a:graphic>
          <a:graphicData uri="http://schemas.openxmlformats.org/drawingml/2006/table">
            <a:tbl>
              <a:tblPr/>
              <a:tblGrid>
                <a:gridCol w="758952">
                  <a:extLst>
                    <a:ext uri="{9D8B030D-6E8A-4147-A177-3AD203B41FA5}">
                      <a16:colId xmlns:a16="http://schemas.microsoft.com/office/drawing/2014/main" val="20000"/>
                    </a:ext>
                  </a:extLst>
                </a:gridCol>
                <a:gridCol w="3172968">
                  <a:extLst>
                    <a:ext uri="{9D8B030D-6E8A-4147-A177-3AD203B41FA5}">
                      <a16:colId xmlns:a16="http://schemas.microsoft.com/office/drawing/2014/main" val="20001"/>
                    </a:ext>
                  </a:extLst>
                </a:gridCol>
                <a:gridCol w="356616">
                  <a:extLst>
                    <a:ext uri="{9D8B030D-6E8A-4147-A177-3AD203B41FA5}">
                      <a16:colId xmlns:a16="http://schemas.microsoft.com/office/drawing/2014/main" val="20002"/>
                    </a:ext>
                  </a:extLst>
                </a:gridCol>
                <a:gridCol w="944880">
                  <a:extLst>
                    <a:ext uri="{9D8B030D-6E8A-4147-A177-3AD203B41FA5}">
                      <a16:colId xmlns:a16="http://schemas.microsoft.com/office/drawing/2014/main" val="20003"/>
                    </a:ext>
                  </a:extLst>
                </a:gridCol>
                <a:gridCol w="954024">
                  <a:extLst>
                    <a:ext uri="{9D8B030D-6E8A-4147-A177-3AD203B41FA5}">
                      <a16:colId xmlns:a16="http://schemas.microsoft.com/office/drawing/2014/main" val="20004"/>
                    </a:ext>
                  </a:extLst>
                </a:gridCol>
              </a:tblGrid>
              <a:tr h="134112">
                <a:tc>
                  <a:txBody>
                    <a:bodyPr/>
                    <a:lstStyle/>
                    <a:p>
                      <a:pPr marL="0" marR="0" indent="0"/>
                      <a:r>
                        <a:rPr lang="tr" sz="650" b="1">
                          <a:solidFill>
                            <a:srgbClr val="424E31"/>
                          </a:solidFill>
                          <a:latin typeface="Arial"/>
                        </a:rPr>
                        <a:t>'7</a:t>
                      </a:r>
                    </a:p>
                  </a:txBody>
                  <a:tcPr marL="0" marR="0" marT="0" marB="0" anchor="b"/>
                </a:tc>
                <a:tc>
                  <a:txBody>
                    <a:bodyPr/>
                    <a:lstStyle/>
                    <a:p>
                      <a:pPr marL="0" marR="0" indent="0"/>
                      <a:r>
                        <a:rPr lang="tr" sz="650" b="1">
                          <a:latin typeface="Arial"/>
                        </a:rPr>
                        <a:t>MALİYET HESAPLARI (7/A SEÇENEĞİ)</a:t>
                      </a:r>
                    </a:p>
                  </a:txBody>
                  <a:tcPr marL="0" marR="0" marT="0" marB="0" anchor="b"/>
                </a:tc>
                <a:tc>
                  <a:txBody>
                    <a:bodyPr/>
                    <a:lstStyle/>
                    <a:p>
                      <a:endParaRPr sz="700"/>
                    </a:p>
                  </a:txBody>
                  <a:tcPr marL="0" marR="0" marT="0" marB="0"/>
                </a:tc>
                <a:tc>
                  <a:txBody>
                    <a:bodyPr/>
                    <a:lstStyle/>
                    <a:p>
                      <a:pPr marL="0" marR="0" indent="203200" algn="just"/>
                      <a:r>
                        <a:rPr lang="tr" sz="650" b="1">
                          <a:latin typeface="Arial"/>
                        </a:rPr>
                        <a:t>38.646.851,48</a:t>
                      </a:r>
                    </a:p>
                  </a:txBody>
                  <a:tcPr marL="0" marR="0" marT="0" marB="0" anchor="b"/>
                </a:tc>
                <a:tc>
                  <a:txBody>
                    <a:bodyPr/>
                    <a:lstStyle/>
                    <a:p>
                      <a:pPr marL="0" marR="0" indent="203200" algn="just"/>
                      <a:r>
                        <a:rPr lang="tr" sz="650" b="1">
                          <a:latin typeface="Arial"/>
                        </a:rPr>
                        <a:t>38.646.851,48</a:t>
                      </a:r>
                    </a:p>
                  </a:txBody>
                  <a:tcPr marL="0" marR="0" marT="0" marB="0" anchor="b"/>
                </a:tc>
                <a:extLst>
                  <a:ext uri="{0D108BD9-81ED-4DB2-BD59-A6C34878D82A}">
                    <a16:rowId xmlns:a16="http://schemas.microsoft.com/office/drawing/2014/main" val="10000"/>
                  </a:ext>
                </a:extLst>
              </a:tr>
              <a:tr h="121920">
                <a:tc>
                  <a:txBody>
                    <a:bodyPr/>
                    <a:lstStyle/>
                    <a:p>
                      <a:pPr marL="0" marR="0" indent="0"/>
                      <a:r>
                        <a:rPr lang="tr" sz="650" b="1">
                          <a:latin typeface="Arial"/>
                        </a:rPr>
                        <a:t>74</a:t>
                      </a:r>
                    </a:p>
                  </a:txBody>
                  <a:tcPr marL="0" marR="0" marT="0" marB="0" anchor="b"/>
                </a:tc>
                <a:tc>
                  <a:txBody>
                    <a:bodyPr/>
                    <a:lstStyle/>
                    <a:p>
                      <a:pPr marL="0" marR="0" indent="0"/>
                      <a:r>
                        <a:rPr lang="tr" sz="650" b="1">
                          <a:latin typeface="Arial"/>
                        </a:rPr>
                        <a:t>HİZMET ÜRETİM MALİYETİ</a:t>
                      </a:r>
                    </a:p>
                  </a:txBody>
                  <a:tcPr marL="0" marR="0" marT="0" marB="0" anchor="b"/>
                </a:tc>
                <a:tc>
                  <a:txBody>
                    <a:bodyPr/>
                    <a:lstStyle/>
                    <a:p>
                      <a:endParaRPr sz="600"/>
                    </a:p>
                  </a:txBody>
                  <a:tcPr marL="0" marR="0" marT="0" marB="0"/>
                </a:tc>
                <a:tc>
                  <a:txBody>
                    <a:bodyPr/>
                    <a:lstStyle/>
                    <a:p>
                      <a:pPr marL="0" marR="0" indent="203200" algn="just"/>
                      <a:r>
                        <a:rPr lang="tr" sz="650" b="1">
                          <a:latin typeface="Arial"/>
                        </a:rPr>
                        <a:t>38.373.357,00</a:t>
                      </a:r>
                    </a:p>
                  </a:txBody>
                  <a:tcPr marL="0" marR="0" marT="0" marB="0" anchor="b"/>
                </a:tc>
                <a:tc>
                  <a:txBody>
                    <a:bodyPr/>
                    <a:lstStyle/>
                    <a:p>
                      <a:pPr marL="0" marR="0" indent="203200" algn="just"/>
                      <a:r>
                        <a:rPr lang="tr" sz="650" b="1">
                          <a:latin typeface="Arial"/>
                        </a:rPr>
                        <a:t>38.373.357,00</a:t>
                      </a:r>
                    </a:p>
                  </a:txBody>
                  <a:tcPr marL="0" marR="0" marT="0" marB="0" anchor="b"/>
                </a:tc>
                <a:extLst>
                  <a:ext uri="{0D108BD9-81ED-4DB2-BD59-A6C34878D82A}">
                    <a16:rowId xmlns:a16="http://schemas.microsoft.com/office/drawing/2014/main" val="10001"/>
                  </a:ext>
                </a:extLst>
              </a:tr>
              <a:tr h="118872">
                <a:tc>
                  <a:txBody>
                    <a:bodyPr/>
                    <a:lstStyle/>
                    <a:p>
                      <a:pPr marL="0" marR="0" indent="0"/>
                      <a:r>
                        <a:rPr lang="tr" sz="650" b="1">
                          <a:latin typeface="Arial"/>
                        </a:rPr>
                        <a:t>740</a:t>
                      </a:r>
                    </a:p>
                  </a:txBody>
                  <a:tcPr marL="0" marR="0" marT="0" marB="0" anchor="b"/>
                </a:tc>
                <a:tc>
                  <a:txBody>
                    <a:bodyPr/>
                    <a:lstStyle/>
                    <a:p>
                      <a:pPr marL="0" marR="0" indent="0"/>
                      <a:r>
                        <a:rPr lang="tr" sz="650" b="1">
                          <a:latin typeface="Arial"/>
                        </a:rPr>
                        <a:t>HİZMET ÜRETİM MALİYETİ</a:t>
                      </a:r>
                    </a:p>
                  </a:txBody>
                  <a:tcPr marL="0" marR="0" marT="0" marB="0" anchor="b"/>
                </a:tc>
                <a:tc>
                  <a:txBody>
                    <a:bodyPr/>
                    <a:lstStyle/>
                    <a:p>
                      <a:endParaRPr sz="600"/>
                    </a:p>
                  </a:txBody>
                  <a:tcPr marL="0" marR="0" marT="0" marB="0"/>
                </a:tc>
                <a:tc>
                  <a:txBody>
                    <a:bodyPr/>
                    <a:lstStyle/>
                    <a:p>
                      <a:pPr marL="0" marR="0" indent="203200" algn="just"/>
                      <a:r>
                        <a:rPr lang="tr" sz="650" b="1">
                          <a:latin typeface="Arial"/>
                        </a:rPr>
                        <a:t>19.186.678,50</a:t>
                      </a:r>
                    </a:p>
                  </a:txBody>
                  <a:tcPr marL="0" marR="0" marT="0" marB="0" anchor="b"/>
                </a:tc>
                <a:tc>
                  <a:txBody>
                    <a:bodyPr/>
                    <a:lstStyle/>
                    <a:p>
                      <a:pPr marL="0" marR="0" indent="203200" algn="just"/>
                      <a:r>
                        <a:rPr lang="tr" sz="650" b="1">
                          <a:latin typeface="Arial"/>
                        </a:rPr>
                        <a:t>19.186.678,50</a:t>
                      </a:r>
                    </a:p>
                  </a:txBody>
                  <a:tcPr marL="0" marR="0" marT="0" marB="0" anchor="b"/>
                </a:tc>
                <a:extLst>
                  <a:ext uri="{0D108BD9-81ED-4DB2-BD59-A6C34878D82A}">
                    <a16:rowId xmlns:a16="http://schemas.microsoft.com/office/drawing/2014/main" val="10002"/>
                  </a:ext>
                </a:extLst>
              </a:tr>
              <a:tr h="243840">
                <a:tc>
                  <a:txBody>
                    <a:bodyPr/>
                    <a:lstStyle/>
                    <a:p>
                      <a:pPr marL="0" marR="0" indent="0"/>
                      <a:r>
                        <a:rPr lang="tr" sz="650" b="1">
                          <a:latin typeface="Arial"/>
                        </a:rPr>
                        <a:t>740.01</a:t>
                      </a:r>
                    </a:p>
                  </a:txBody>
                  <a:tcPr marL="0" marR="0" marT="0" marB="0"/>
                </a:tc>
                <a:tc>
                  <a:txBody>
                    <a:bodyPr/>
                    <a:lstStyle/>
                    <a:p>
                      <a:pPr marL="0" marR="0" indent="0"/>
                      <a:r>
                        <a:rPr lang="tr" sz="650" b="1">
                          <a:latin typeface="Arial"/>
                        </a:rPr>
                        <a:t>ARAÇ ŞOFÖRÜ VE İŞ MAKİNESİ OPERATÖRÜ ÇALIŞTIRILMASI</a:t>
                      </a:r>
                    </a:p>
                  </a:txBody>
                  <a:tcPr marL="0" marR="0" marT="0" marB="0"/>
                </a:tc>
                <a:tc>
                  <a:txBody>
                    <a:bodyPr/>
                    <a:lstStyle/>
                    <a:p>
                      <a:endParaRPr sz="1200"/>
                    </a:p>
                  </a:txBody>
                  <a:tcPr marL="0" marR="0" marT="0" marB="0"/>
                </a:tc>
                <a:tc>
                  <a:txBody>
                    <a:bodyPr/>
                    <a:lstStyle/>
                    <a:p>
                      <a:pPr marL="0" marR="0" indent="266700" algn="just"/>
                      <a:r>
                        <a:rPr lang="tr" sz="650" b="1">
                          <a:latin typeface="Arial"/>
                        </a:rPr>
                        <a:t>6.335.314,21</a:t>
                      </a:r>
                    </a:p>
                  </a:txBody>
                  <a:tcPr marL="0" marR="0" marT="0" marB="0"/>
                </a:tc>
                <a:tc>
                  <a:txBody>
                    <a:bodyPr/>
                    <a:lstStyle/>
                    <a:p>
                      <a:pPr marL="0" marR="0" indent="266700" algn="just"/>
                      <a:r>
                        <a:rPr lang="tr" sz="650" b="1">
                          <a:latin typeface="Arial"/>
                        </a:rPr>
                        <a:t>6.335.314,21</a:t>
                      </a:r>
                    </a:p>
                  </a:txBody>
                  <a:tcPr marL="0" marR="0" marT="0" marB="0"/>
                </a:tc>
                <a:extLst>
                  <a:ext uri="{0D108BD9-81ED-4DB2-BD59-A6C34878D82A}">
                    <a16:rowId xmlns:a16="http://schemas.microsoft.com/office/drawing/2014/main" val="10003"/>
                  </a:ext>
                </a:extLst>
              </a:tr>
              <a:tr h="112776">
                <a:tc>
                  <a:txBody>
                    <a:bodyPr/>
                    <a:lstStyle/>
                    <a:p>
                      <a:pPr marL="0" marR="0" indent="0"/>
                      <a:r>
                        <a:rPr lang="tr" sz="450">
                          <a:latin typeface="Arial"/>
                        </a:rPr>
                        <a:t>740.01.001</a:t>
                      </a:r>
                    </a:p>
                  </a:txBody>
                  <a:tcPr marL="0" marR="0" marT="0" marB="0"/>
                </a:tc>
                <a:tc>
                  <a:txBody>
                    <a:bodyPr/>
                    <a:lstStyle/>
                    <a:p>
                      <a:pPr marL="0" marR="0" indent="0"/>
                      <a:r>
                        <a:rPr lang="tr" sz="450">
                          <a:latin typeface="Arial"/>
                        </a:rPr>
                        <a:t>Brüt Ücretler</a:t>
                      </a:r>
                    </a:p>
                  </a:txBody>
                  <a:tcPr marL="0" marR="0" marT="0" marB="0"/>
                </a:tc>
                <a:tc>
                  <a:txBody>
                    <a:bodyPr/>
                    <a:lstStyle/>
                    <a:p>
                      <a:pPr marL="0" marR="0" indent="0" algn="just"/>
                      <a:r>
                        <a:rPr lang="tr" sz="450">
                          <a:latin typeface="Arial"/>
                        </a:rPr>
                        <a:t>TL</a:t>
                      </a:r>
                    </a:p>
                  </a:txBody>
                  <a:tcPr marL="0" marR="0" marT="0" marB="0"/>
                </a:tc>
                <a:tc>
                  <a:txBody>
                    <a:bodyPr/>
                    <a:lstStyle/>
                    <a:p>
                      <a:pPr marL="0" marR="0" indent="355600" algn="just"/>
                      <a:r>
                        <a:rPr lang="tr" sz="450">
                          <a:latin typeface="Arial"/>
                        </a:rPr>
                        <a:t>5.284.689,92</a:t>
                      </a:r>
                    </a:p>
                  </a:txBody>
                  <a:tcPr marL="0" marR="0" marT="0" marB="0"/>
                </a:tc>
                <a:tc>
                  <a:txBody>
                    <a:bodyPr/>
                    <a:lstStyle/>
                    <a:p>
                      <a:pPr marL="0" marR="0" indent="355600" algn="just"/>
                      <a:r>
                        <a:rPr lang="tr" sz="450">
                          <a:latin typeface="Arial"/>
                        </a:rPr>
                        <a:t>5.284.689,92</a:t>
                      </a:r>
                    </a:p>
                  </a:txBody>
                  <a:tcPr marL="0" marR="0" marT="0" marB="0"/>
                </a:tc>
                <a:extLst>
                  <a:ext uri="{0D108BD9-81ED-4DB2-BD59-A6C34878D82A}">
                    <a16:rowId xmlns:a16="http://schemas.microsoft.com/office/drawing/2014/main" val="10004"/>
                  </a:ext>
                </a:extLst>
              </a:tr>
              <a:tr h="115824">
                <a:tc>
                  <a:txBody>
                    <a:bodyPr/>
                    <a:lstStyle/>
                    <a:p>
                      <a:pPr marL="0" marR="0" indent="0"/>
                      <a:r>
                        <a:rPr lang="tr" sz="450">
                          <a:latin typeface="Arial"/>
                        </a:rPr>
                        <a:t>740.01.002</a:t>
                      </a:r>
                    </a:p>
                  </a:txBody>
                  <a:tcPr marL="0" marR="0" marT="0" marB="0"/>
                </a:tc>
                <a:tc>
                  <a:txBody>
                    <a:bodyPr/>
                    <a:lstStyle/>
                    <a:p>
                      <a:pPr marL="0" marR="0" indent="0"/>
                      <a:r>
                        <a:rPr lang="tr" sz="450">
                          <a:latin typeface="Arial"/>
                        </a:rPr>
                        <a:t>SGK İşveren Payı</a:t>
                      </a:r>
                    </a:p>
                  </a:txBody>
                  <a:tcPr marL="0" marR="0" marT="0" marB="0"/>
                </a:tc>
                <a:tc>
                  <a:txBody>
                    <a:bodyPr/>
                    <a:lstStyle/>
                    <a:p>
                      <a:pPr marL="0" marR="0" indent="0" algn="just"/>
                      <a:r>
                        <a:rPr lang="tr" sz="450">
                          <a:latin typeface="Arial"/>
                        </a:rPr>
                        <a:t>TL</a:t>
                      </a:r>
                    </a:p>
                  </a:txBody>
                  <a:tcPr marL="0" marR="0" marT="0" marB="0"/>
                </a:tc>
                <a:tc>
                  <a:txBody>
                    <a:bodyPr/>
                    <a:lstStyle/>
                    <a:p>
                      <a:pPr marL="0" marR="0" indent="431800" algn="just"/>
                      <a:r>
                        <a:rPr lang="tr" sz="450">
                          <a:latin typeface="Arial"/>
                        </a:rPr>
                        <a:t>958 261,74</a:t>
                      </a:r>
                    </a:p>
                  </a:txBody>
                  <a:tcPr marL="0" marR="0" marT="0" marB="0"/>
                </a:tc>
                <a:tc>
                  <a:txBody>
                    <a:bodyPr/>
                    <a:lstStyle/>
                    <a:p>
                      <a:pPr marL="0" marR="0" indent="431800" algn="just"/>
                      <a:r>
                        <a:rPr lang="tr" sz="450">
                          <a:latin typeface="Arial"/>
                        </a:rPr>
                        <a:t>958.261,74</a:t>
                      </a:r>
                    </a:p>
                  </a:txBody>
                  <a:tcPr marL="0" marR="0" marT="0" marB="0"/>
                </a:tc>
                <a:extLst>
                  <a:ext uri="{0D108BD9-81ED-4DB2-BD59-A6C34878D82A}">
                    <a16:rowId xmlns:a16="http://schemas.microsoft.com/office/drawing/2014/main" val="10005"/>
                  </a:ext>
                </a:extLst>
              </a:tr>
              <a:tr h="115824">
                <a:tc>
                  <a:txBody>
                    <a:bodyPr/>
                    <a:lstStyle/>
                    <a:p>
                      <a:pPr marL="0" marR="0" indent="0"/>
                      <a:r>
                        <a:rPr lang="tr" sz="450">
                          <a:latin typeface="Arial"/>
                        </a:rPr>
                        <a:t>740.01.003</a:t>
                      </a:r>
                    </a:p>
                  </a:txBody>
                  <a:tcPr marL="0" marR="0" marT="0" marB="0"/>
                </a:tc>
                <a:tc>
                  <a:txBody>
                    <a:bodyPr/>
                    <a:lstStyle/>
                    <a:p>
                      <a:pPr marL="0" marR="0" indent="0"/>
                      <a:r>
                        <a:rPr lang="tr" sz="450">
                          <a:latin typeface="Arial"/>
                        </a:rPr>
                        <a:t>SGK Işv. Işs. Payı</a:t>
                      </a:r>
                    </a:p>
                  </a:txBody>
                  <a:tcPr marL="0" marR="0" marT="0" marB="0"/>
                </a:tc>
                <a:tc>
                  <a:txBody>
                    <a:bodyPr/>
                    <a:lstStyle/>
                    <a:p>
                      <a:pPr marL="0" marR="0" indent="0" algn="just"/>
                      <a:r>
                        <a:rPr lang="tr" sz="450">
                          <a:latin typeface="Arial"/>
                        </a:rPr>
                        <a:t>TL</a:t>
                      </a:r>
                    </a:p>
                  </a:txBody>
                  <a:tcPr marL="0" marR="0" marT="0" marB="0"/>
                </a:tc>
                <a:tc>
                  <a:txBody>
                    <a:bodyPr/>
                    <a:lstStyle/>
                    <a:p>
                      <a:pPr marL="0" marR="0" indent="482600" algn="just"/>
                      <a:r>
                        <a:rPr lang="tr" sz="450">
                          <a:latin typeface="Arial"/>
                        </a:rPr>
                        <a:t>92.362,55</a:t>
                      </a:r>
                    </a:p>
                  </a:txBody>
                  <a:tcPr marL="0" marR="0" marT="0" marB="0"/>
                </a:tc>
                <a:tc>
                  <a:txBody>
                    <a:bodyPr/>
                    <a:lstStyle/>
                    <a:p>
                      <a:pPr marL="0" marR="0" indent="482600" algn="just"/>
                      <a:r>
                        <a:rPr lang="tr" sz="450">
                          <a:latin typeface="Arial"/>
                        </a:rPr>
                        <a:t>92.362,55</a:t>
                      </a:r>
                    </a:p>
                  </a:txBody>
                  <a:tcPr marL="0" marR="0" marT="0" marB="0"/>
                </a:tc>
                <a:extLst>
                  <a:ext uri="{0D108BD9-81ED-4DB2-BD59-A6C34878D82A}">
                    <a16:rowId xmlns:a16="http://schemas.microsoft.com/office/drawing/2014/main" val="10006"/>
                  </a:ext>
                </a:extLst>
              </a:tr>
              <a:tr h="121920">
                <a:tc>
                  <a:txBody>
                    <a:bodyPr/>
                    <a:lstStyle/>
                    <a:p>
                      <a:pPr marL="0" marR="0" indent="0"/>
                      <a:r>
                        <a:rPr lang="tr" sz="650" b="1">
                          <a:latin typeface="Arial"/>
                        </a:rPr>
                        <a:t>740.02</a:t>
                      </a:r>
                    </a:p>
                  </a:txBody>
                  <a:tcPr marL="0" marR="0" marT="0" marB="0" anchor="b"/>
                </a:tc>
                <a:tc>
                  <a:txBody>
                    <a:bodyPr/>
                    <a:lstStyle/>
                    <a:p>
                      <a:pPr marL="0" marR="0" indent="0"/>
                      <a:r>
                        <a:rPr lang="tr" sz="650" b="1">
                          <a:latin typeface="Arial"/>
                        </a:rPr>
                        <a:t>ÇÖP TOPLAMA İŞLERİ</a:t>
                      </a:r>
                    </a:p>
                  </a:txBody>
                  <a:tcPr marL="0" marR="0" marT="0" marB="0" anchor="b"/>
                </a:tc>
                <a:tc>
                  <a:txBody>
                    <a:bodyPr/>
                    <a:lstStyle/>
                    <a:p>
                      <a:endParaRPr sz="600"/>
                    </a:p>
                  </a:txBody>
                  <a:tcPr marL="0" marR="0" marT="0" marB="0"/>
                </a:tc>
                <a:tc>
                  <a:txBody>
                    <a:bodyPr/>
                    <a:lstStyle/>
                    <a:p>
                      <a:pPr marL="0" marR="0" indent="266700" algn="just"/>
                      <a:r>
                        <a:rPr lang="tr" sz="650" b="1">
                          <a:latin typeface="Arial"/>
                        </a:rPr>
                        <a:t>3.620.121,43</a:t>
                      </a:r>
                    </a:p>
                  </a:txBody>
                  <a:tcPr marL="0" marR="0" marT="0" marB="0" anchor="b"/>
                </a:tc>
                <a:tc>
                  <a:txBody>
                    <a:bodyPr/>
                    <a:lstStyle/>
                    <a:p>
                      <a:pPr marL="0" marR="0" indent="266700" algn="just"/>
                      <a:r>
                        <a:rPr lang="tr" sz="650" b="1">
                          <a:latin typeface="Arial"/>
                        </a:rPr>
                        <a:t>3.620.121,43</a:t>
                      </a:r>
                    </a:p>
                  </a:txBody>
                  <a:tcPr marL="0" marR="0" marT="0" marB="0" anchor="b"/>
                </a:tc>
                <a:extLst>
                  <a:ext uri="{0D108BD9-81ED-4DB2-BD59-A6C34878D82A}">
                    <a16:rowId xmlns:a16="http://schemas.microsoft.com/office/drawing/2014/main" val="10007"/>
                  </a:ext>
                </a:extLst>
              </a:tr>
              <a:tr h="112776">
                <a:tc>
                  <a:txBody>
                    <a:bodyPr/>
                    <a:lstStyle/>
                    <a:p>
                      <a:pPr marL="0" marR="0" indent="0"/>
                      <a:r>
                        <a:rPr lang="tr" sz="450">
                          <a:latin typeface="Arial"/>
                        </a:rPr>
                        <a:t>740.02.001</a:t>
                      </a:r>
                    </a:p>
                  </a:txBody>
                  <a:tcPr marL="0" marR="0" marT="0" marB="0"/>
                </a:tc>
                <a:tc>
                  <a:txBody>
                    <a:bodyPr/>
                    <a:lstStyle/>
                    <a:p>
                      <a:pPr marL="0" marR="0" indent="0"/>
                      <a:r>
                        <a:rPr lang="tr" sz="450">
                          <a:latin typeface="Arial"/>
                        </a:rPr>
                        <a:t>Brüt Ücretler</a:t>
                      </a:r>
                    </a:p>
                  </a:txBody>
                  <a:tcPr marL="0" marR="0" marT="0" marB="0"/>
                </a:tc>
                <a:tc>
                  <a:txBody>
                    <a:bodyPr/>
                    <a:lstStyle/>
                    <a:p>
                      <a:pPr marL="0" marR="0" indent="0" algn="just"/>
                      <a:r>
                        <a:rPr lang="tr" sz="450">
                          <a:latin typeface="Arial"/>
                        </a:rPr>
                        <a:t>TL</a:t>
                      </a:r>
                    </a:p>
                  </a:txBody>
                  <a:tcPr marL="0" marR="0" marT="0" marB="0"/>
                </a:tc>
                <a:tc>
                  <a:txBody>
                    <a:bodyPr/>
                    <a:lstStyle/>
                    <a:p>
                      <a:pPr marL="0" marR="0" indent="355600" algn="just"/>
                      <a:r>
                        <a:rPr lang="tr" sz="450">
                          <a:latin typeface="Arial"/>
                        </a:rPr>
                        <a:t>3.009.219,47</a:t>
                      </a:r>
                    </a:p>
                  </a:txBody>
                  <a:tcPr marL="0" marR="0" marT="0" marB="0"/>
                </a:tc>
                <a:tc>
                  <a:txBody>
                    <a:bodyPr/>
                    <a:lstStyle/>
                    <a:p>
                      <a:pPr marL="0" marR="0" indent="355600" algn="just"/>
                      <a:r>
                        <a:rPr lang="tr" sz="450">
                          <a:latin typeface="Arial"/>
                        </a:rPr>
                        <a:t>3.009.219,47</a:t>
                      </a:r>
                    </a:p>
                  </a:txBody>
                  <a:tcPr marL="0" marR="0" marT="0" marB="0"/>
                </a:tc>
                <a:extLst>
                  <a:ext uri="{0D108BD9-81ED-4DB2-BD59-A6C34878D82A}">
                    <a16:rowId xmlns:a16="http://schemas.microsoft.com/office/drawing/2014/main" val="10008"/>
                  </a:ext>
                </a:extLst>
              </a:tr>
              <a:tr h="115824">
                <a:tc>
                  <a:txBody>
                    <a:bodyPr/>
                    <a:lstStyle/>
                    <a:p>
                      <a:pPr marL="0" marR="0" indent="0"/>
                      <a:r>
                        <a:rPr lang="tr" sz="450">
                          <a:latin typeface="Arial"/>
                        </a:rPr>
                        <a:t>740.02.002</a:t>
                      </a:r>
                    </a:p>
                  </a:txBody>
                  <a:tcPr marL="0" marR="0" marT="0" marB="0"/>
                </a:tc>
                <a:tc>
                  <a:txBody>
                    <a:bodyPr/>
                    <a:lstStyle/>
                    <a:p>
                      <a:pPr marL="0" marR="0" indent="0"/>
                      <a:r>
                        <a:rPr lang="tr" sz="450">
                          <a:latin typeface="Arial"/>
                        </a:rPr>
                        <a:t>SGK İşveren Payı</a:t>
                      </a:r>
                    </a:p>
                  </a:txBody>
                  <a:tcPr marL="0" marR="0" marT="0" marB="0"/>
                </a:tc>
                <a:tc>
                  <a:txBody>
                    <a:bodyPr/>
                    <a:lstStyle/>
                    <a:p>
                      <a:pPr marL="0" marR="0" indent="0" algn="just"/>
                      <a:r>
                        <a:rPr lang="tr" sz="450">
                          <a:latin typeface="Arial"/>
                        </a:rPr>
                        <a:t>TL</a:t>
                      </a:r>
                    </a:p>
                  </a:txBody>
                  <a:tcPr marL="0" marR="0" marT="0" marB="0"/>
                </a:tc>
                <a:tc>
                  <a:txBody>
                    <a:bodyPr/>
                    <a:lstStyle/>
                    <a:p>
                      <a:pPr marL="0" marR="0" indent="431800" algn="just"/>
                      <a:r>
                        <a:rPr lang="tr" sz="450">
                          <a:latin typeface="Arial"/>
                        </a:rPr>
                        <a:t>557.196,27</a:t>
                      </a:r>
                    </a:p>
                  </a:txBody>
                  <a:tcPr marL="0" marR="0" marT="0" marB="0"/>
                </a:tc>
                <a:tc>
                  <a:txBody>
                    <a:bodyPr/>
                    <a:lstStyle/>
                    <a:p>
                      <a:pPr marL="0" marR="0" indent="431800" algn="just"/>
                      <a:r>
                        <a:rPr lang="tr" sz="450">
                          <a:latin typeface="Arial"/>
                        </a:rPr>
                        <a:t>557.196,27</a:t>
                      </a:r>
                    </a:p>
                  </a:txBody>
                  <a:tcPr marL="0" marR="0" marT="0" marB="0"/>
                </a:tc>
                <a:extLst>
                  <a:ext uri="{0D108BD9-81ED-4DB2-BD59-A6C34878D82A}">
                    <a16:rowId xmlns:a16="http://schemas.microsoft.com/office/drawing/2014/main" val="10009"/>
                  </a:ext>
                </a:extLst>
              </a:tr>
              <a:tr h="112776">
                <a:tc>
                  <a:txBody>
                    <a:bodyPr/>
                    <a:lstStyle/>
                    <a:p>
                      <a:pPr marL="0" marR="0" indent="0"/>
                      <a:r>
                        <a:rPr lang="tr" sz="450">
                          <a:latin typeface="Arial"/>
                        </a:rPr>
                        <a:t>740.02.003</a:t>
                      </a:r>
                    </a:p>
                  </a:txBody>
                  <a:tcPr marL="0" marR="0" marT="0" marB="0" anchor="b"/>
                </a:tc>
                <a:tc>
                  <a:txBody>
                    <a:bodyPr/>
                    <a:lstStyle/>
                    <a:p>
                      <a:pPr marL="0" marR="0" indent="0"/>
                      <a:r>
                        <a:rPr lang="tr" sz="450">
                          <a:latin typeface="Arial"/>
                        </a:rPr>
                        <a:t>SGK Işv. Işs. Payı</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482600" algn="just"/>
                      <a:r>
                        <a:rPr lang="tr" sz="450">
                          <a:latin typeface="Arial"/>
                        </a:rPr>
                        <a:t>53.705,69</a:t>
                      </a:r>
                    </a:p>
                  </a:txBody>
                  <a:tcPr marL="0" marR="0" marT="0" marB="0" anchor="b"/>
                </a:tc>
                <a:tc>
                  <a:txBody>
                    <a:bodyPr/>
                    <a:lstStyle/>
                    <a:p>
                      <a:pPr marL="0" marR="0" indent="482600" algn="just"/>
                      <a:r>
                        <a:rPr lang="tr" sz="450">
                          <a:latin typeface="Arial"/>
                        </a:rPr>
                        <a:t>53.705,69</a:t>
                      </a:r>
                    </a:p>
                  </a:txBody>
                  <a:tcPr marL="0" marR="0" marT="0" marB="0" anchor="b"/>
                </a:tc>
                <a:extLst>
                  <a:ext uri="{0D108BD9-81ED-4DB2-BD59-A6C34878D82A}">
                    <a16:rowId xmlns:a16="http://schemas.microsoft.com/office/drawing/2014/main" val="10010"/>
                  </a:ext>
                </a:extLst>
              </a:tr>
              <a:tr h="121920">
                <a:tc>
                  <a:txBody>
                    <a:bodyPr/>
                    <a:lstStyle/>
                    <a:p>
                      <a:pPr marL="0" marR="0" indent="0"/>
                      <a:r>
                        <a:rPr lang="tr" sz="650" b="1">
                          <a:latin typeface="Arial"/>
                        </a:rPr>
                        <a:t>740.03</a:t>
                      </a:r>
                    </a:p>
                  </a:txBody>
                  <a:tcPr marL="0" marR="0" marT="0" marB="0" anchor="b"/>
                </a:tc>
                <a:tc>
                  <a:txBody>
                    <a:bodyPr/>
                    <a:lstStyle/>
                    <a:p>
                      <a:pPr marL="0" marR="0" indent="0"/>
                      <a:r>
                        <a:rPr lang="tr" sz="650" b="1">
                          <a:latin typeface="Arial"/>
                        </a:rPr>
                        <a:t>KATI ATIK TOPLAMA VE TEMİZLİK İŞLERİ</a:t>
                      </a:r>
                    </a:p>
                  </a:txBody>
                  <a:tcPr marL="0" marR="0" marT="0" marB="0" anchor="b"/>
                </a:tc>
                <a:tc>
                  <a:txBody>
                    <a:bodyPr/>
                    <a:lstStyle/>
                    <a:p>
                      <a:endParaRPr sz="600"/>
                    </a:p>
                  </a:txBody>
                  <a:tcPr marL="0" marR="0" marT="0" marB="0"/>
                </a:tc>
                <a:tc>
                  <a:txBody>
                    <a:bodyPr/>
                    <a:lstStyle/>
                    <a:p>
                      <a:pPr marL="0" marR="0" indent="266700" algn="just"/>
                      <a:r>
                        <a:rPr lang="tr" sz="650" b="1">
                          <a:latin typeface="Arial"/>
                        </a:rPr>
                        <a:t>3.930.965,39</a:t>
                      </a:r>
                    </a:p>
                  </a:txBody>
                  <a:tcPr marL="0" marR="0" marT="0" marB="0" anchor="b"/>
                </a:tc>
                <a:tc>
                  <a:txBody>
                    <a:bodyPr/>
                    <a:lstStyle/>
                    <a:p>
                      <a:pPr marL="0" marR="0" indent="266700" algn="just"/>
                      <a:r>
                        <a:rPr lang="tr" sz="650" b="1">
                          <a:latin typeface="Arial"/>
                        </a:rPr>
                        <a:t>3.930.965,39</a:t>
                      </a:r>
                    </a:p>
                  </a:txBody>
                  <a:tcPr marL="0" marR="0" marT="0" marB="0" anchor="b"/>
                </a:tc>
                <a:extLst>
                  <a:ext uri="{0D108BD9-81ED-4DB2-BD59-A6C34878D82A}">
                    <a16:rowId xmlns:a16="http://schemas.microsoft.com/office/drawing/2014/main" val="10011"/>
                  </a:ext>
                </a:extLst>
              </a:tr>
              <a:tr h="115824">
                <a:tc>
                  <a:txBody>
                    <a:bodyPr/>
                    <a:lstStyle/>
                    <a:p>
                      <a:pPr marL="0" marR="0" indent="0"/>
                      <a:r>
                        <a:rPr lang="tr" sz="450">
                          <a:latin typeface="Arial"/>
                        </a:rPr>
                        <a:t>740.03.001</a:t>
                      </a:r>
                    </a:p>
                  </a:txBody>
                  <a:tcPr marL="0" marR="0" marT="0" marB="0"/>
                </a:tc>
                <a:tc>
                  <a:txBody>
                    <a:bodyPr/>
                    <a:lstStyle/>
                    <a:p>
                      <a:pPr marL="0" marR="0" indent="0"/>
                      <a:r>
                        <a:rPr lang="tr" sz="450">
                          <a:latin typeface="Arial"/>
                        </a:rPr>
                        <a:t>Brüt Ücretler</a:t>
                      </a:r>
                    </a:p>
                  </a:txBody>
                  <a:tcPr marL="0" marR="0" marT="0" marB="0"/>
                </a:tc>
                <a:tc>
                  <a:txBody>
                    <a:bodyPr/>
                    <a:lstStyle/>
                    <a:p>
                      <a:pPr marL="0" marR="0" indent="0" algn="just"/>
                      <a:r>
                        <a:rPr lang="tr" sz="450">
                          <a:latin typeface="Arial"/>
                        </a:rPr>
                        <a:t>TL</a:t>
                      </a:r>
                    </a:p>
                  </a:txBody>
                  <a:tcPr marL="0" marR="0" marT="0" marB="0"/>
                </a:tc>
                <a:tc>
                  <a:txBody>
                    <a:bodyPr/>
                    <a:lstStyle/>
                    <a:p>
                      <a:pPr marL="0" marR="0" indent="355600" algn="just"/>
                      <a:r>
                        <a:rPr lang="tr" sz="450">
                          <a:latin typeface="Arial"/>
                        </a:rPr>
                        <a:t>3.283.267,48</a:t>
                      </a:r>
                    </a:p>
                  </a:txBody>
                  <a:tcPr marL="0" marR="0" marT="0" marB="0"/>
                </a:tc>
                <a:tc>
                  <a:txBody>
                    <a:bodyPr/>
                    <a:lstStyle/>
                    <a:p>
                      <a:pPr marL="0" marR="0" indent="355600" algn="just"/>
                      <a:r>
                        <a:rPr lang="tr" sz="450">
                          <a:latin typeface="Arial"/>
                        </a:rPr>
                        <a:t>3.283.267,48</a:t>
                      </a:r>
                    </a:p>
                  </a:txBody>
                  <a:tcPr marL="0" marR="0" marT="0" marB="0"/>
                </a:tc>
                <a:extLst>
                  <a:ext uri="{0D108BD9-81ED-4DB2-BD59-A6C34878D82A}">
                    <a16:rowId xmlns:a16="http://schemas.microsoft.com/office/drawing/2014/main" val="10012"/>
                  </a:ext>
                </a:extLst>
              </a:tr>
              <a:tr h="115824">
                <a:tc>
                  <a:txBody>
                    <a:bodyPr/>
                    <a:lstStyle/>
                    <a:p>
                      <a:pPr marL="0" marR="0" indent="0"/>
                      <a:r>
                        <a:rPr lang="tr" sz="450">
                          <a:latin typeface="Arial"/>
                        </a:rPr>
                        <a:t>740.03.002</a:t>
                      </a:r>
                    </a:p>
                  </a:txBody>
                  <a:tcPr marL="0" marR="0" marT="0" marB="0"/>
                </a:tc>
                <a:tc>
                  <a:txBody>
                    <a:bodyPr/>
                    <a:lstStyle/>
                    <a:p>
                      <a:pPr marL="0" marR="0" indent="0"/>
                      <a:r>
                        <a:rPr lang="tr" sz="450">
                          <a:latin typeface="Arial"/>
                        </a:rPr>
                        <a:t>SGK İşveren Payı</a:t>
                      </a:r>
                    </a:p>
                  </a:txBody>
                  <a:tcPr marL="0" marR="0" marT="0" marB="0"/>
                </a:tc>
                <a:tc>
                  <a:txBody>
                    <a:bodyPr/>
                    <a:lstStyle/>
                    <a:p>
                      <a:pPr marL="0" marR="0" indent="0" algn="just"/>
                      <a:r>
                        <a:rPr lang="tr" sz="450">
                          <a:latin typeface="Arial"/>
                        </a:rPr>
                        <a:t>TL</a:t>
                      </a:r>
                    </a:p>
                  </a:txBody>
                  <a:tcPr marL="0" marR="0" marT="0" marB="0"/>
                </a:tc>
                <a:tc>
                  <a:txBody>
                    <a:bodyPr/>
                    <a:lstStyle/>
                    <a:p>
                      <a:pPr marL="0" marR="0" indent="431800" algn="just"/>
                      <a:r>
                        <a:rPr lang="tr" sz="450">
                          <a:latin typeface="Arial"/>
                        </a:rPr>
                        <a:t>590.757,42</a:t>
                      </a:r>
                    </a:p>
                  </a:txBody>
                  <a:tcPr marL="0" marR="0" marT="0" marB="0"/>
                </a:tc>
                <a:tc>
                  <a:txBody>
                    <a:bodyPr/>
                    <a:lstStyle/>
                    <a:p>
                      <a:pPr marL="0" marR="0" indent="431800" algn="just"/>
                      <a:r>
                        <a:rPr lang="tr" sz="450">
                          <a:latin typeface="Arial"/>
                        </a:rPr>
                        <a:t>590.757,42</a:t>
                      </a:r>
                    </a:p>
                  </a:txBody>
                  <a:tcPr marL="0" marR="0" marT="0" marB="0"/>
                </a:tc>
                <a:extLst>
                  <a:ext uri="{0D108BD9-81ED-4DB2-BD59-A6C34878D82A}">
                    <a16:rowId xmlns:a16="http://schemas.microsoft.com/office/drawing/2014/main" val="10013"/>
                  </a:ext>
                </a:extLst>
              </a:tr>
              <a:tr h="115824">
                <a:tc>
                  <a:txBody>
                    <a:bodyPr/>
                    <a:lstStyle/>
                    <a:p>
                      <a:pPr marL="0" marR="0" indent="0"/>
                      <a:r>
                        <a:rPr lang="tr" sz="450">
                          <a:latin typeface="Arial"/>
                        </a:rPr>
                        <a:t>740.03.003</a:t>
                      </a:r>
                    </a:p>
                  </a:txBody>
                  <a:tcPr marL="0" marR="0" marT="0" marB="0"/>
                </a:tc>
                <a:tc>
                  <a:txBody>
                    <a:bodyPr/>
                    <a:lstStyle/>
                    <a:p>
                      <a:pPr marL="0" marR="0" indent="0"/>
                      <a:r>
                        <a:rPr lang="tr" sz="450">
                          <a:latin typeface="Arial"/>
                        </a:rPr>
                        <a:t>SGK Işv. Işs. Payı</a:t>
                      </a:r>
                    </a:p>
                  </a:txBody>
                  <a:tcPr marL="0" marR="0" marT="0" marB="0"/>
                </a:tc>
                <a:tc>
                  <a:txBody>
                    <a:bodyPr/>
                    <a:lstStyle/>
                    <a:p>
                      <a:pPr marL="0" marR="0" indent="0" algn="just"/>
                      <a:r>
                        <a:rPr lang="tr" sz="450">
                          <a:latin typeface="Arial"/>
                        </a:rPr>
                        <a:t>TL</a:t>
                      </a:r>
                    </a:p>
                  </a:txBody>
                  <a:tcPr marL="0" marR="0" marT="0" marB="0"/>
                </a:tc>
                <a:tc>
                  <a:txBody>
                    <a:bodyPr/>
                    <a:lstStyle/>
                    <a:p>
                      <a:pPr marL="0" marR="0" indent="482600" algn="just"/>
                      <a:r>
                        <a:rPr lang="tr" sz="450">
                          <a:latin typeface="Arial"/>
                        </a:rPr>
                        <a:t>56.940,49</a:t>
                      </a:r>
                    </a:p>
                  </a:txBody>
                  <a:tcPr marL="0" marR="0" marT="0" marB="0"/>
                </a:tc>
                <a:tc>
                  <a:txBody>
                    <a:bodyPr/>
                    <a:lstStyle/>
                    <a:p>
                      <a:pPr marL="0" marR="0" indent="482600" algn="just"/>
                      <a:r>
                        <a:rPr lang="tr" sz="450">
                          <a:latin typeface="Arial"/>
                        </a:rPr>
                        <a:t>56.940,49</a:t>
                      </a:r>
                    </a:p>
                  </a:txBody>
                  <a:tcPr marL="0" marR="0" marT="0" marB="0"/>
                </a:tc>
                <a:extLst>
                  <a:ext uri="{0D108BD9-81ED-4DB2-BD59-A6C34878D82A}">
                    <a16:rowId xmlns:a16="http://schemas.microsoft.com/office/drawing/2014/main" val="10014"/>
                  </a:ext>
                </a:extLst>
              </a:tr>
              <a:tr h="118872">
                <a:tc>
                  <a:txBody>
                    <a:bodyPr/>
                    <a:lstStyle/>
                    <a:p>
                      <a:pPr marL="0" marR="0" indent="0"/>
                      <a:r>
                        <a:rPr lang="tr" sz="650" b="1">
                          <a:latin typeface="Arial"/>
                        </a:rPr>
                        <a:t>740.04</a:t>
                      </a:r>
                    </a:p>
                  </a:txBody>
                  <a:tcPr marL="0" marR="0" marT="0" marB="0" anchor="b"/>
                </a:tc>
                <a:tc>
                  <a:txBody>
                    <a:bodyPr/>
                    <a:lstStyle/>
                    <a:p>
                      <a:pPr marL="0" marR="0" indent="0"/>
                      <a:r>
                        <a:rPr lang="tr" sz="650" b="1">
                          <a:latin typeface="Arial"/>
                        </a:rPr>
                        <a:t>BELEDİYE SU HİZMETLERİ</a:t>
                      </a:r>
                    </a:p>
                  </a:txBody>
                  <a:tcPr marL="0" marR="0" marT="0" marB="0" anchor="b"/>
                </a:tc>
                <a:tc>
                  <a:txBody>
                    <a:bodyPr/>
                    <a:lstStyle/>
                    <a:p>
                      <a:endParaRPr sz="600"/>
                    </a:p>
                  </a:txBody>
                  <a:tcPr marL="0" marR="0" marT="0" marB="0"/>
                </a:tc>
                <a:tc>
                  <a:txBody>
                    <a:bodyPr/>
                    <a:lstStyle/>
                    <a:p>
                      <a:pPr marL="0" marR="0" indent="266700" algn="just"/>
                      <a:r>
                        <a:rPr lang="tr" sz="650" b="1">
                          <a:latin typeface="Arial"/>
                        </a:rPr>
                        <a:t>2.958.129,31</a:t>
                      </a:r>
                    </a:p>
                  </a:txBody>
                  <a:tcPr marL="0" marR="0" marT="0" marB="0" anchor="b"/>
                </a:tc>
                <a:tc>
                  <a:txBody>
                    <a:bodyPr/>
                    <a:lstStyle/>
                    <a:p>
                      <a:pPr marL="0" marR="0" indent="266700" algn="just"/>
                      <a:r>
                        <a:rPr lang="tr" sz="650" b="1">
                          <a:latin typeface="Arial"/>
                        </a:rPr>
                        <a:t>2.958.129,31</a:t>
                      </a:r>
                    </a:p>
                  </a:txBody>
                  <a:tcPr marL="0" marR="0" marT="0" marB="0" anchor="b"/>
                </a:tc>
                <a:extLst>
                  <a:ext uri="{0D108BD9-81ED-4DB2-BD59-A6C34878D82A}">
                    <a16:rowId xmlns:a16="http://schemas.microsoft.com/office/drawing/2014/main" val="10015"/>
                  </a:ext>
                </a:extLst>
              </a:tr>
              <a:tr h="115824">
                <a:tc>
                  <a:txBody>
                    <a:bodyPr/>
                    <a:lstStyle/>
                    <a:p>
                      <a:pPr marL="0" marR="0" indent="0"/>
                      <a:r>
                        <a:rPr lang="tr" sz="450">
                          <a:latin typeface="Arial"/>
                        </a:rPr>
                        <a:t>740.04.001</a:t>
                      </a:r>
                    </a:p>
                  </a:txBody>
                  <a:tcPr marL="0" marR="0" marT="0" marB="0"/>
                </a:tc>
                <a:tc>
                  <a:txBody>
                    <a:bodyPr/>
                    <a:lstStyle/>
                    <a:p>
                      <a:pPr marL="0" marR="0" indent="0"/>
                      <a:r>
                        <a:rPr lang="tr" sz="450">
                          <a:latin typeface="Arial"/>
                        </a:rPr>
                        <a:t>Brüt Ücretler</a:t>
                      </a:r>
                    </a:p>
                  </a:txBody>
                  <a:tcPr marL="0" marR="0" marT="0" marB="0"/>
                </a:tc>
                <a:tc>
                  <a:txBody>
                    <a:bodyPr/>
                    <a:lstStyle/>
                    <a:p>
                      <a:pPr marL="0" marR="0" indent="0" algn="just"/>
                      <a:r>
                        <a:rPr lang="tr" sz="450">
                          <a:latin typeface="Arial"/>
                        </a:rPr>
                        <a:t>TL</a:t>
                      </a:r>
                    </a:p>
                  </a:txBody>
                  <a:tcPr marL="0" marR="0" marT="0" marB="0"/>
                </a:tc>
                <a:tc>
                  <a:txBody>
                    <a:bodyPr/>
                    <a:lstStyle/>
                    <a:p>
                      <a:pPr marL="0" marR="0" indent="355600" algn="just"/>
                      <a:r>
                        <a:rPr lang="tr" sz="450">
                          <a:latin typeface="Arial"/>
                        </a:rPr>
                        <a:t>2.472.712,62</a:t>
                      </a:r>
                    </a:p>
                  </a:txBody>
                  <a:tcPr marL="0" marR="0" marT="0" marB="0"/>
                </a:tc>
                <a:tc>
                  <a:txBody>
                    <a:bodyPr/>
                    <a:lstStyle/>
                    <a:p>
                      <a:pPr marL="0" marR="0" indent="355600" algn="just"/>
                      <a:r>
                        <a:rPr lang="tr" sz="450">
                          <a:latin typeface="Arial"/>
                        </a:rPr>
                        <a:t>2.472.712,62</a:t>
                      </a:r>
                    </a:p>
                  </a:txBody>
                  <a:tcPr marL="0" marR="0" marT="0" marB="0"/>
                </a:tc>
                <a:extLst>
                  <a:ext uri="{0D108BD9-81ED-4DB2-BD59-A6C34878D82A}">
                    <a16:rowId xmlns:a16="http://schemas.microsoft.com/office/drawing/2014/main" val="10016"/>
                  </a:ext>
                </a:extLst>
              </a:tr>
              <a:tr h="112776">
                <a:tc>
                  <a:txBody>
                    <a:bodyPr/>
                    <a:lstStyle/>
                    <a:p>
                      <a:pPr marL="0" marR="0" indent="0"/>
                      <a:r>
                        <a:rPr lang="tr" sz="450">
                          <a:latin typeface="Arial"/>
                        </a:rPr>
                        <a:t>740.04.002</a:t>
                      </a:r>
                    </a:p>
                  </a:txBody>
                  <a:tcPr marL="0" marR="0" marT="0" marB="0"/>
                </a:tc>
                <a:tc>
                  <a:txBody>
                    <a:bodyPr/>
                    <a:lstStyle/>
                    <a:p>
                      <a:pPr marL="0" marR="0" indent="0"/>
                      <a:r>
                        <a:rPr lang="tr" sz="450">
                          <a:latin typeface="Arial"/>
                        </a:rPr>
                        <a:t>SGK işveren Payı</a:t>
                      </a:r>
                    </a:p>
                  </a:txBody>
                  <a:tcPr marL="0" marR="0" marT="0" marB="0"/>
                </a:tc>
                <a:tc>
                  <a:txBody>
                    <a:bodyPr/>
                    <a:lstStyle/>
                    <a:p>
                      <a:pPr marL="0" marR="0" indent="0" algn="just"/>
                      <a:r>
                        <a:rPr lang="tr" sz="450">
                          <a:latin typeface="Arial"/>
                        </a:rPr>
                        <a:t>TL</a:t>
                      </a:r>
                    </a:p>
                  </a:txBody>
                  <a:tcPr marL="0" marR="0" marT="0" marB="0"/>
                </a:tc>
                <a:tc>
                  <a:txBody>
                    <a:bodyPr/>
                    <a:lstStyle/>
                    <a:p>
                      <a:pPr marL="0" marR="0" indent="431800" algn="just"/>
                      <a:r>
                        <a:rPr lang="tr" sz="450">
                          <a:latin typeface="Arial"/>
                        </a:rPr>
                        <a:t>442.742,68</a:t>
                      </a:r>
                    </a:p>
                  </a:txBody>
                  <a:tcPr marL="0" marR="0" marT="0" marB="0"/>
                </a:tc>
                <a:tc>
                  <a:txBody>
                    <a:bodyPr/>
                    <a:lstStyle/>
                    <a:p>
                      <a:pPr marL="0" marR="0" indent="431800" algn="just"/>
                      <a:r>
                        <a:rPr lang="tr" sz="450">
                          <a:latin typeface="Arial"/>
                        </a:rPr>
                        <a:t>44 2.74 2,68</a:t>
                      </a:r>
                    </a:p>
                  </a:txBody>
                  <a:tcPr marL="0" marR="0" marT="0" marB="0"/>
                </a:tc>
                <a:extLst>
                  <a:ext uri="{0D108BD9-81ED-4DB2-BD59-A6C34878D82A}">
                    <a16:rowId xmlns:a16="http://schemas.microsoft.com/office/drawing/2014/main" val="10017"/>
                  </a:ext>
                </a:extLst>
              </a:tr>
              <a:tr h="118872">
                <a:tc>
                  <a:txBody>
                    <a:bodyPr/>
                    <a:lstStyle/>
                    <a:p>
                      <a:pPr marL="0" marR="0" indent="0"/>
                      <a:r>
                        <a:rPr lang="tr" sz="450">
                          <a:latin typeface="Arial"/>
                        </a:rPr>
                        <a:t>740.04.003</a:t>
                      </a:r>
                    </a:p>
                  </a:txBody>
                  <a:tcPr marL="0" marR="0" marT="0" marB="0"/>
                </a:tc>
                <a:tc>
                  <a:txBody>
                    <a:bodyPr/>
                    <a:lstStyle/>
                    <a:p>
                      <a:pPr marL="0" marR="0" indent="0"/>
                      <a:r>
                        <a:rPr lang="tr" sz="450">
                          <a:latin typeface="Arial"/>
                        </a:rPr>
                        <a:t>SGK Işv. Işs. Payı</a:t>
                      </a:r>
                    </a:p>
                  </a:txBody>
                  <a:tcPr marL="0" marR="0" marT="0" marB="0"/>
                </a:tc>
                <a:tc>
                  <a:txBody>
                    <a:bodyPr/>
                    <a:lstStyle/>
                    <a:p>
                      <a:pPr marL="0" marR="0" indent="0" algn="just"/>
                      <a:r>
                        <a:rPr lang="tr" sz="450">
                          <a:latin typeface="Arial"/>
                        </a:rPr>
                        <a:t>TL</a:t>
                      </a:r>
                    </a:p>
                  </a:txBody>
                  <a:tcPr marL="0" marR="0" marT="0" marB="0"/>
                </a:tc>
                <a:tc>
                  <a:txBody>
                    <a:bodyPr/>
                    <a:lstStyle/>
                    <a:p>
                      <a:pPr marL="0" marR="0" indent="482600" algn="just"/>
                      <a:r>
                        <a:rPr lang="tr" sz="450">
                          <a:latin typeface="Arial"/>
                        </a:rPr>
                        <a:t>42.674,01</a:t>
                      </a:r>
                    </a:p>
                  </a:txBody>
                  <a:tcPr marL="0" marR="0" marT="0" marB="0"/>
                </a:tc>
                <a:tc>
                  <a:txBody>
                    <a:bodyPr/>
                    <a:lstStyle/>
                    <a:p>
                      <a:pPr marL="0" marR="0" indent="482600" algn="just"/>
                      <a:r>
                        <a:rPr lang="tr" sz="450">
                          <a:latin typeface="Arial"/>
                        </a:rPr>
                        <a:t>42 674,01</a:t>
                      </a:r>
                    </a:p>
                  </a:txBody>
                  <a:tcPr marL="0" marR="0" marT="0" marB="0"/>
                </a:tc>
                <a:extLst>
                  <a:ext uri="{0D108BD9-81ED-4DB2-BD59-A6C34878D82A}">
                    <a16:rowId xmlns:a16="http://schemas.microsoft.com/office/drawing/2014/main" val="10018"/>
                  </a:ext>
                </a:extLst>
              </a:tr>
              <a:tr h="118872">
                <a:tc>
                  <a:txBody>
                    <a:bodyPr/>
                    <a:lstStyle/>
                    <a:p>
                      <a:pPr marL="0" marR="0" indent="0"/>
                      <a:r>
                        <a:rPr lang="tr" sz="650" b="1">
                          <a:latin typeface="Arial"/>
                        </a:rPr>
                        <a:t>740.05</a:t>
                      </a:r>
                    </a:p>
                  </a:txBody>
                  <a:tcPr marL="0" marR="0" marT="0" marB="0" anchor="b"/>
                </a:tc>
                <a:tc>
                  <a:txBody>
                    <a:bodyPr/>
                    <a:lstStyle/>
                    <a:p>
                      <a:pPr marL="0" marR="0" indent="0"/>
                      <a:r>
                        <a:rPr lang="tr" sz="650" b="1">
                          <a:latin typeface="Arial"/>
                        </a:rPr>
                        <a:t>SU SAYAÇLARININ OKUNMASI VE BAKIM İŞLERİ</a:t>
                      </a:r>
                    </a:p>
                  </a:txBody>
                  <a:tcPr marL="0" marR="0" marT="0" marB="0" anchor="b"/>
                </a:tc>
                <a:tc>
                  <a:txBody>
                    <a:bodyPr/>
                    <a:lstStyle/>
                    <a:p>
                      <a:endParaRPr sz="600"/>
                    </a:p>
                  </a:txBody>
                  <a:tcPr marL="0" marR="0" marT="0" marB="0"/>
                </a:tc>
                <a:tc>
                  <a:txBody>
                    <a:bodyPr/>
                    <a:lstStyle/>
                    <a:p>
                      <a:pPr marL="0" marR="0" indent="266700" algn="just"/>
                      <a:r>
                        <a:rPr lang="tr" sz="650" b="1">
                          <a:latin typeface="Arial"/>
                        </a:rPr>
                        <a:t>2.008.862,20</a:t>
                      </a:r>
                    </a:p>
                  </a:txBody>
                  <a:tcPr marL="0" marR="0" marT="0" marB="0" anchor="b"/>
                </a:tc>
                <a:tc>
                  <a:txBody>
                    <a:bodyPr/>
                    <a:lstStyle/>
                    <a:p>
                      <a:pPr marL="0" marR="0" indent="266700" algn="just"/>
                      <a:r>
                        <a:rPr lang="tr" sz="650" b="1">
                          <a:latin typeface="Arial"/>
                        </a:rPr>
                        <a:t>2.008.862,20</a:t>
                      </a:r>
                    </a:p>
                  </a:txBody>
                  <a:tcPr marL="0" marR="0" marT="0" marB="0" anchor="b"/>
                </a:tc>
                <a:extLst>
                  <a:ext uri="{0D108BD9-81ED-4DB2-BD59-A6C34878D82A}">
                    <a16:rowId xmlns:a16="http://schemas.microsoft.com/office/drawing/2014/main" val="10019"/>
                  </a:ext>
                </a:extLst>
              </a:tr>
              <a:tr h="112776">
                <a:tc>
                  <a:txBody>
                    <a:bodyPr/>
                    <a:lstStyle/>
                    <a:p>
                      <a:pPr marL="0" marR="0" indent="0"/>
                      <a:r>
                        <a:rPr lang="tr" sz="450">
                          <a:latin typeface="Arial"/>
                        </a:rPr>
                        <a:t>740.05.001</a:t>
                      </a:r>
                    </a:p>
                  </a:txBody>
                  <a:tcPr marL="0" marR="0" marT="0" marB="0"/>
                </a:tc>
                <a:tc>
                  <a:txBody>
                    <a:bodyPr/>
                    <a:lstStyle/>
                    <a:p>
                      <a:pPr marL="0" marR="0" indent="0"/>
                      <a:r>
                        <a:rPr lang="tr" sz="450">
                          <a:latin typeface="Arial"/>
                        </a:rPr>
                        <a:t>Brüt Ücretler</a:t>
                      </a:r>
                    </a:p>
                  </a:txBody>
                  <a:tcPr marL="0" marR="0" marT="0" marB="0"/>
                </a:tc>
                <a:tc>
                  <a:txBody>
                    <a:bodyPr/>
                    <a:lstStyle/>
                    <a:p>
                      <a:pPr marL="0" marR="0" indent="0" algn="just"/>
                      <a:r>
                        <a:rPr lang="tr" sz="450">
                          <a:latin typeface="Arial"/>
                        </a:rPr>
                        <a:t>TL</a:t>
                      </a:r>
                    </a:p>
                  </a:txBody>
                  <a:tcPr marL="0" marR="0" marT="0" marB="0"/>
                </a:tc>
                <a:tc>
                  <a:txBody>
                    <a:bodyPr/>
                    <a:lstStyle/>
                    <a:p>
                      <a:pPr marL="0" marR="0" indent="355600" algn="just"/>
                      <a:r>
                        <a:rPr lang="tr" sz="450">
                          <a:latin typeface="Arial"/>
                        </a:rPr>
                        <a:t>1.680.910,14</a:t>
                      </a:r>
                    </a:p>
                  </a:txBody>
                  <a:tcPr marL="0" marR="0" marT="0" marB="0"/>
                </a:tc>
                <a:tc>
                  <a:txBody>
                    <a:bodyPr/>
                    <a:lstStyle/>
                    <a:p>
                      <a:pPr marL="0" marR="0" indent="355600" algn="just"/>
                      <a:r>
                        <a:rPr lang="tr" sz="450">
                          <a:latin typeface="Arial"/>
                        </a:rPr>
                        <a:t>1.680.910,14</a:t>
                      </a:r>
                    </a:p>
                  </a:txBody>
                  <a:tcPr marL="0" marR="0" marT="0" marB="0"/>
                </a:tc>
                <a:extLst>
                  <a:ext uri="{0D108BD9-81ED-4DB2-BD59-A6C34878D82A}">
                    <a16:rowId xmlns:a16="http://schemas.microsoft.com/office/drawing/2014/main" val="10020"/>
                  </a:ext>
                </a:extLst>
              </a:tr>
              <a:tr h="115824">
                <a:tc>
                  <a:txBody>
                    <a:bodyPr/>
                    <a:lstStyle/>
                    <a:p>
                      <a:pPr marL="0" marR="0" indent="0"/>
                      <a:r>
                        <a:rPr lang="tr" sz="450">
                          <a:latin typeface="Arial"/>
                        </a:rPr>
                        <a:t>740.05.002</a:t>
                      </a:r>
                    </a:p>
                  </a:txBody>
                  <a:tcPr marL="0" marR="0" marT="0" marB="0" anchor="b"/>
                </a:tc>
                <a:tc>
                  <a:txBody>
                    <a:bodyPr/>
                    <a:lstStyle/>
                    <a:p>
                      <a:pPr marL="0" marR="0" indent="0"/>
                      <a:r>
                        <a:rPr lang="tr" sz="450">
                          <a:latin typeface="Arial"/>
                        </a:rPr>
                        <a:t>SGK İşveren Payı</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431800" algn="just"/>
                      <a:r>
                        <a:rPr lang="tr" sz="450">
                          <a:latin typeface="Arial"/>
                        </a:rPr>
                        <a:t>299.121,12</a:t>
                      </a:r>
                    </a:p>
                  </a:txBody>
                  <a:tcPr marL="0" marR="0" marT="0" marB="0" anchor="b"/>
                </a:tc>
                <a:tc>
                  <a:txBody>
                    <a:bodyPr/>
                    <a:lstStyle/>
                    <a:p>
                      <a:pPr marL="0" marR="0" indent="431800" algn="just"/>
                      <a:r>
                        <a:rPr lang="tr" sz="450">
                          <a:latin typeface="Arial"/>
                        </a:rPr>
                        <a:t>299.121,12</a:t>
                      </a:r>
                    </a:p>
                  </a:txBody>
                  <a:tcPr marL="0" marR="0" marT="0" marB="0" anchor="b"/>
                </a:tc>
                <a:extLst>
                  <a:ext uri="{0D108BD9-81ED-4DB2-BD59-A6C34878D82A}">
                    <a16:rowId xmlns:a16="http://schemas.microsoft.com/office/drawing/2014/main" val="10021"/>
                  </a:ext>
                </a:extLst>
              </a:tr>
              <a:tr h="115824">
                <a:tc>
                  <a:txBody>
                    <a:bodyPr/>
                    <a:lstStyle/>
                    <a:p>
                      <a:pPr marL="0" marR="0" indent="0"/>
                      <a:r>
                        <a:rPr lang="tr" sz="450">
                          <a:latin typeface="Arial"/>
                        </a:rPr>
                        <a:t>740.05.003</a:t>
                      </a:r>
                    </a:p>
                  </a:txBody>
                  <a:tcPr marL="0" marR="0" marT="0" marB="0" anchor="b"/>
                </a:tc>
                <a:tc>
                  <a:txBody>
                    <a:bodyPr/>
                    <a:lstStyle/>
                    <a:p>
                      <a:pPr marL="0" marR="0" indent="0"/>
                      <a:r>
                        <a:rPr lang="tr" sz="450">
                          <a:latin typeface="Arial"/>
                        </a:rPr>
                        <a:t>SGK Işv. Işs. Payı</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482600" algn="just"/>
                      <a:r>
                        <a:rPr lang="tr" sz="450">
                          <a:latin typeface="Arial"/>
                        </a:rPr>
                        <a:t>28.830,94</a:t>
                      </a:r>
                    </a:p>
                  </a:txBody>
                  <a:tcPr marL="0" marR="0" marT="0" marB="0" anchor="b"/>
                </a:tc>
                <a:tc>
                  <a:txBody>
                    <a:bodyPr/>
                    <a:lstStyle/>
                    <a:p>
                      <a:pPr marL="0" marR="0" indent="482600" algn="just"/>
                      <a:r>
                        <a:rPr lang="tr" sz="450">
                          <a:latin typeface="Arial"/>
                        </a:rPr>
                        <a:t>28.830,94</a:t>
                      </a:r>
                    </a:p>
                  </a:txBody>
                  <a:tcPr marL="0" marR="0" marT="0" marB="0" anchor="b"/>
                </a:tc>
                <a:extLst>
                  <a:ext uri="{0D108BD9-81ED-4DB2-BD59-A6C34878D82A}">
                    <a16:rowId xmlns:a16="http://schemas.microsoft.com/office/drawing/2014/main" val="10022"/>
                  </a:ext>
                </a:extLst>
              </a:tr>
              <a:tr h="121920">
                <a:tc>
                  <a:txBody>
                    <a:bodyPr/>
                    <a:lstStyle/>
                    <a:p>
                      <a:pPr marL="0" marR="0" indent="0"/>
                      <a:r>
                        <a:rPr lang="tr" sz="650" b="1">
                          <a:latin typeface="Arial"/>
                        </a:rPr>
                        <a:t>740.06</a:t>
                      </a:r>
                    </a:p>
                  </a:txBody>
                  <a:tcPr marL="0" marR="0" marT="0" marB="0" anchor="b"/>
                </a:tc>
                <a:tc>
                  <a:txBody>
                    <a:bodyPr/>
                    <a:lstStyle/>
                    <a:p>
                      <a:pPr marL="0" marR="0" indent="0"/>
                      <a:r>
                        <a:rPr lang="tr" sz="650" b="1">
                          <a:latin typeface="Arial"/>
                        </a:rPr>
                        <a:t>GENEL MALİYETLER</a:t>
                      </a:r>
                    </a:p>
                  </a:txBody>
                  <a:tcPr marL="0" marR="0" marT="0" marB="0" anchor="b"/>
                </a:tc>
                <a:tc>
                  <a:txBody>
                    <a:bodyPr/>
                    <a:lstStyle/>
                    <a:p>
                      <a:endParaRPr sz="600"/>
                    </a:p>
                  </a:txBody>
                  <a:tcPr marL="0" marR="0" marT="0" marB="0"/>
                </a:tc>
                <a:tc>
                  <a:txBody>
                    <a:bodyPr/>
                    <a:lstStyle/>
                    <a:p>
                      <a:pPr marL="0" marR="0" indent="355600" algn="just"/>
                      <a:r>
                        <a:rPr lang="tr" sz="650" b="1">
                          <a:latin typeface="Arial"/>
                        </a:rPr>
                        <a:t>333.285,96</a:t>
                      </a:r>
                    </a:p>
                  </a:txBody>
                  <a:tcPr marL="0" marR="0" marT="0" marB="0" anchor="b"/>
                </a:tc>
                <a:tc>
                  <a:txBody>
                    <a:bodyPr/>
                    <a:lstStyle/>
                    <a:p>
                      <a:pPr marL="0" marR="0" indent="355600" algn="just"/>
                      <a:r>
                        <a:rPr lang="tr" sz="650" b="1">
                          <a:latin typeface="Arial"/>
                        </a:rPr>
                        <a:t>333.285,96</a:t>
                      </a:r>
                    </a:p>
                  </a:txBody>
                  <a:tcPr marL="0" marR="0" marT="0" marB="0" anchor="b"/>
                </a:tc>
                <a:extLst>
                  <a:ext uri="{0D108BD9-81ED-4DB2-BD59-A6C34878D82A}">
                    <a16:rowId xmlns:a16="http://schemas.microsoft.com/office/drawing/2014/main" val="10023"/>
                  </a:ext>
                </a:extLst>
              </a:tr>
              <a:tr h="112776">
                <a:tc>
                  <a:txBody>
                    <a:bodyPr/>
                    <a:lstStyle/>
                    <a:p>
                      <a:pPr marL="0" marR="0" indent="0"/>
                      <a:r>
                        <a:rPr lang="tr" sz="450">
                          <a:latin typeface="Arial"/>
                        </a:rPr>
                        <a:t>740.06.001</a:t>
                      </a:r>
                    </a:p>
                  </a:txBody>
                  <a:tcPr marL="0" marR="0" marT="0" marB="0"/>
                </a:tc>
                <a:tc>
                  <a:txBody>
                    <a:bodyPr/>
                    <a:lstStyle/>
                    <a:p>
                      <a:pPr marL="0" marR="0" indent="0"/>
                      <a:r>
                        <a:rPr lang="tr" sz="450">
                          <a:latin typeface="Arial"/>
                        </a:rPr>
                        <a:t>İş Güvenliği Giderleri</a:t>
                      </a:r>
                    </a:p>
                  </a:txBody>
                  <a:tcPr marL="0" marR="0" marT="0" marB="0"/>
                </a:tc>
                <a:tc>
                  <a:txBody>
                    <a:bodyPr/>
                    <a:lstStyle/>
                    <a:p>
                      <a:pPr marL="0" marR="0" indent="0" algn="just"/>
                      <a:r>
                        <a:rPr lang="tr" sz="450">
                          <a:latin typeface="Arial"/>
                        </a:rPr>
                        <a:t>TL</a:t>
                      </a:r>
                    </a:p>
                  </a:txBody>
                  <a:tcPr marL="0" marR="0" marT="0" marB="0"/>
                </a:tc>
                <a:tc>
                  <a:txBody>
                    <a:bodyPr/>
                    <a:lstStyle/>
                    <a:p>
                      <a:pPr marL="0" marR="0" indent="431800" algn="just"/>
                      <a:r>
                        <a:rPr lang="tr" sz="450">
                          <a:latin typeface="Arial"/>
                        </a:rPr>
                        <a:t>143.980,00</a:t>
                      </a:r>
                    </a:p>
                  </a:txBody>
                  <a:tcPr marL="0" marR="0" marT="0" marB="0"/>
                </a:tc>
                <a:tc>
                  <a:txBody>
                    <a:bodyPr/>
                    <a:lstStyle/>
                    <a:p>
                      <a:pPr marL="0" marR="0" indent="431800" algn="just"/>
                      <a:r>
                        <a:rPr lang="tr" sz="450">
                          <a:latin typeface="Arial"/>
                        </a:rPr>
                        <a:t>143.980,00</a:t>
                      </a:r>
                    </a:p>
                  </a:txBody>
                  <a:tcPr marL="0" marR="0" marT="0" marB="0"/>
                </a:tc>
                <a:extLst>
                  <a:ext uri="{0D108BD9-81ED-4DB2-BD59-A6C34878D82A}">
                    <a16:rowId xmlns:a16="http://schemas.microsoft.com/office/drawing/2014/main" val="10024"/>
                  </a:ext>
                </a:extLst>
              </a:tr>
              <a:tr h="118872">
                <a:tc>
                  <a:txBody>
                    <a:bodyPr/>
                    <a:lstStyle/>
                    <a:p>
                      <a:pPr marL="0" marR="0" indent="0"/>
                      <a:r>
                        <a:rPr lang="tr" sz="450">
                          <a:latin typeface="Arial"/>
                        </a:rPr>
                        <a:t>740.06.00 2</a:t>
                      </a:r>
                    </a:p>
                  </a:txBody>
                  <a:tcPr marL="0" marR="0" marT="0" marB="0"/>
                </a:tc>
                <a:tc>
                  <a:txBody>
                    <a:bodyPr/>
                    <a:lstStyle/>
                    <a:p>
                      <a:pPr marL="0" marR="0" indent="0"/>
                      <a:r>
                        <a:rPr lang="tr" sz="450">
                          <a:latin typeface="Arial"/>
                        </a:rPr>
                        <a:t>Fatura Damga Kesintileri</a:t>
                      </a:r>
                    </a:p>
                  </a:txBody>
                  <a:tcPr marL="0" marR="0" marT="0" marB="0"/>
                </a:tc>
                <a:tc>
                  <a:txBody>
                    <a:bodyPr/>
                    <a:lstStyle/>
                    <a:p>
                      <a:pPr marL="0" marR="0" indent="0" algn="just"/>
                      <a:r>
                        <a:rPr lang="tr" sz="450">
                          <a:latin typeface="Arial"/>
                        </a:rPr>
                        <a:t>TL</a:t>
                      </a:r>
                    </a:p>
                  </a:txBody>
                  <a:tcPr marL="0" marR="0" marT="0" marB="0"/>
                </a:tc>
                <a:tc>
                  <a:txBody>
                    <a:bodyPr/>
                    <a:lstStyle/>
                    <a:p>
                      <a:pPr marL="0" marR="0" indent="431800" algn="just"/>
                      <a:r>
                        <a:rPr lang="tr" sz="450">
                          <a:latin typeface="Arial"/>
                        </a:rPr>
                        <a:t>189.305,96</a:t>
                      </a:r>
                    </a:p>
                  </a:txBody>
                  <a:tcPr marL="0" marR="0" marT="0" marB="0"/>
                </a:tc>
                <a:tc>
                  <a:txBody>
                    <a:bodyPr/>
                    <a:lstStyle/>
                    <a:p>
                      <a:pPr marL="0" marR="0" indent="431800" algn="just"/>
                      <a:r>
                        <a:rPr lang="tr" sz="450">
                          <a:latin typeface="Arial"/>
                        </a:rPr>
                        <a:t>189.305,96</a:t>
                      </a:r>
                    </a:p>
                  </a:txBody>
                  <a:tcPr marL="0" marR="0" marT="0" marB="0"/>
                </a:tc>
                <a:extLst>
                  <a:ext uri="{0D108BD9-81ED-4DB2-BD59-A6C34878D82A}">
                    <a16:rowId xmlns:a16="http://schemas.microsoft.com/office/drawing/2014/main" val="10025"/>
                  </a:ext>
                </a:extLst>
              </a:tr>
              <a:tr h="118872">
                <a:tc>
                  <a:txBody>
                    <a:bodyPr/>
                    <a:lstStyle/>
                    <a:p>
                      <a:pPr marL="0" marR="0" indent="0"/>
                      <a:r>
                        <a:rPr lang="tr" sz="650" b="1">
                          <a:latin typeface="Arial"/>
                        </a:rPr>
                        <a:t>741</a:t>
                      </a:r>
                    </a:p>
                  </a:txBody>
                  <a:tcPr marL="0" marR="0" marT="0" marB="0" anchor="b"/>
                </a:tc>
                <a:tc>
                  <a:txBody>
                    <a:bodyPr/>
                    <a:lstStyle/>
                    <a:p>
                      <a:pPr marL="0" marR="0" indent="0"/>
                      <a:r>
                        <a:rPr lang="tr" sz="650" b="1">
                          <a:latin typeface="Arial"/>
                        </a:rPr>
                        <a:t>HİZMET ÜRETİM MALİYETİ YANSITMA HESABI</a:t>
                      </a:r>
                    </a:p>
                  </a:txBody>
                  <a:tcPr marL="0" marR="0" marT="0" marB="0" anchor="b"/>
                </a:tc>
                <a:tc>
                  <a:txBody>
                    <a:bodyPr/>
                    <a:lstStyle/>
                    <a:p>
                      <a:endParaRPr sz="600"/>
                    </a:p>
                  </a:txBody>
                  <a:tcPr marL="0" marR="0" marT="0" marB="0"/>
                </a:tc>
                <a:tc>
                  <a:txBody>
                    <a:bodyPr/>
                    <a:lstStyle/>
                    <a:p>
                      <a:pPr marL="0" marR="0" indent="203200" algn="just"/>
                      <a:r>
                        <a:rPr lang="tr" sz="650" b="1">
                          <a:latin typeface="Arial"/>
                        </a:rPr>
                        <a:t>19.186.678,50</a:t>
                      </a:r>
                    </a:p>
                  </a:txBody>
                  <a:tcPr marL="0" marR="0" marT="0" marB="0" anchor="b"/>
                </a:tc>
                <a:tc>
                  <a:txBody>
                    <a:bodyPr/>
                    <a:lstStyle/>
                    <a:p>
                      <a:pPr marL="0" marR="0" indent="203200" algn="just"/>
                      <a:r>
                        <a:rPr lang="tr" sz="650" b="1">
                          <a:latin typeface="Arial"/>
                        </a:rPr>
                        <a:t>19.186.678,50</a:t>
                      </a:r>
                    </a:p>
                  </a:txBody>
                  <a:tcPr marL="0" marR="0" marT="0" marB="0" anchor="b"/>
                </a:tc>
                <a:extLst>
                  <a:ext uri="{0D108BD9-81ED-4DB2-BD59-A6C34878D82A}">
                    <a16:rowId xmlns:a16="http://schemas.microsoft.com/office/drawing/2014/main" val="10026"/>
                  </a:ext>
                </a:extLst>
              </a:tr>
              <a:tr h="115824">
                <a:tc>
                  <a:txBody>
                    <a:bodyPr/>
                    <a:lstStyle/>
                    <a:p>
                      <a:pPr marL="0" marR="0" indent="0"/>
                      <a:r>
                        <a:rPr lang="tr" sz="450">
                          <a:latin typeface="Arial"/>
                        </a:rPr>
                        <a:t>741.01</a:t>
                      </a:r>
                    </a:p>
                  </a:txBody>
                  <a:tcPr marL="0" marR="0" marT="0" marB="0"/>
                </a:tc>
                <a:tc>
                  <a:txBody>
                    <a:bodyPr/>
                    <a:lstStyle/>
                    <a:p>
                      <a:pPr marL="0" marR="0" indent="0"/>
                      <a:r>
                        <a:rPr lang="tr" sz="450">
                          <a:latin typeface="Arial"/>
                        </a:rPr>
                        <a:t>Hizmet Ürt. Mal. Yansıtma Hs.</a:t>
                      </a:r>
                    </a:p>
                  </a:txBody>
                  <a:tcPr marL="0" marR="0" marT="0" marB="0"/>
                </a:tc>
                <a:tc>
                  <a:txBody>
                    <a:bodyPr/>
                    <a:lstStyle/>
                    <a:p>
                      <a:pPr marL="0" marR="0" indent="0" algn="just"/>
                      <a:r>
                        <a:rPr lang="tr" sz="450">
                          <a:latin typeface="Arial"/>
                        </a:rPr>
                        <a:t>TL</a:t>
                      </a:r>
                    </a:p>
                  </a:txBody>
                  <a:tcPr marL="0" marR="0" marT="0" marB="0"/>
                </a:tc>
                <a:tc>
                  <a:txBody>
                    <a:bodyPr/>
                    <a:lstStyle/>
                    <a:p>
                      <a:pPr marL="0" marR="0" indent="0" algn="r"/>
                      <a:r>
                        <a:rPr lang="tr" sz="450">
                          <a:latin typeface="Arial"/>
                        </a:rPr>
                        <a:t>19.186.678,50</a:t>
                      </a:r>
                    </a:p>
                  </a:txBody>
                  <a:tcPr marL="0" marR="0" marT="0" marB="0"/>
                </a:tc>
                <a:tc>
                  <a:txBody>
                    <a:bodyPr/>
                    <a:lstStyle/>
                    <a:p>
                      <a:pPr marL="0" marR="0" indent="0" algn="r"/>
                      <a:r>
                        <a:rPr lang="tr" sz="450">
                          <a:latin typeface="Arial"/>
                        </a:rPr>
                        <a:t>19.186.678,50</a:t>
                      </a:r>
                    </a:p>
                  </a:txBody>
                  <a:tcPr marL="0" marR="0" marT="0" marB="0"/>
                </a:tc>
                <a:extLst>
                  <a:ext uri="{0D108BD9-81ED-4DB2-BD59-A6C34878D82A}">
                    <a16:rowId xmlns:a16="http://schemas.microsoft.com/office/drawing/2014/main" val="10027"/>
                  </a:ext>
                </a:extLst>
              </a:tr>
              <a:tr h="118872">
                <a:tc>
                  <a:txBody>
                    <a:bodyPr/>
                    <a:lstStyle/>
                    <a:p>
                      <a:pPr marL="0" marR="0" indent="0"/>
                      <a:r>
                        <a:rPr lang="tr" sz="650" b="1">
                          <a:latin typeface="Arial"/>
                        </a:rPr>
                        <a:t>77</a:t>
                      </a:r>
                    </a:p>
                  </a:txBody>
                  <a:tcPr marL="0" marR="0" marT="0" marB="0" anchor="b"/>
                </a:tc>
                <a:tc>
                  <a:txBody>
                    <a:bodyPr/>
                    <a:lstStyle/>
                    <a:p>
                      <a:pPr marL="0" marR="0" indent="0"/>
                      <a:r>
                        <a:rPr lang="tr" sz="650" b="1">
                          <a:latin typeface="Arial"/>
                        </a:rPr>
                        <a:t>GENEL YÖNETİM GİDERLERİ</a:t>
                      </a:r>
                    </a:p>
                  </a:txBody>
                  <a:tcPr marL="0" marR="0" marT="0" marB="0" anchor="b"/>
                </a:tc>
                <a:tc>
                  <a:txBody>
                    <a:bodyPr/>
                    <a:lstStyle/>
                    <a:p>
                      <a:endParaRPr sz="600"/>
                    </a:p>
                  </a:txBody>
                  <a:tcPr marL="0" marR="0" marT="0" marB="0"/>
                </a:tc>
                <a:tc>
                  <a:txBody>
                    <a:bodyPr/>
                    <a:lstStyle/>
                    <a:p>
                      <a:pPr marL="0" marR="0" indent="355600" algn="just"/>
                      <a:r>
                        <a:rPr lang="tr" sz="650" b="1">
                          <a:latin typeface="Arial"/>
                        </a:rPr>
                        <a:t>272.950,66</a:t>
                      </a:r>
                    </a:p>
                  </a:txBody>
                  <a:tcPr marL="0" marR="0" marT="0" marB="0" anchor="b"/>
                </a:tc>
                <a:tc>
                  <a:txBody>
                    <a:bodyPr/>
                    <a:lstStyle/>
                    <a:p>
                      <a:pPr marL="0" marR="0" indent="355600" algn="just"/>
                      <a:r>
                        <a:rPr lang="tr" sz="650" b="1">
                          <a:latin typeface="Arial"/>
                        </a:rPr>
                        <a:t>272.950,66</a:t>
                      </a:r>
                    </a:p>
                  </a:txBody>
                  <a:tcPr marL="0" marR="0" marT="0" marB="0" anchor="b"/>
                </a:tc>
                <a:extLst>
                  <a:ext uri="{0D108BD9-81ED-4DB2-BD59-A6C34878D82A}">
                    <a16:rowId xmlns:a16="http://schemas.microsoft.com/office/drawing/2014/main" val="10028"/>
                  </a:ext>
                </a:extLst>
              </a:tr>
              <a:tr h="121920">
                <a:tc>
                  <a:txBody>
                    <a:bodyPr/>
                    <a:lstStyle/>
                    <a:p>
                      <a:pPr marL="0" marR="0" indent="0"/>
                      <a:r>
                        <a:rPr lang="tr" sz="650" b="1">
                          <a:latin typeface="Arial"/>
                        </a:rPr>
                        <a:t>770</a:t>
                      </a:r>
                    </a:p>
                  </a:txBody>
                  <a:tcPr marL="0" marR="0" marT="0" marB="0" anchor="b"/>
                </a:tc>
                <a:tc>
                  <a:txBody>
                    <a:bodyPr/>
                    <a:lstStyle/>
                    <a:p>
                      <a:pPr marL="0" marR="0" indent="0"/>
                      <a:r>
                        <a:rPr lang="tr" sz="650" b="1">
                          <a:latin typeface="Arial"/>
                        </a:rPr>
                        <a:t>GENEL YÖNETİM GİDERLERİ</a:t>
                      </a:r>
                    </a:p>
                  </a:txBody>
                  <a:tcPr marL="0" marR="0" marT="0" marB="0" anchor="b"/>
                </a:tc>
                <a:tc>
                  <a:txBody>
                    <a:bodyPr/>
                    <a:lstStyle/>
                    <a:p>
                      <a:endParaRPr sz="600"/>
                    </a:p>
                  </a:txBody>
                  <a:tcPr marL="0" marR="0" marT="0" marB="0"/>
                </a:tc>
                <a:tc>
                  <a:txBody>
                    <a:bodyPr/>
                    <a:lstStyle/>
                    <a:p>
                      <a:pPr marL="0" marR="0" indent="355600" algn="just"/>
                      <a:r>
                        <a:rPr lang="tr" sz="650" b="1">
                          <a:latin typeface="Arial"/>
                        </a:rPr>
                        <a:t>136.475,33</a:t>
                      </a:r>
                    </a:p>
                  </a:txBody>
                  <a:tcPr marL="0" marR="0" marT="0" marB="0" anchor="b"/>
                </a:tc>
                <a:tc>
                  <a:txBody>
                    <a:bodyPr/>
                    <a:lstStyle/>
                    <a:p>
                      <a:pPr marL="0" marR="0" indent="355600" algn="just"/>
                      <a:r>
                        <a:rPr lang="tr" sz="650" b="1">
                          <a:latin typeface="Arial"/>
                        </a:rPr>
                        <a:t>136.475,33</a:t>
                      </a:r>
                    </a:p>
                  </a:txBody>
                  <a:tcPr marL="0" marR="0" marT="0" marB="0" anchor="b"/>
                </a:tc>
                <a:extLst>
                  <a:ext uri="{0D108BD9-81ED-4DB2-BD59-A6C34878D82A}">
                    <a16:rowId xmlns:a16="http://schemas.microsoft.com/office/drawing/2014/main" val="10029"/>
                  </a:ext>
                </a:extLst>
              </a:tr>
              <a:tr h="121920">
                <a:tc>
                  <a:txBody>
                    <a:bodyPr/>
                    <a:lstStyle/>
                    <a:p>
                      <a:pPr marL="0" marR="0" indent="0"/>
                      <a:r>
                        <a:rPr lang="tr" sz="650" b="1">
                          <a:latin typeface="Arial"/>
                        </a:rPr>
                        <a:t>770.01</a:t>
                      </a:r>
                    </a:p>
                  </a:txBody>
                  <a:tcPr marL="0" marR="0" marT="0" marB="0" anchor="b"/>
                </a:tc>
                <a:tc>
                  <a:txBody>
                    <a:bodyPr/>
                    <a:lstStyle/>
                    <a:p>
                      <a:pPr marL="0" marR="0" indent="0"/>
                      <a:r>
                        <a:rPr lang="tr" sz="650" b="1">
                          <a:latin typeface="Arial"/>
                        </a:rPr>
                        <a:t>GENEL GİDERLER</a:t>
                      </a:r>
                    </a:p>
                  </a:txBody>
                  <a:tcPr marL="0" marR="0" marT="0" marB="0" anchor="b"/>
                </a:tc>
                <a:tc>
                  <a:txBody>
                    <a:bodyPr/>
                    <a:lstStyle/>
                    <a:p>
                      <a:endParaRPr sz="600"/>
                    </a:p>
                  </a:txBody>
                  <a:tcPr marL="0" marR="0" marT="0" marB="0"/>
                </a:tc>
                <a:tc>
                  <a:txBody>
                    <a:bodyPr/>
                    <a:lstStyle/>
                    <a:p>
                      <a:pPr marL="0" marR="0" indent="355600" algn="just"/>
                      <a:r>
                        <a:rPr lang="tr" sz="650" b="1">
                          <a:latin typeface="Arial"/>
                        </a:rPr>
                        <a:t>136.475,33</a:t>
                      </a:r>
                    </a:p>
                  </a:txBody>
                  <a:tcPr marL="0" marR="0" marT="0" marB="0" anchor="b"/>
                </a:tc>
                <a:tc>
                  <a:txBody>
                    <a:bodyPr/>
                    <a:lstStyle/>
                    <a:p>
                      <a:pPr marL="0" marR="0" indent="355600" algn="just"/>
                      <a:r>
                        <a:rPr lang="tr" sz="650" b="1">
                          <a:latin typeface="Arial"/>
                        </a:rPr>
                        <a:t>136.475,33</a:t>
                      </a:r>
                    </a:p>
                  </a:txBody>
                  <a:tcPr marL="0" marR="0" marT="0" marB="0" anchor="b"/>
                </a:tc>
                <a:extLst>
                  <a:ext uri="{0D108BD9-81ED-4DB2-BD59-A6C34878D82A}">
                    <a16:rowId xmlns:a16="http://schemas.microsoft.com/office/drawing/2014/main" val="10030"/>
                  </a:ext>
                </a:extLst>
              </a:tr>
              <a:tr h="115824">
                <a:tc>
                  <a:txBody>
                    <a:bodyPr/>
                    <a:lstStyle/>
                    <a:p>
                      <a:pPr marL="0" marR="0" indent="0"/>
                      <a:r>
                        <a:rPr lang="tr" sz="450">
                          <a:latin typeface="Arial"/>
                        </a:rPr>
                        <a:t>770.01.002</a:t>
                      </a:r>
                    </a:p>
                  </a:txBody>
                  <a:tcPr marL="0" marR="0" marT="0" marB="0"/>
                </a:tc>
                <a:tc>
                  <a:txBody>
                    <a:bodyPr/>
                    <a:lstStyle/>
                    <a:p>
                      <a:pPr marL="0" marR="0" indent="0"/>
                      <a:r>
                        <a:rPr lang="tr" sz="450">
                          <a:latin typeface="Arial"/>
                        </a:rPr>
                        <a:t>Beyanname Damga Vergisi Giderleri</a:t>
                      </a:r>
                    </a:p>
                  </a:txBody>
                  <a:tcPr marL="0" marR="0" marT="0" marB="0"/>
                </a:tc>
                <a:tc>
                  <a:txBody>
                    <a:bodyPr/>
                    <a:lstStyle/>
                    <a:p>
                      <a:pPr marL="0" marR="0" indent="0" algn="just"/>
                      <a:r>
                        <a:rPr lang="tr" sz="450">
                          <a:latin typeface="Arial"/>
                        </a:rPr>
                        <a:t>TL</a:t>
                      </a:r>
                    </a:p>
                  </a:txBody>
                  <a:tcPr marL="0" marR="0" marT="0" marB="0"/>
                </a:tc>
                <a:tc>
                  <a:txBody>
                    <a:bodyPr/>
                    <a:lstStyle/>
                    <a:p>
                      <a:pPr marL="0" marR="0" indent="482600" algn="just"/>
                      <a:r>
                        <a:rPr lang="tr" sz="450">
                          <a:latin typeface="Arial"/>
                        </a:rPr>
                        <a:t>17.050,70</a:t>
                      </a:r>
                    </a:p>
                  </a:txBody>
                  <a:tcPr marL="0" marR="0" marT="0" marB="0"/>
                </a:tc>
                <a:tc>
                  <a:txBody>
                    <a:bodyPr/>
                    <a:lstStyle/>
                    <a:p>
                      <a:pPr marL="0" marR="0" indent="482600" algn="just"/>
                      <a:r>
                        <a:rPr lang="tr" sz="450">
                          <a:latin typeface="Arial"/>
                        </a:rPr>
                        <a:t>17.050,70</a:t>
                      </a:r>
                    </a:p>
                  </a:txBody>
                  <a:tcPr marL="0" marR="0" marT="0" marB="0"/>
                </a:tc>
                <a:extLst>
                  <a:ext uri="{0D108BD9-81ED-4DB2-BD59-A6C34878D82A}">
                    <a16:rowId xmlns:a16="http://schemas.microsoft.com/office/drawing/2014/main" val="10031"/>
                  </a:ext>
                </a:extLst>
              </a:tr>
              <a:tr h="115824">
                <a:tc>
                  <a:txBody>
                    <a:bodyPr/>
                    <a:lstStyle/>
                    <a:p>
                      <a:pPr marL="0" marR="0" indent="0"/>
                      <a:r>
                        <a:rPr lang="tr" sz="450">
                          <a:latin typeface="Arial"/>
                        </a:rPr>
                        <a:t>770.01.003</a:t>
                      </a:r>
                    </a:p>
                  </a:txBody>
                  <a:tcPr marL="0" marR="0" marT="0" marB="0"/>
                </a:tc>
                <a:tc>
                  <a:txBody>
                    <a:bodyPr/>
                    <a:lstStyle/>
                    <a:p>
                      <a:pPr marL="0" marR="0" indent="0"/>
                      <a:r>
                        <a:rPr lang="tr" sz="450">
                          <a:latin typeface="Arial"/>
                        </a:rPr>
                        <a:t>Muhasebe Giderleri</a:t>
                      </a:r>
                    </a:p>
                  </a:txBody>
                  <a:tcPr marL="0" marR="0" marT="0" marB="0"/>
                </a:tc>
                <a:tc>
                  <a:txBody>
                    <a:bodyPr/>
                    <a:lstStyle/>
                    <a:p>
                      <a:pPr marL="0" marR="0" indent="0" algn="just"/>
                      <a:r>
                        <a:rPr lang="tr" sz="450">
                          <a:latin typeface="Arial"/>
                        </a:rPr>
                        <a:t>TL</a:t>
                      </a:r>
                    </a:p>
                  </a:txBody>
                  <a:tcPr marL="0" marR="0" marT="0" marB="0"/>
                </a:tc>
                <a:tc>
                  <a:txBody>
                    <a:bodyPr/>
                    <a:lstStyle/>
                    <a:p>
                      <a:pPr marL="0" marR="0" indent="482600" algn="just"/>
                      <a:r>
                        <a:rPr lang="tr" sz="450">
                          <a:latin typeface="Arial"/>
                        </a:rPr>
                        <a:t>96.000,00</a:t>
                      </a:r>
                    </a:p>
                  </a:txBody>
                  <a:tcPr marL="0" marR="0" marT="0" marB="0"/>
                </a:tc>
                <a:tc>
                  <a:txBody>
                    <a:bodyPr/>
                    <a:lstStyle/>
                    <a:p>
                      <a:pPr marL="0" marR="0" indent="482600" algn="just"/>
                      <a:r>
                        <a:rPr lang="tr" sz="450">
                          <a:latin typeface="Arial"/>
                        </a:rPr>
                        <a:t>96.000,00</a:t>
                      </a:r>
                    </a:p>
                  </a:txBody>
                  <a:tcPr marL="0" marR="0" marT="0" marB="0"/>
                </a:tc>
                <a:extLst>
                  <a:ext uri="{0D108BD9-81ED-4DB2-BD59-A6C34878D82A}">
                    <a16:rowId xmlns:a16="http://schemas.microsoft.com/office/drawing/2014/main" val="10032"/>
                  </a:ext>
                </a:extLst>
              </a:tr>
              <a:tr h="112776">
                <a:tc>
                  <a:txBody>
                    <a:bodyPr/>
                    <a:lstStyle/>
                    <a:p>
                      <a:pPr marL="0" marR="0" indent="0"/>
                      <a:r>
                        <a:rPr lang="tr" sz="450">
                          <a:latin typeface="Arial"/>
                        </a:rPr>
                        <a:t>770.01.004</a:t>
                      </a:r>
                    </a:p>
                  </a:txBody>
                  <a:tcPr marL="0" marR="0" marT="0" marB="0"/>
                </a:tc>
                <a:tc>
                  <a:txBody>
                    <a:bodyPr/>
                    <a:lstStyle/>
                    <a:p>
                      <a:pPr marL="0" marR="0" indent="0"/>
                      <a:r>
                        <a:rPr lang="tr" sz="450">
                          <a:latin typeface="Arial"/>
                        </a:rPr>
                        <a:t>Noter Giderleri</a:t>
                      </a:r>
                    </a:p>
                  </a:txBody>
                  <a:tcPr marL="0" marR="0" marT="0" marB="0"/>
                </a:tc>
                <a:tc>
                  <a:txBody>
                    <a:bodyPr/>
                    <a:lstStyle/>
                    <a:p>
                      <a:pPr marL="0" marR="0" indent="0" algn="just"/>
                      <a:r>
                        <a:rPr lang="tr" sz="450">
                          <a:latin typeface="Arial"/>
                        </a:rPr>
                        <a:t>TL</a:t>
                      </a:r>
                    </a:p>
                  </a:txBody>
                  <a:tcPr marL="0" marR="0" marT="0" marB="0"/>
                </a:tc>
                <a:tc>
                  <a:txBody>
                    <a:bodyPr/>
                    <a:lstStyle/>
                    <a:p>
                      <a:pPr marL="0" marR="0" indent="0" algn="r"/>
                      <a:r>
                        <a:rPr lang="tr" sz="450">
                          <a:latin typeface="Arial"/>
                        </a:rPr>
                        <a:t>5.845,77</a:t>
                      </a:r>
                    </a:p>
                  </a:txBody>
                  <a:tcPr marL="0" marR="0" marT="0" marB="0"/>
                </a:tc>
                <a:tc>
                  <a:txBody>
                    <a:bodyPr/>
                    <a:lstStyle/>
                    <a:p>
                      <a:pPr marL="0" marR="0" indent="0" algn="r"/>
                      <a:r>
                        <a:rPr lang="tr" sz="450">
                          <a:latin typeface="Arial"/>
                        </a:rPr>
                        <a:t>5.845,77</a:t>
                      </a:r>
                    </a:p>
                  </a:txBody>
                  <a:tcPr marL="0" marR="0" marT="0" marB="0"/>
                </a:tc>
                <a:extLst>
                  <a:ext uri="{0D108BD9-81ED-4DB2-BD59-A6C34878D82A}">
                    <a16:rowId xmlns:a16="http://schemas.microsoft.com/office/drawing/2014/main" val="10033"/>
                  </a:ext>
                </a:extLst>
              </a:tr>
              <a:tr h="115824">
                <a:tc>
                  <a:txBody>
                    <a:bodyPr/>
                    <a:lstStyle/>
                    <a:p>
                      <a:pPr marL="0" marR="0" indent="0"/>
                      <a:r>
                        <a:rPr lang="tr" sz="450">
                          <a:latin typeface="Arial"/>
                        </a:rPr>
                        <a:t>770.01.005</a:t>
                      </a:r>
                    </a:p>
                  </a:txBody>
                  <a:tcPr marL="0" marR="0" marT="0" marB="0"/>
                </a:tc>
                <a:tc>
                  <a:txBody>
                    <a:bodyPr/>
                    <a:lstStyle/>
                    <a:p>
                      <a:pPr marL="0" marR="0" indent="0"/>
                      <a:r>
                        <a:rPr lang="tr" sz="450">
                          <a:latin typeface="Arial"/>
                        </a:rPr>
                        <a:t>Ticaret Sicil ve Oda Masrafları</a:t>
                      </a:r>
                    </a:p>
                  </a:txBody>
                  <a:tcPr marL="0" marR="0" marT="0" marB="0"/>
                </a:tc>
                <a:tc>
                  <a:txBody>
                    <a:bodyPr/>
                    <a:lstStyle/>
                    <a:p>
                      <a:pPr marL="0" marR="0" indent="0" algn="just"/>
                      <a:r>
                        <a:rPr lang="tr" sz="450">
                          <a:latin typeface="Arial"/>
                        </a:rPr>
                        <a:t>TL</a:t>
                      </a:r>
                    </a:p>
                  </a:txBody>
                  <a:tcPr marL="0" marR="0" marT="0" marB="0"/>
                </a:tc>
                <a:tc>
                  <a:txBody>
                    <a:bodyPr/>
                    <a:lstStyle/>
                    <a:p>
                      <a:pPr marL="0" marR="0" indent="0" algn="r"/>
                      <a:r>
                        <a:rPr lang="tr" sz="450">
                          <a:latin typeface="Arial"/>
                        </a:rPr>
                        <a:t>6.214,86</a:t>
                      </a:r>
                    </a:p>
                  </a:txBody>
                  <a:tcPr marL="0" marR="0" marT="0" marB="0"/>
                </a:tc>
                <a:tc>
                  <a:txBody>
                    <a:bodyPr/>
                    <a:lstStyle/>
                    <a:p>
                      <a:pPr marL="0" marR="0" indent="0" algn="r"/>
                      <a:r>
                        <a:rPr lang="tr" sz="450">
                          <a:latin typeface="Arial"/>
                        </a:rPr>
                        <a:t>6.214,86</a:t>
                      </a:r>
                    </a:p>
                  </a:txBody>
                  <a:tcPr marL="0" marR="0" marT="0" marB="0"/>
                </a:tc>
                <a:extLst>
                  <a:ext uri="{0D108BD9-81ED-4DB2-BD59-A6C34878D82A}">
                    <a16:rowId xmlns:a16="http://schemas.microsoft.com/office/drawing/2014/main" val="10034"/>
                  </a:ext>
                </a:extLst>
              </a:tr>
              <a:tr h="115824">
                <a:tc>
                  <a:txBody>
                    <a:bodyPr/>
                    <a:lstStyle/>
                    <a:p>
                      <a:pPr marL="0" marR="0" indent="0"/>
                      <a:r>
                        <a:rPr lang="tr" sz="450">
                          <a:latin typeface="Arial"/>
                        </a:rPr>
                        <a:t>770.01.006</a:t>
                      </a:r>
                    </a:p>
                  </a:txBody>
                  <a:tcPr marL="0" marR="0" marT="0" marB="0"/>
                </a:tc>
                <a:tc>
                  <a:txBody>
                    <a:bodyPr/>
                    <a:lstStyle/>
                    <a:p>
                      <a:pPr marL="0" marR="0" indent="0"/>
                      <a:r>
                        <a:rPr lang="tr" sz="450">
                          <a:latin typeface="Arial"/>
                        </a:rPr>
                        <a:t>İş Elbisesi Giderleri</a:t>
                      </a:r>
                    </a:p>
                  </a:txBody>
                  <a:tcPr marL="0" marR="0" marT="0" marB="0"/>
                </a:tc>
                <a:tc>
                  <a:txBody>
                    <a:bodyPr/>
                    <a:lstStyle/>
                    <a:p>
                      <a:pPr marL="0" marR="0" indent="0" algn="just"/>
                      <a:r>
                        <a:rPr lang="tr" sz="450">
                          <a:latin typeface="Arial"/>
                        </a:rPr>
                        <a:t>TL</a:t>
                      </a:r>
                    </a:p>
                  </a:txBody>
                  <a:tcPr marL="0" marR="0" marT="0" marB="0"/>
                </a:tc>
                <a:tc>
                  <a:txBody>
                    <a:bodyPr/>
                    <a:lstStyle/>
                    <a:p>
                      <a:pPr marL="0" marR="0" indent="482600" algn="just"/>
                      <a:r>
                        <a:rPr lang="tr" sz="450">
                          <a:latin typeface="Arial"/>
                        </a:rPr>
                        <a:t>11.364,00</a:t>
                      </a:r>
                    </a:p>
                  </a:txBody>
                  <a:tcPr marL="0" marR="0" marT="0" marB="0"/>
                </a:tc>
                <a:tc>
                  <a:txBody>
                    <a:bodyPr/>
                    <a:lstStyle/>
                    <a:p>
                      <a:pPr marL="0" marR="0" indent="482600" algn="just"/>
                      <a:r>
                        <a:rPr lang="tr" sz="450">
                          <a:latin typeface="Arial"/>
                        </a:rPr>
                        <a:t>11.364,00</a:t>
                      </a:r>
                    </a:p>
                  </a:txBody>
                  <a:tcPr marL="0" marR="0" marT="0" marB="0"/>
                </a:tc>
                <a:extLst>
                  <a:ext uri="{0D108BD9-81ED-4DB2-BD59-A6C34878D82A}">
                    <a16:rowId xmlns:a16="http://schemas.microsoft.com/office/drawing/2014/main" val="10035"/>
                  </a:ext>
                </a:extLst>
              </a:tr>
              <a:tr h="112776">
                <a:tc>
                  <a:txBody>
                    <a:bodyPr/>
                    <a:lstStyle/>
                    <a:p>
                      <a:pPr marL="0" marR="0" indent="0"/>
                      <a:r>
                        <a:rPr lang="tr" sz="650" b="1">
                          <a:latin typeface="Arial"/>
                        </a:rPr>
                        <a:t>771</a:t>
                      </a:r>
                    </a:p>
                  </a:txBody>
                  <a:tcPr marL="0" marR="0" marT="0" marB="0" anchor="b"/>
                </a:tc>
                <a:tc>
                  <a:txBody>
                    <a:bodyPr/>
                    <a:lstStyle/>
                    <a:p>
                      <a:pPr marL="0" marR="0" indent="0"/>
                      <a:r>
                        <a:rPr lang="tr" sz="650" b="1">
                          <a:latin typeface="Arial"/>
                        </a:rPr>
                        <a:t>GENEL YÖNETİM GİDERLERİ YANSITMA HESABI</a:t>
                      </a:r>
                    </a:p>
                  </a:txBody>
                  <a:tcPr marL="0" marR="0" marT="0" marB="0" anchor="b"/>
                </a:tc>
                <a:tc>
                  <a:txBody>
                    <a:bodyPr/>
                    <a:lstStyle/>
                    <a:p>
                      <a:endParaRPr sz="600"/>
                    </a:p>
                  </a:txBody>
                  <a:tcPr marL="0" marR="0" marT="0" marB="0"/>
                </a:tc>
                <a:tc>
                  <a:txBody>
                    <a:bodyPr/>
                    <a:lstStyle/>
                    <a:p>
                      <a:pPr marL="0" marR="0" indent="355600" algn="just"/>
                      <a:r>
                        <a:rPr lang="tr" sz="650" b="1">
                          <a:latin typeface="Arial"/>
                        </a:rPr>
                        <a:t>136.475,33</a:t>
                      </a:r>
                    </a:p>
                  </a:txBody>
                  <a:tcPr marL="0" marR="0" marT="0" marB="0" anchor="b"/>
                </a:tc>
                <a:tc>
                  <a:txBody>
                    <a:bodyPr/>
                    <a:lstStyle/>
                    <a:p>
                      <a:pPr marL="0" marR="0" indent="355600" algn="just"/>
                      <a:r>
                        <a:rPr lang="tr" sz="650" b="1">
                          <a:latin typeface="Arial"/>
                        </a:rPr>
                        <a:t>136.475,33</a:t>
                      </a:r>
                    </a:p>
                  </a:txBody>
                  <a:tcPr marL="0" marR="0" marT="0" marB="0" anchor="b"/>
                </a:tc>
                <a:extLst>
                  <a:ext uri="{0D108BD9-81ED-4DB2-BD59-A6C34878D82A}">
                    <a16:rowId xmlns:a16="http://schemas.microsoft.com/office/drawing/2014/main" val="10036"/>
                  </a:ext>
                </a:extLst>
              </a:tr>
              <a:tr h="121920">
                <a:tc>
                  <a:txBody>
                    <a:bodyPr/>
                    <a:lstStyle/>
                    <a:p>
                      <a:pPr marL="0" marR="0" indent="0"/>
                      <a:r>
                        <a:rPr lang="tr" sz="450">
                          <a:latin typeface="Arial"/>
                        </a:rPr>
                        <a:t>771.01</a:t>
                      </a:r>
                    </a:p>
                  </a:txBody>
                  <a:tcPr marL="0" marR="0" marT="0" marB="0" anchor="b"/>
                </a:tc>
                <a:tc>
                  <a:txBody>
                    <a:bodyPr/>
                    <a:lstStyle/>
                    <a:p>
                      <a:pPr marL="0" marR="0" indent="0"/>
                      <a:r>
                        <a:rPr lang="tr" sz="450">
                          <a:latin typeface="Arial"/>
                        </a:rPr>
                        <a:t>Genel Yön. Gid. Yans. Hs.</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431800" algn="just"/>
                      <a:r>
                        <a:rPr lang="tr" sz="450">
                          <a:latin typeface="Arial"/>
                        </a:rPr>
                        <a:t>136.475,33</a:t>
                      </a:r>
                    </a:p>
                  </a:txBody>
                  <a:tcPr marL="0" marR="0" marT="0" marB="0" anchor="b"/>
                </a:tc>
                <a:tc>
                  <a:txBody>
                    <a:bodyPr/>
                    <a:lstStyle/>
                    <a:p>
                      <a:pPr marL="0" marR="0" indent="431800" algn="just"/>
                      <a:r>
                        <a:rPr lang="tr" sz="450">
                          <a:latin typeface="Arial"/>
                        </a:rPr>
                        <a:t>136.475,33</a:t>
                      </a:r>
                    </a:p>
                  </a:txBody>
                  <a:tcPr marL="0" marR="0" marT="0" marB="0" anchor="b"/>
                </a:tc>
                <a:extLst>
                  <a:ext uri="{0D108BD9-81ED-4DB2-BD59-A6C34878D82A}">
                    <a16:rowId xmlns:a16="http://schemas.microsoft.com/office/drawing/2014/main" val="10037"/>
                  </a:ext>
                </a:extLst>
              </a:tr>
              <a:tr h="121920">
                <a:tc>
                  <a:txBody>
                    <a:bodyPr/>
                    <a:lstStyle/>
                    <a:p>
                      <a:pPr marL="0" marR="0" indent="0"/>
                      <a:r>
                        <a:rPr lang="tr" sz="650" b="1">
                          <a:latin typeface="Arial"/>
                        </a:rPr>
                        <a:t>78</a:t>
                      </a:r>
                    </a:p>
                  </a:txBody>
                  <a:tcPr marL="0" marR="0" marT="0" marB="0" anchor="b"/>
                </a:tc>
                <a:tc>
                  <a:txBody>
                    <a:bodyPr/>
                    <a:lstStyle/>
                    <a:p>
                      <a:pPr marL="0" marR="0" indent="0"/>
                      <a:r>
                        <a:rPr lang="tr" sz="650" b="1">
                          <a:latin typeface="Arial"/>
                        </a:rPr>
                        <a:t>FİNANSMAN GİDERLERİ</a:t>
                      </a:r>
                    </a:p>
                  </a:txBody>
                  <a:tcPr marL="0" marR="0" marT="0" marB="0" anchor="b"/>
                </a:tc>
                <a:tc>
                  <a:txBody>
                    <a:bodyPr/>
                    <a:lstStyle/>
                    <a:p>
                      <a:endParaRPr sz="600"/>
                    </a:p>
                  </a:txBody>
                  <a:tcPr marL="0" marR="0" marT="0" marB="0"/>
                </a:tc>
                <a:tc>
                  <a:txBody>
                    <a:bodyPr/>
                    <a:lstStyle/>
                    <a:p>
                      <a:pPr marL="0" marR="0" indent="584200" algn="just"/>
                      <a:r>
                        <a:rPr lang="tr" sz="650" b="1">
                          <a:latin typeface="Arial"/>
                        </a:rPr>
                        <a:t>543,82</a:t>
                      </a:r>
                    </a:p>
                  </a:txBody>
                  <a:tcPr marL="0" marR="0" marT="0" marB="0" anchor="b"/>
                </a:tc>
                <a:tc>
                  <a:txBody>
                    <a:bodyPr/>
                    <a:lstStyle/>
                    <a:p>
                      <a:pPr marL="0" marR="0" indent="0" algn="r"/>
                      <a:r>
                        <a:rPr lang="tr" sz="650" b="1">
                          <a:latin typeface="Arial"/>
                        </a:rPr>
                        <a:t>543,82</a:t>
                      </a:r>
                    </a:p>
                  </a:txBody>
                  <a:tcPr marL="0" marR="0" marT="0" marB="0" anchor="b"/>
                </a:tc>
                <a:extLst>
                  <a:ext uri="{0D108BD9-81ED-4DB2-BD59-A6C34878D82A}">
                    <a16:rowId xmlns:a16="http://schemas.microsoft.com/office/drawing/2014/main" val="10038"/>
                  </a:ext>
                </a:extLst>
              </a:tr>
              <a:tr h="118872">
                <a:tc>
                  <a:txBody>
                    <a:bodyPr/>
                    <a:lstStyle/>
                    <a:p>
                      <a:pPr marL="0" marR="0" indent="0"/>
                      <a:r>
                        <a:rPr lang="tr" sz="650" b="1">
                          <a:latin typeface="Arial"/>
                        </a:rPr>
                        <a:t>780</a:t>
                      </a:r>
                    </a:p>
                  </a:txBody>
                  <a:tcPr marL="0" marR="0" marT="0" marB="0" anchor="b"/>
                </a:tc>
                <a:tc>
                  <a:txBody>
                    <a:bodyPr/>
                    <a:lstStyle/>
                    <a:p>
                      <a:pPr marL="0" marR="0" indent="0"/>
                      <a:r>
                        <a:rPr lang="tr" sz="650" b="1">
                          <a:latin typeface="Arial"/>
                        </a:rPr>
                        <a:t>FİNANSMAN GİDERLERİ</a:t>
                      </a:r>
                    </a:p>
                  </a:txBody>
                  <a:tcPr marL="0" marR="0" marT="0" marB="0" anchor="b"/>
                </a:tc>
                <a:tc>
                  <a:txBody>
                    <a:bodyPr/>
                    <a:lstStyle/>
                    <a:p>
                      <a:endParaRPr sz="600"/>
                    </a:p>
                  </a:txBody>
                  <a:tcPr marL="0" marR="0" marT="0" marB="0"/>
                </a:tc>
                <a:tc>
                  <a:txBody>
                    <a:bodyPr/>
                    <a:lstStyle/>
                    <a:p>
                      <a:pPr marL="0" marR="0" indent="0" algn="r"/>
                      <a:r>
                        <a:rPr lang="tr" sz="650" b="1">
                          <a:latin typeface="Arial"/>
                        </a:rPr>
                        <a:t>271,91</a:t>
                      </a:r>
                    </a:p>
                  </a:txBody>
                  <a:tcPr marL="0" marR="0" marT="0" marB="0" anchor="b"/>
                </a:tc>
                <a:tc>
                  <a:txBody>
                    <a:bodyPr/>
                    <a:lstStyle/>
                    <a:p>
                      <a:pPr marL="0" marR="0" indent="0" algn="r"/>
                      <a:r>
                        <a:rPr lang="tr" sz="650" b="1">
                          <a:latin typeface="Arial"/>
                        </a:rPr>
                        <a:t>271,91</a:t>
                      </a:r>
                    </a:p>
                  </a:txBody>
                  <a:tcPr marL="0" marR="0" marT="0" marB="0" anchor="b"/>
                </a:tc>
                <a:extLst>
                  <a:ext uri="{0D108BD9-81ED-4DB2-BD59-A6C34878D82A}">
                    <a16:rowId xmlns:a16="http://schemas.microsoft.com/office/drawing/2014/main" val="10039"/>
                  </a:ext>
                </a:extLst>
              </a:tr>
              <a:tr h="121920">
                <a:tc>
                  <a:txBody>
                    <a:bodyPr/>
                    <a:lstStyle/>
                    <a:p>
                      <a:pPr marL="0" marR="0" indent="0"/>
                      <a:r>
                        <a:rPr lang="tr" sz="650" b="1">
                          <a:latin typeface="Arial"/>
                        </a:rPr>
                        <a:t>780.01</a:t>
                      </a:r>
                    </a:p>
                  </a:txBody>
                  <a:tcPr marL="0" marR="0" marT="0" marB="0" anchor="b"/>
                </a:tc>
                <a:tc>
                  <a:txBody>
                    <a:bodyPr/>
                    <a:lstStyle/>
                    <a:p>
                      <a:pPr marL="0" marR="0" indent="0"/>
                      <a:r>
                        <a:rPr lang="tr" sz="650" b="1">
                          <a:latin typeface="Arial"/>
                        </a:rPr>
                        <a:t>FİNANSMAN GİDERLERİ</a:t>
                      </a:r>
                    </a:p>
                  </a:txBody>
                  <a:tcPr marL="0" marR="0" marT="0" marB="0" anchor="b"/>
                </a:tc>
                <a:tc>
                  <a:txBody>
                    <a:bodyPr/>
                    <a:lstStyle/>
                    <a:p>
                      <a:endParaRPr sz="600"/>
                    </a:p>
                  </a:txBody>
                  <a:tcPr marL="0" marR="0" marT="0" marB="0"/>
                </a:tc>
                <a:tc>
                  <a:txBody>
                    <a:bodyPr/>
                    <a:lstStyle/>
                    <a:p>
                      <a:pPr marL="0" marR="0" indent="0" algn="r"/>
                      <a:r>
                        <a:rPr lang="tr" sz="650" b="1">
                          <a:latin typeface="Arial"/>
                        </a:rPr>
                        <a:t>271,91</a:t>
                      </a:r>
                    </a:p>
                  </a:txBody>
                  <a:tcPr marL="0" marR="0" marT="0" marB="0" anchor="b"/>
                </a:tc>
                <a:tc>
                  <a:txBody>
                    <a:bodyPr/>
                    <a:lstStyle/>
                    <a:p>
                      <a:pPr marL="0" marR="0" indent="0" algn="r"/>
                      <a:r>
                        <a:rPr lang="tr" sz="650" b="1">
                          <a:latin typeface="Arial"/>
                        </a:rPr>
                        <a:t>271,91</a:t>
                      </a:r>
                    </a:p>
                  </a:txBody>
                  <a:tcPr marL="0" marR="0" marT="0" marB="0" anchor="b"/>
                </a:tc>
                <a:extLst>
                  <a:ext uri="{0D108BD9-81ED-4DB2-BD59-A6C34878D82A}">
                    <a16:rowId xmlns:a16="http://schemas.microsoft.com/office/drawing/2014/main" val="10040"/>
                  </a:ext>
                </a:extLst>
              </a:tr>
              <a:tr h="115824">
                <a:tc>
                  <a:txBody>
                    <a:bodyPr/>
                    <a:lstStyle/>
                    <a:p>
                      <a:pPr marL="0" marR="0" indent="0"/>
                      <a:r>
                        <a:rPr lang="tr" sz="450">
                          <a:latin typeface="Arial"/>
                        </a:rPr>
                        <a:t>780.01.001</a:t>
                      </a:r>
                    </a:p>
                  </a:txBody>
                  <a:tcPr marL="0" marR="0" marT="0" marB="0"/>
                </a:tc>
                <a:tc>
                  <a:txBody>
                    <a:bodyPr/>
                    <a:lstStyle/>
                    <a:p>
                      <a:pPr marL="0" marR="0" indent="0"/>
                      <a:r>
                        <a:rPr lang="tr" sz="450">
                          <a:latin typeface="Arial"/>
                        </a:rPr>
                        <a:t>Banka Hesap Masrafları</a:t>
                      </a:r>
                    </a:p>
                  </a:txBody>
                  <a:tcPr marL="0" marR="0" marT="0" marB="0"/>
                </a:tc>
                <a:tc>
                  <a:txBody>
                    <a:bodyPr/>
                    <a:lstStyle/>
                    <a:p>
                      <a:pPr marL="0" marR="0" indent="0" algn="just"/>
                      <a:r>
                        <a:rPr lang="tr" sz="450">
                          <a:latin typeface="Arial"/>
                        </a:rPr>
                        <a:t>TL</a:t>
                      </a:r>
                    </a:p>
                  </a:txBody>
                  <a:tcPr marL="0" marR="0" marT="0" marB="0"/>
                </a:tc>
                <a:tc>
                  <a:txBody>
                    <a:bodyPr/>
                    <a:lstStyle/>
                    <a:p>
                      <a:pPr marL="0" marR="0" indent="0" algn="r"/>
                      <a:r>
                        <a:rPr lang="tr" sz="450">
                          <a:latin typeface="Arial"/>
                        </a:rPr>
                        <a:t>271,91</a:t>
                      </a:r>
                    </a:p>
                  </a:txBody>
                  <a:tcPr marL="0" marR="0" marT="0" marB="0"/>
                </a:tc>
                <a:tc>
                  <a:txBody>
                    <a:bodyPr/>
                    <a:lstStyle/>
                    <a:p>
                      <a:pPr marL="0" marR="0" indent="0" algn="r"/>
                      <a:r>
                        <a:rPr lang="tr" sz="450">
                          <a:latin typeface="Arial"/>
                        </a:rPr>
                        <a:t>271,91</a:t>
                      </a:r>
                    </a:p>
                  </a:txBody>
                  <a:tcPr marL="0" marR="0" marT="0" marB="0"/>
                </a:tc>
                <a:extLst>
                  <a:ext uri="{0D108BD9-81ED-4DB2-BD59-A6C34878D82A}">
                    <a16:rowId xmlns:a16="http://schemas.microsoft.com/office/drawing/2014/main" val="10041"/>
                  </a:ext>
                </a:extLst>
              </a:tr>
              <a:tr h="115824">
                <a:tc>
                  <a:txBody>
                    <a:bodyPr/>
                    <a:lstStyle/>
                    <a:p>
                      <a:pPr marL="0" marR="0" indent="0"/>
                      <a:r>
                        <a:rPr lang="tr" sz="650" b="1">
                          <a:latin typeface="Arial"/>
                        </a:rPr>
                        <a:t>781</a:t>
                      </a:r>
                    </a:p>
                  </a:txBody>
                  <a:tcPr marL="0" marR="0" marT="0" marB="0" anchor="b"/>
                </a:tc>
                <a:tc>
                  <a:txBody>
                    <a:bodyPr/>
                    <a:lstStyle/>
                    <a:p>
                      <a:pPr marL="0" marR="0" indent="0"/>
                      <a:r>
                        <a:rPr lang="tr" sz="650" b="1">
                          <a:latin typeface="Arial"/>
                        </a:rPr>
                        <a:t>FİNANSMAN GİDERLERİ YANSITMA HESABI</a:t>
                      </a:r>
                    </a:p>
                  </a:txBody>
                  <a:tcPr marL="0" marR="0" marT="0" marB="0" anchor="b"/>
                </a:tc>
                <a:tc>
                  <a:txBody>
                    <a:bodyPr/>
                    <a:lstStyle/>
                    <a:p>
                      <a:endParaRPr sz="600"/>
                    </a:p>
                  </a:txBody>
                  <a:tcPr marL="0" marR="0" marT="0" marB="0"/>
                </a:tc>
                <a:tc>
                  <a:txBody>
                    <a:bodyPr/>
                    <a:lstStyle/>
                    <a:p>
                      <a:pPr marL="0" marR="0" indent="584200" algn="just"/>
                      <a:r>
                        <a:rPr lang="tr" sz="650" b="1">
                          <a:latin typeface="Arial"/>
                        </a:rPr>
                        <a:t>271,91</a:t>
                      </a:r>
                    </a:p>
                  </a:txBody>
                  <a:tcPr marL="0" marR="0" marT="0" marB="0" anchor="b"/>
                </a:tc>
                <a:tc>
                  <a:txBody>
                    <a:bodyPr/>
                    <a:lstStyle/>
                    <a:p>
                      <a:pPr marL="0" marR="0" indent="0" algn="r"/>
                      <a:r>
                        <a:rPr lang="tr" sz="650" b="1">
                          <a:latin typeface="Arial"/>
                        </a:rPr>
                        <a:t>271,91</a:t>
                      </a:r>
                    </a:p>
                  </a:txBody>
                  <a:tcPr marL="0" marR="0" marT="0" marB="0" anchor="b"/>
                </a:tc>
                <a:extLst>
                  <a:ext uri="{0D108BD9-81ED-4DB2-BD59-A6C34878D82A}">
                    <a16:rowId xmlns:a16="http://schemas.microsoft.com/office/drawing/2014/main" val="10042"/>
                  </a:ext>
                </a:extLst>
              </a:tr>
              <a:tr h="140208">
                <a:tc>
                  <a:txBody>
                    <a:bodyPr/>
                    <a:lstStyle/>
                    <a:p>
                      <a:pPr marL="0" marR="0" indent="0"/>
                      <a:r>
                        <a:rPr lang="tr" sz="450">
                          <a:latin typeface="Arial"/>
                        </a:rPr>
                        <a:t>781.01</a:t>
                      </a:r>
                    </a:p>
                  </a:txBody>
                  <a:tcPr marL="0" marR="0" marT="0" marB="0"/>
                </a:tc>
                <a:tc>
                  <a:txBody>
                    <a:bodyPr/>
                    <a:lstStyle/>
                    <a:p>
                      <a:pPr marL="0" marR="0" indent="0"/>
                      <a:r>
                        <a:rPr lang="tr" sz="450">
                          <a:latin typeface="Arial"/>
                        </a:rPr>
                        <a:t>Finans man Gid. Yans. Hs.</a:t>
                      </a:r>
                    </a:p>
                  </a:txBody>
                  <a:tcPr marL="0" marR="0" marT="0" marB="0"/>
                </a:tc>
                <a:tc>
                  <a:txBody>
                    <a:bodyPr/>
                    <a:lstStyle/>
                    <a:p>
                      <a:pPr marL="0" marR="0" indent="0" algn="just"/>
                      <a:r>
                        <a:rPr lang="tr" sz="450">
                          <a:latin typeface="Arial"/>
                        </a:rPr>
                        <a:t>TL</a:t>
                      </a:r>
                    </a:p>
                  </a:txBody>
                  <a:tcPr marL="0" marR="0" marT="0" marB="0"/>
                </a:tc>
                <a:tc>
                  <a:txBody>
                    <a:bodyPr/>
                    <a:lstStyle/>
                    <a:p>
                      <a:pPr marL="0" marR="0" indent="0" algn="r"/>
                      <a:r>
                        <a:rPr lang="tr" sz="450">
                          <a:latin typeface="Arial"/>
                        </a:rPr>
                        <a:t>271,91</a:t>
                      </a:r>
                    </a:p>
                  </a:txBody>
                  <a:tcPr marL="0" marR="0" marT="0" marB="0"/>
                </a:tc>
                <a:tc>
                  <a:txBody>
                    <a:bodyPr/>
                    <a:lstStyle/>
                    <a:p>
                      <a:pPr marL="0" marR="0" indent="0" algn="r"/>
                      <a:r>
                        <a:rPr lang="tr" sz="450">
                          <a:latin typeface="Arial"/>
                        </a:rPr>
                        <a:t>271,91</a:t>
                      </a:r>
                    </a:p>
                  </a:txBody>
                  <a:tcPr marL="0" marR="0" marT="0" marB="0"/>
                </a:tc>
                <a:extLst>
                  <a:ext uri="{0D108BD9-81ED-4DB2-BD59-A6C34878D82A}">
                    <a16:rowId xmlns:a16="http://schemas.microsoft.com/office/drawing/2014/main" val="10043"/>
                  </a:ext>
                </a:extLst>
              </a:tr>
            </a:tbl>
          </a:graphicData>
        </a:graphic>
      </p:graphicFrame>
      <p:sp>
        <p:nvSpPr>
          <p:cNvPr id="8" name="Dikdörtgen 7"/>
          <p:cNvSpPr/>
          <p:nvPr/>
        </p:nvSpPr>
        <p:spPr>
          <a:xfrm>
            <a:off x="905256" y="8598408"/>
            <a:ext cx="1414272" cy="176784"/>
          </a:xfrm>
          <a:prstGeom prst="rect">
            <a:avLst/>
          </a:prstGeom>
          <a:noFill/>
        </p:spPr>
        <p:txBody>
          <a:bodyPr wrap="none" lIns="0" tIns="0" rIns="0" bIns="0">
            <a:noAutofit/>
          </a:bodyPr>
          <a:lstStyle/>
          <a:p>
            <a:pPr marL="0" marR="0" indent="0" algn="just"/>
            <a:r>
              <a:rPr lang="tr" sz="1200">
                <a:solidFill>
                  <a:srgbClr val="CE5F65"/>
                </a:solidFill>
                <a:latin typeface="Times New Roman"/>
              </a:rPr>
              <a:t>Banka Hesap Durumu:</a:t>
            </a:r>
          </a:p>
        </p:txBody>
      </p:sp>
      <p:sp>
        <p:nvSpPr>
          <p:cNvPr id="9" name="Dikdörtgen 8"/>
          <p:cNvSpPr/>
          <p:nvPr/>
        </p:nvSpPr>
        <p:spPr>
          <a:xfrm>
            <a:off x="902208" y="8927592"/>
            <a:ext cx="3291840" cy="777240"/>
          </a:xfrm>
          <a:prstGeom prst="rect">
            <a:avLst/>
          </a:prstGeom>
          <a:noFill/>
        </p:spPr>
        <p:txBody>
          <a:bodyPr lIns="0" tIns="0" rIns="0" bIns="0">
            <a:noAutofit/>
          </a:bodyPr>
          <a:lstStyle/>
          <a:p>
            <a:pPr marL="0" marR="0" indent="0"/>
            <a:r>
              <a:rPr lang="tr" sz="1200">
                <a:latin typeface="Times New Roman"/>
              </a:rPr>
              <a:t>2024 yılından devreden</a:t>
            </a:r>
          </a:p>
          <a:p>
            <a:pPr marL="0" marR="0" indent="0"/>
            <a:r>
              <a:rPr lang="tr" sz="1200">
                <a:latin typeface="Times New Roman"/>
              </a:rPr>
              <a:t>Yıl içinde hesaba yatan</a:t>
            </a:r>
          </a:p>
          <a:p>
            <a:pPr marL="0" marR="0" indent="0"/>
            <a:r>
              <a:rPr lang="tr" sz="1200">
                <a:latin typeface="Times New Roman"/>
              </a:rPr>
              <a:t>Yıl içinde yapılan ödemeler nedeniyle hesaptan çıkan</a:t>
            </a:r>
          </a:p>
          <a:p>
            <a:pPr marL="0" marR="0" indent="0"/>
            <a:r>
              <a:rPr lang="tr" sz="1200">
                <a:latin typeface="Times New Roman"/>
              </a:rPr>
              <a:t>Yıl sonu banka hesap bakiyesi</a:t>
            </a:r>
          </a:p>
        </p:txBody>
      </p:sp>
      <p:sp>
        <p:nvSpPr>
          <p:cNvPr id="10" name="Dikdörtgen 9"/>
          <p:cNvSpPr/>
          <p:nvPr/>
        </p:nvSpPr>
        <p:spPr>
          <a:xfrm>
            <a:off x="4504944" y="8921496"/>
            <a:ext cx="1459992" cy="765048"/>
          </a:xfrm>
          <a:prstGeom prst="rect">
            <a:avLst/>
          </a:prstGeom>
          <a:noFill/>
        </p:spPr>
        <p:txBody>
          <a:bodyPr lIns="0" tIns="0" rIns="0" bIns="0">
            <a:noAutofit/>
          </a:bodyPr>
          <a:lstStyle/>
          <a:p>
            <a:pPr marL="0" marR="0" indent="0"/>
            <a:r>
              <a:rPr lang="tr" sz="1200">
                <a:latin typeface="Times New Roman"/>
              </a:rPr>
              <a:t>: 968.980.86 TL.</a:t>
            </a:r>
          </a:p>
          <a:p>
            <a:pPr marL="0" marR="0" indent="0"/>
            <a:r>
              <a:rPr lang="tr" sz="1200">
                <a:latin typeface="Times New Roman"/>
              </a:rPr>
              <a:t>: 20.180.884.00 TL.</a:t>
            </a:r>
          </a:p>
          <a:p>
            <a:pPr marL="0" marR="0" indent="0"/>
            <a:r>
              <a:rPr lang="tr" sz="1200">
                <a:latin typeface="Times New Roman"/>
              </a:rPr>
              <a:t>: 18.195.083,28 TL.</a:t>
            </a:r>
          </a:p>
          <a:p>
            <a:pPr marL="0" marR="0" indent="0"/>
            <a:r>
              <a:rPr lang="tr" sz="1200">
                <a:latin typeface="Times New Roman"/>
              </a:rPr>
              <a:t>: 2.954.781,58 TL.</a:t>
            </a:r>
          </a:p>
        </p:txBody>
      </p:sp>
    </p:spTree>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nvGraphicFramePr>
        <p:xfrm>
          <a:off x="914400" y="856488"/>
          <a:ext cx="5757672" cy="8147304"/>
        </p:xfrm>
        <a:graphic>
          <a:graphicData uri="http://schemas.openxmlformats.org/drawingml/2006/table">
            <a:tbl>
              <a:tblPr/>
              <a:tblGrid>
                <a:gridCol w="545592">
                  <a:extLst>
                    <a:ext uri="{9D8B030D-6E8A-4147-A177-3AD203B41FA5}">
                      <a16:colId xmlns:a16="http://schemas.microsoft.com/office/drawing/2014/main" val="20000"/>
                    </a:ext>
                  </a:extLst>
                </a:gridCol>
                <a:gridCol w="2252472">
                  <a:extLst>
                    <a:ext uri="{9D8B030D-6E8A-4147-A177-3AD203B41FA5}">
                      <a16:colId xmlns:a16="http://schemas.microsoft.com/office/drawing/2014/main" val="20001"/>
                    </a:ext>
                  </a:extLst>
                </a:gridCol>
                <a:gridCol w="252984">
                  <a:extLst>
                    <a:ext uri="{9D8B030D-6E8A-4147-A177-3AD203B41FA5}">
                      <a16:colId xmlns:a16="http://schemas.microsoft.com/office/drawing/2014/main" val="20002"/>
                    </a:ext>
                  </a:extLst>
                </a:gridCol>
                <a:gridCol w="670560">
                  <a:extLst>
                    <a:ext uri="{9D8B030D-6E8A-4147-A177-3AD203B41FA5}">
                      <a16:colId xmlns:a16="http://schemas.microsoft.com/office/drawing/2014/main" val="20003"/>
                    </a:ext>
                  </a:extLst>
                </a:gridCol>
                <a:gridCol w="673608">
                  <a:extLst>
                    <a:ext uri="{9D8B030D-6E8A-4147-A177-3AD203B41FA5}">
                      <a16:colId xmlns:a16="http://schemas.microsoft.com/office/drawing/2014/main" val="20004"/>
                    </a:ext>
                  </a:extLst>
                </a:gridCol>
                <a:gridCol w="673608">
                  <a:extLst>
                    <a:ext uri="{9D8B030D-6E8A-4147-A177-3AD203B41FA5}">
                      <a16:colId xmlns:a16="http://schemas.microsoft.com/office/drawing/2014/main" val="20005"/>
                    </a:ext>
                  </a:extLst>
                </a:gridCol>
                <a:gridCol w="688848">
                  <a:extLst>
                    <a:ext uri="{9D8B030D-6E8A-4147-A177-3AD203B41FA5}">
                      <a16:colId xmlns:a16="http://schemas.microsoft.com/office/drawing/2014/main" val="20006"/>
                    </a:ext>
                  </a:extLst>
                </a:gridCol>
              </a:tblGrid>
              <a:tr h="82296">
                <a:tc>
                  <a:txBody>
                    <a:bodyPr/>
                    <a:lstStyle/>
                    <a:p>
                      <a:endParaRPr sz="400"/>
                    </a:p>
                  </a:txBody>
                  <a:tcPr marL="0" marR="0" marT="0" marB="0"/>
                </a:tc>
                <a:tc>
                  <a:txBody>
                    <a:bodyPr/>
                    <a:lstStyle/>
                    <a:p>
                      <a:endParaRPr sz="400"/>
                    </a:p>
                  </a:txBody>
                  <a:tcPr marL="0" marR="0" marT="0" marB="0"/>
                </a:tc>
                <a:tc>
                  <a:txBody>
                    <a:bodyPr/>
                    <a:lstStyle/>
                    <a:p>
                      <a:pPr marL="0" marR="0" indent="0"/>
                      <a:r>
                        <a:rPr lang="tr" sz="400" b="1">
                          <a:latin typeface="Arial"/>
                        </a:rPr>
                        <a:t>Yl İZAFİ</a:t>
                      </a:r>
                    </a:p>
                  </a:txBody>
                  <a:tcPr marL="0" marR="0" marT="0" marB="0" anchor="ctr"/>
                </a:tc>
                <a:tc>
                  <a:txBody>
                    <a:bodyPr/>
                    <a:lstStyle/>
                    <a:p>
                      <a:endParaRPr sz="400"/>
                    </a:p>
                  </a:txBody>
                  <a:tcPr marL="0" marR="0" marT="0" marB="0"/>
                </a:tc>
                <a:tc>
                  <a:txBody>
                    <a:bodyPr/>
                    <a:lstStyle/>
                    <a:p>
                      <a:endParaRPr sz="400"/>
                    </a:p>
                  </a:txBody>
                  <a:tcPr marL="0" marR="0" marT="0" marB="0"/>
                </a:tc>
                <a:tc>
                  <a:txBody>
                    <a:bodyPr/>
                    <a:lstStyle/>
                    <a:p>
                      <a:pPr marL="0" marR="0" indent="0"/>
                      <a:r>
                        <a:rPr lang="tr" sz="1000">
                          <a:latin typeface="Arial"/>
                        </a:rPr>
                        <a:t>—</a:t>
                      </a:r>
                    </a:p>
                  </a:txBody>
                  <a:tcPr marL="0" marR="0" marT="0" marB="0"/>
                </a:tc>
                <a:tc>
                  <a:txBody>
                    <a:bodyPr/>
                    <a:lstStyle/>
                    <a:p>
                      <a:endParaRPr sz="400"/>
                    </a:p>
                  </a:txBody>
                  <a:tcPr marL="0" marR="0" marT="0" marB="0"/>
                </a:tc>
                <a:extLst>
                  <a:ext uri="{0D108BD9-81ED-4DB2-BD59-A6C34878D82A}">
                    <a16:rowId xmlns:a16="http://schemas.microsoft.com/office/drawing/2014/main" val="10000"/>
                  </a:ext>
                </a:extLst>
              </a:tr>
              <a:tr h="67056">
                <a:tc>
                  <a:txBody>
                    <a:bodyPr/>
                    <a:lstStyle/>
                    <a:p>
                      <a:endParaRPr sz="400"/>
                    </a:p>
                  </a:txBody>
                  <a:tcPr marL="0" marR="0" marT="0" marB="0"/>
                </a:tc>
                <a:tc>
                  <a:txBody>
                    <a:bodyPr/>
                    <a:lstStyle/>
                    <a:p>
                      <a:pPr marL="1615000" marR="0" indent="0"/>
                      <a:r>
                        <a:rPr lang="tr" sz="400" b="1">
                          <a:latin typeface="Arial"/>
                        </a:rPr>
                        <a:t>rvHHMi n» ı ■ orv ■ »1</a:t>
                      </a:r>
                    </a:p>
                  </a:txBody>
                  <a:tcPr marL="0" marR="0" marT="0" marB="0"/>
                </a:tc>
                <a:tc>
                  <a:txBody>
                    <a:bodyPr/>
                    <a:lstStyle/>
                    <a:p>
                      <a:pPr marL="0" marR="0" indent="0" algn="just"/>
                      <a:r>
                        <a:rPr lang="tr" sz="400" b="1">
                          <a:latin typeface="Arial"/>
                        </a:rPr>
                        <a:t>rmoNE</a:t>
                      </a:r>
                    </a:p>
                  </a:txBody>
                  <a:tcPr marL="0" marR="0" marT="0" marB="0"/>
                </a:tc>
                <a:tc>
                  <a:txBody>
                    <a:bodyPr/>
                    <a:lstStyle/>
                    <a:p>
                      <a:pPr marL="0" marR="0" indent="0" algn="just"/>
                      <a:r>
                        <a:rPr lang="tr" sz="400" b="1">
                          <a:latin typeface="Arial"/>
                        </a:rPr>
                        <a:t>l IMİTED ŞİRKETİ</a:t>
                      </a:r>
                    </a:p>
                  </a:txBody>
                  <a:tcPr marL="0" marR="0" marT="0" marB="0"/>
                </a:tc>
                <a:tc>
                  <a:txBody>
                    <a:bodyPr/>
                    <a:lstStyle/>
                    <a:p>
                      <a:endParaRPr sz="400"/>
                    </a:p>
                  </a:txBody>
                  <a:tcPr marL="0" marR="0" marT="0" marB="0"/>
                </a:tc>
                <a:tc>
                  <a:txBody>
                    <a:bodyPr/>
                    <a:lstStyle/>
                    <a:p>
                      <a:endParaRPr sz="400"/>
                    </a:p>
                  </a:txBody>
                  <a:tcPr marL="0" marR="0" marT="0" marB="0"/>
                </a:tc>
                <a:tc>
                  <a:txBody>
                    <a:bodyPr/>
                    <a:lstStyle/>
                    <a:p>
                      <a:endParaRPr sz="400"/>
                    </a:p>
                  </a:txBody>
                  <a:tcPr marL="0" marR="0" marT="0" marB="0"/>
                </a:tc>
                <a:extLst>
                  <a:ext uri="{0D108BD9-81ED-4DB2-BD59-A6C34878D82A}">
                    <a16:rowId xmlns:a16="http://schemas.microsoft.com/office/drawing/2014/main" val="10001"/>
                  </a:ext>
                </a:extLst>
              </a:tr>
              <a:tr h="48768">
                <a:tc>
                  <a:txBody>
                    <a:bodyPr/>
                    <a:lstStyle/>
                    <a:p>
                      <a:pPr marL="0" marR="0" indent="266700"/>
                      <a:r>
                        <a:rPr lang="tr" sz="400" b="1">
                          <a:latin typeface="Arial"/>
                        </a:rPr>
                        <a:t>«Arana m :</a:t>
                      </a:r>
                    </a:p>
                  </a:txBody>
                  <a:tcPr marL="0" marR="0" marT="0" marB="0"/>
                </a:tc>
                <a:tc>
                  <a:txBody>
                    <a:bodyPr/>
                    <a:lstStyle/>
                    <a:p>
                      <a:pPr marL="0" marR="0" indent="0"/>
                      <a:r>
                        <a:rPr lang="tr" sz="400" b="1">
                          <a:latin typeface="Arial"/>
                        </a:rPr>
                        <a:t>O3/O1Z2OJ5 11712/2025</a:t>
                      </a:r>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02"/>
                  </a:ext>
                </a:extLst>
              </a:tr>
              <a:tr h="54864">
                <a:tc>
                  <a:txBody>
                    <a:bodyPr/>
                    <a:lstStyle/>
                    <a:p>
                      <a:pPr marL="0" marR="0" indent="304800"/>
                      <a:r>
                        <a:rPr lang="tr" sz="400" b="1">
                          <a:latin typeface="Arial"/>
                        </a:rPr>
                        <a:t>Ar»l*£ı :</a:t>
                      </a:r>
                    </a:p>
                  </a:txBody>
                  <a:tcPr marL="0" marR="0" marT="0" marB="0"/>
                </a:tc>
                <a:tc>
                  <a:txBody>
                    <a:bodyPr/>
                    <a:lstStyle/>
                    <a:p>
                      <a:pPr marL="0" marR="0" indent="0"/>
                      <a:r>
                        <a:rPr lang="tr" sz="400" b="1">
                          <a:latin typeface="Arial"/>
                        </a:rPr>
                        <a:t>01/01/3071 3 1/12/2025</a:t>
                      </a:r>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03"/>
                  </a:ext>
                </a:extLst>
              </a:tr>
              <a:tr h="51816">
                <a:tc>
                  <a:txBody>
                    <a:bodyPr/>
                    <a:lstStyle/>
                    <a:p>
                      <a:endParaRPr sz="300"/>
                    </a:p>
                  </a:txBody>
                  <a:tcPr marL="0" marR="0" marT="0" marB="0">
                    <a:solidFill>
                      <a:srgbClr val="BEBABB"/>
                    </a:solidFill>
                  </a:tcPr>
                </a:tc>
                <a:tc>
                  <a:txBody>
                    <a:bodyPr/>
                    <a:lstStyle/>
                    <a:p>
                      <a:endParaRPr sz="300"/>
                    </a:p>
                  </a:txBody>
                  <a:tcPr marL="0" marR="0" marT="0" marB="0">
                    <a:solidFill>
                      <a:srgbClr val="BEBABB"/>
                    </a:solidFill>
                  </a:tcPr>
                </a:tc>
                <a:tc>
                  <a:txBody>
                    <a:bodyPr/>
                    <a:lstStyle/>
                    <a:p>
                      <a:endParaRPr sz="300"/>
                    </a:p>
                  </a:txBody>
                  <a:tcPr marL="0" marR="0" marT="0" marB="0">
                    <a:solidFill>
                      <a:srgbClr val="BEBABB"/>
                    </a:solidFill>
                  </a:tcPr>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04"/>
                  </a:ext>
                </a:extLst>
              </a:tr>
              <a:tr h="48768">
                <a:tc>
                  <a:txBody>
                    <a:bodyPr/>
                    <a:lstStyle/>
                    <a:p>
                      <a:pPr marL="0" marR="0" indent="0"/>
                      <a:r>
                        <a:rPr lang="tr" sz="400" b="1">
                          <a:latin typeface="Arial"/>
                        </a:rPr>
                        <a:t>HF1Aİ* K«»Dl -</a:t>
                      </a:r>
                    </a:p>
                  </a:txBody>
                  <a:tcPr marL="0" marR="0" marT="0" marB="0">
                    <a:solidFill>
                      <a:srgbClr val="BEBABB"/>
                    </a:solidFill>
                  </a:tcPr>
                </a:tc>
                <a:tc>
                  <a:txBody>
                    <a:bodyPr/>
                    <a:lstStyle/>
                    <a:p>
                      <a:pPr marL="0" marR="0" indent="0" algn="ctr"/>
                      <a:r>
                        <a:rPr lang="tr" sz="400" b="1">
                          <a:latin typeface="Arial"/>
                        </a:rPr>
                        <a:t>HKMLR Alil</a:t>
                      </a:r>
                    </a:p>
                  </a:txBody>
                  <a:tcPr marL="0" marR="0" marT="0" marB="0">
                    <a:solidFill>
                      <a:srgbClr val="BEBABB"/>
                    </a:solidFill>
                  </a:tcPr>
                </a:tc>
                <a:tc>
                  <a:txBody>
                    <a:bodyPr/>
                    <a:lstStyle/>
                    <a:p>
                      <a:endParaRPr sz="300"/>
                    </a:p>
                  </a:txBody>
                  <a:tcPr marL="0" marR="0" marT="0" marB="0">
                    <a:solidFill>
                      <a:srgbClr val="BEBABB"/>
                    </a:solidFill>
                  </a:tcPr>
                </a:tc>
                <a:tc>
                  <a:txBody>
                    <a:bodyPr/>
                    <a:lstStyle/>
                    <a:p>
                      <a:pPr marL="0" marR="0" indent="0" algn="r" defTabSz="356616">
                        <a:tabLst/>
                      </a:pPr>
                      <a:r>
                        <a:rPr lang="tr" sz="400" strike="sngStrike">
                          <a:latin typeface="Arial"/>
                        </a:rPr>
                        <a:t>m .»r------■</a:t>
                      </a:r>
                    </a:p>
                  </a:txBody>
                  <a:tcPr marL="0" marR="0" marT="0" marB="0">
                    <a:solidFill>
                      <a:srgbClr val="BEBABB"/>
                    </a:solidFill>
                  </a:tcPr>
                </a:tc>
                <a:tc>
                  <a:txBody>
                    <a:bodyPr/>
                    <a:lstStyle/>
                    <a:p>
                      <a:endParaRPr sz="300"/>
                    </a:p>
                  </a:txBody>
                  <a:tcPr marL="0" marR="0" marT="0" marB="0">
                    <a:solidFill>
                      <a:srgbClr val="BEBABB"/>
                    </a:solidFill>
                  </a:tcPr>
                </a:tc>
                <a:tc>
                  <a:txBody>
                    <a:bodyPr/>
                    <a:lstStyle/>
                    <a:p>
                      <a:endParaRPr sz="300"/>
                    </a:p>
                  </a:txBody>
                  <a:tcPr marL="0" marR="0" marT="0" marB="0">
                    <a:solidFill>
                      <a:srgbClr val="BEBABB"/>
                    </a:solidFill>
                  </a:tcPr>
                </a:tc>
                <a:tc>
                  <a:txBody>
                    <a:bodyPr/>
                    <a:lstStyle/>
                    <a:p>
                      <a:endParaRPr sz="300"/>
                    </a:p>
                  </a:txBody>
                  <a:tcPr marL="0" marR="0" marT="0" marB="0">
                    <a:solidFill>
                      <a:srgbClr val="BEBABB"/>
                    </a:solidFill>
                  </a:tcPr>
                </a:tc>
                <a:extLst>
                  <a:ext uri="{0D108BD9-81ED-4DB2-BD59-A6C34878D82A}">
                    <a16:rowId xmlns:a16="http://schemas.microsoft.com/office/drawing/2014/main" val="10005"/>
                  </a:ext>
                </a:extLst>
              </a:tr>
              <a:tr h="57912">
                <a:tc>
                  <a:txBody>
                    <a:bodyPr/>
                    <a:lstStyle/>
                    <a:p>
                      <a:pPr marL="0" marR="0" indent="0"/>
                      <a:r>
                        <a:rPr lang="tr" sz="400" b="1">
                          <a:latin typeface="Arial"/>
                        </a:rPr>
                        <a:t>X</a:t>
                      </a:r>
                    </a:p>
                  </a:txBody>
                  <a:tcPr marL="0" marR="0" marT="0" marB="0" anchor="b"/>
                </a:tc>
                <a:tc>
                  <a:txBody>
                    <a:bodyPr/>
                    <a:lstStyle/>
                    <a:p>
                      <a:pPr marL="0" marR="0" indent="0"/>
                      <a:r>
                        <a:rPr lang="tr" sz="400" b="1">
                          <a:latin typeface="Arial"/>
                        </a:rPr>
                        <a:t>DÖNEN VARLIKLAR</a:t>
                      </a:r>
                    </a:p>
                  </a:txBody>
                  <a:tcPr marL="0" marR="0" marT="0" marB="0" anchor="b"/>
                </a:tc>
                <a:tc>
                  <a:txBody>
                    <a:bodyPr/>
                    <a:lstStyle/>
                    <a:p>
                      <a:endParaRPr sz="300"/>
                    </a:p>
                  </a:txBody>
                  <a:tcPr marL="0" marR="0" marT="0" marB="0"/>
                </a:tc>
                <a:tc>
                  <a:txBody>
                    <a:bodyPr/>
                    <a:lstStyle/>
                    <a:p>
                      <a:pPr marL="0" marR="0" indent="139700" algn="just"/>
                      <a:r>
                        <a:rPr lang="tr" sz="400" b="1">
                          <a:latin typeface="Arial"/>
                        </a:rPr>
                        <a:t>82.175.778,96</a:t>
                      </a:r>
                    </a:p>
                  </a:txBody>
                  <a:tcPr marL="0" marR="0" marT="0" marB="0" anchor="b"/>
                </a:tc>
                <a:tc>
                  <a:txBody>
                    <a:bodyPr/>
                    <a:lstStyle/>
                    <a:p>
                      <a:pPr marL="0" marR="0" indent="139700" algn="just"/>
                      <a:r>
                        <a:rPr lang="tr" sz="400" b="1">
                          <a:latin typeface="Arial"/>
                        </a:rPr>
                        <a:t>39.055.617,76</a:t>
                      </a:r>
                    </a:p>
                  </a:txBody>
                  <a:tcPr marL="0" marR="0" marT="0" marB="0" anchor="b"/>
                </a:tc>
                <a:tc>
                  <a:txBody>
                    <a:bodyPr/>
                    <a:lstStyle/>
                    <a:p>
                      <a:pPr marL="0" marR="0" indent="190500" algn="just"/>
                      <a:r>
                        <a:rPr lang="tr" sz="400" b="1">
                          <a:latin typeface="Arial"/>
                        </a:rPr>
                        <a:t>3.120.157,22</a:t>
                      </a:r>
                    </a:p>
                  </a:txBody>
                  <a:tcPr marL="0" marR="0" marT="0" marB="0" anchor="b"/>
                </a:tc>
                <a:tc>
                  <a:txBody>
                    <a:bodyPr/>
                    <a:lstStyle/>
                    <a:p>
                      <a:endParaRPr sz="300"/>
                    </a:p>
                  </a:txBody>
                  <a:tcPr marL="0" marR="0" marT="0" marB="0"/>
                </a:tc>
                <a:extLst>
                  <a:ext uri="{0D108BD9-81ED-4DB2-BD59-A6C34878D82A}">
                    <a16:rowId xmlns:a16="http://schemas.microsoft.com/office/drawing/2014/main" val="10006"/>
                  </a:ext>
                </a:extLst>
              </a:tr>
              <a:tr h="51816">
                <a:tc>
                  <a:txBody>
                    <a:bodyPr/>
                    <a:lstStyle/>
                    <a:p>
                      <a:pPr marL="0" marR="0" indent="0"/>
                      <a:r>
                        <a:rPr lang="tr" sz="400" b="1">
                          <a:latin typeface="Arial"/>
                        </a:rPr>
                        <a:t>1 O’</a:t>
                      </a:r>
                    </a:p>
                  </a:txBody>
                  <a:tcPr marL="0" marR="0" marT="0" marB="0"/>
                </a:tc>
                <a:tc>
                  <a:txBody>
                    <a:bodyPr/>
                    <a:lstStyle/>
                    <a:p>
                      <a:pPr marL="0" marR="0" indent="0"/>
                      <a:r>
                        <a:rPr lang="tr" sz="400" b="1">
                          <a:latin typeface="Arial"/>
                        </a:rPr>
                        <a:t>HAZIR DE*! .İLER</a:t>
                      </a:r>
                    </a:p>
                  </a:txBody>
                  <a:tcPr marL="0" marR="0" marT="0" marB="0"/>
                </a:tc>
                <a:tc>
                  <a:txBody>
                    <a:bodyPr/>
                    <a:lstStyle/>
                    <a:p>
                      <a:endParaRPr sz="300"/>
                    </a:p>
                  </a:txBody>
                  <a:tcPr marL="0" marR="0" marT="0" marB="0"/>
                </a:tc>
                <a:tc>
                  <a:txBody>
                    <a:bodyPr/>
                    <a:lstStyle/>
                    <a:p>
                      <a:pPr marL="0" marR="0" indent="139700" algn="just"/>
                      <a:r>
                        <a:rPr lang="tr" sz="400" b="1">
                          <a:latin typeface="Arial"/>
                        </a:rPr>
                        <a:t>21.189,865,76</a:t>
                      </a:r>
                    </a:p>
                  </a:txBody>
                  <a:tcPr marL="0" marR="0" marT="0" marB="0"/>
                </a:tc>
                <a:tc>
                  <a:txBody>
                    <a:bodyPr/>
                    <a:lstStyle/>
                    <a:p>
                      <a:pPr marL="0" marR="0" indent="139700" algn="just"/>
                      <a:r>
                        <a:rPr lang="tr" sz="400" b="1">
                          <a:latin typeface="Arial"/>
                        </a:rPr>
                        <a:t>İM. 195 OH 3,28</a:t>
                      </a:r>
                    </a:p>
                  </a:txBody>
                  <a:tcPr marL="0" marR="0" marT="0" marB="0"/>
                </a:tc>
                <a:tc>
                  <a:txBody>
                    <a:bodyPr/>
                    <a:lstStyle/>
                    <a:p>
                      <a:pPr marL="0" marR="0" indent="190500" algn="just"/>
                      <a:r>
                        <a:rPr lang="tr" sz="400" b="1">
                          <a:latin typeface="Arial"/>
                        </a:rPr>
                        <a:t>2-958 767, AH</a:t>
                      </a:r>
                    </a:p>
                  </a:txBody>
                  <a:tcPr marL="0" marR="0" marT="0" marB="0"/>
                </a:tc>
                <a:tc>
                  <a:txBody>
                    <a:bodyPr/>
                    <a:lstStyle/>
                    <a:p>
                      <a:endParaRPr sz="300"/>
                    </a:p>
                  </a:txBody>
                  <a:tcPr marL="0" marR="0" marT="0" marB="0"/>
                </a:tc>
                <a:extLst>
                  <a:ext uri="{0D108BD9-81ED-4DB2-BD59-A6C34878D82A}">
                    <a16:rowId xmlns:a16="http://schemas.microsoft.com/office/drawing/2014/main" val="10007"/>
                  </a:ext>
                </a:extLst>
              </a:tr>
              <a:tr h="57912">
                <a:tc>
                  <a:txBody>
                    <a:bodyPr/>
                    <a:lstStyle/>
                    <a:p>
                      <a:pPr marL="0" marR="0" indent="0"/>
                      <a:r>
                        <a:rPr lang="tr" sz="400" b="1">
                          <a:latin typeface="Arial"/>
                        </a:rPr>
                        <a:t>1 011</a:t>
                      </a:r>
                    </a:p>
                  </a:txBody>
                  <a:tcPr marL="0" marR="0" marT="0" marB="0" anchor="b"/>
                </a:tc>
                <a:tc>
                  <a:txBody>
                    <a:bodyPr/>
                    <a:lstStyle/>
                    <a:p>
                      <a:endParaRPr sz="300"/>
                    </a:p>
                  </a:txBody>
                  <a:tcPr marL="0" marR="0" marT="0" marB="0"/>
                </a:tc>
                <a:tc>
                  <a:txBody>
                    <a:bodyPr/>
                    <a:lstStyle/>
                    <a:p>
                      <a:endParaRPr sz="300"/>
                    </a:p>
                  </a:txBody>
                  <a:tcPr marL="0" marR="0" marT="0" marB="0"/>
                </a:tc>
                <a:tc>
                  <a:txBody>
                    <a:bodyPr/>
                    <a:lstStyle/>
                    <a:p>
                      <a:pPr marL="0" marR="0" indent="190500" algn="just" defTabSz="501396">
                        <a:tabLst/>
                      </a:pPr>
                      <a:r>
                        <a:rPr lang="tr" sz="400" b="1">
                          <a:latin typeface="Arial"/>
                        </a:rPr>
                        <a:t>_______5«»O</a:t>
                      </a:r>
                    </a:p>
                  </a:txBody>
                  <a:tcPr marL="0" marR="0" marT="0" marB="0" anchor="b"/>
                </a:tc>
                <a:tc>
                  <a:txBody>
                    <a:bodyPr/>
                    <a:lstStyle/>
                    <a:p>
                      <a:endParaRPr sz="300"/>
                    </a:p>
                  </a:txBody>
                  <a:tcPr marL="0" marR="0" marT="0" marB="0"/>
                </a:tc>
                <a:tc>
                  <a:txBody>
                    <a:bodyPr/>
                    <a:lstStyle/>
                    <a:p>
                      <a:pPr marL="0" marR="0" indent="495300"/>
                      <a:r>
                        <a:rPr lang="tr" sz="400" b="1">
                          <a:latin typeface="Arial"/>
                        </a:rPr>
                        <a:t>0,90</a:t>
                      </a:r>
                    </a:p>
                  </a:txBody>
                  <a:tcPr marL="0" marR="0" marT="0" marB="0" anchor="b"/>
                </a:tc>
                <a:tc>
                  <a:txBody>
                    <a:bodyPr/>
                    <a:lstStyle/>
                    <a:p>
                      <a:endParaRPr sz="300"/>
                    </a:p>
                  </a:txBody>
                  <a:tcPr marL="0" marR="0" marT="0" marB="0"/>
                </a:tc>
                <a:extLst>
                  <a:ext uri="{0D108BD9-81ED-4DB2-BD59-A6C34878D82A}">
                    <a16:rowId xmlns:a16="http://schemas.microsoft.com/office/drawing/2014/main" val="10008"/>
                  </a:ext>
                </a:extLst>
              </a:tr>
              <a:tr h="48768">
                <a:tc>
                  <a:txBody>
                    <a:bodyPr/>
                    <a:lstStyle/>
                    <a:p>
                      <a:pPr marL="0" marR="0" indent="0"/>
                      <a:r>
                        <a:rPr lang="tr" sz="400" b="1">
                          <a:latin typeface="Arial"/>
                        </a:rPr>
                        <a:t>1 OO .O 1</a:t>
                      </a:r>
                    </a:p>
                  </a:txBody>
                  <a:tcPr marL="0" marR="0" marT="0" marB="0"/>
                </a:tc>
                <a:tc>
                  <a:txBody>
                    <a:bodyPr/>
                    <a:lstStyle/>
                    <a:p>
                      <a:pPr marL="0" marR="0" indent="0"/>
                      <a:r>
                        <a:rPr lang="tr" sz="400" b="1">
                          <a:latin typeface="Arial"/>
                        </a:rPr>
                        <a:t>m ERK. Z KASA</a:t>
                      </a:r>
                    </a:p>
                  </a:txBody>
                  <a:tcPr marL="0" marR="0" marT="0" marB="0"/>
                </a:tc>
                <a:tc>
                  <a:txBody>
                    <a:bodyPr/>
                    <a:lstStyle/>
                    <a:p>
                      <a:endParaRPr sz="300"/>
                    </a:p>
                  </a:txBody>
                  <a:tcPr marL="0" marR="0" marT="0" marB="0"/>
                </a:tc>
                <a:tc>
                  <a:txBody>
                    <a:bodyPr/>
                    <a:lstStyle/>
                    <a:p>
                      <a:pPr marL="0" marR="0" indent="0" algn="r"/>
                      <a:r>
                        <a:rPr lang="tr" sz="400" b="1">
                          <a:latin typeface="Arial"/>
                        </a:rPr>
                        <a:t>O.“İli</a:t>
                      </a:r>
                    </a:p>
                  </a:txBody>
                  <a:tcPr marL="0" marR="0" marT="0" marB="0"/>
                </a:tc>
                <a:tc>
                  <a:txBody>
                    <a:bodyPr/>
                    <a:lstStyle/>
                    <a:p>
                      <a:endParaRPr sz="300"/>
                    </a:p>
                  </a:txBody>
                  <a:tcPr marL="0" marR="0" marT="0" marB="0"/>
                </a:tc>
                <a:tc>
                  <a:txBody>
                    <a:bodyPr/>
                    <a:lstStyle/>
                    <a:p>
                      <a:pPr marL="0" marR="0" indent="495300"/>
                      <a:r>
                        <a:rPr lang="tr" sz="400" b="1">
                          <a:latin typeface="Arial"/>
                        </a:rPr>
                        <a:t>O oo</a:t>
                      </a:r>
                    </a:p>
                  </a:txBody>
                  <a:tcPr marL="0" marR="0" marT="0" marB="0"/>
                </a:tc>
                <a:tc>
                  <a:txBody>
                    <a:bodyPr/>
                    <a:lstStyle/>
                    <a:p>
                      <a:endParaRPr sz="300"/>
                    </a:p>
                  </a:txBody>
                  <a:tcPr marL="0" marR="0" marT="0" marB="0"/>
                </a:tc>
                <a:extLst>
                  <a:ext uri="{0D108BD9-81ED-4DB2-BD59-A6C34878D82A}">
                    <a16:rowId xmlns:a16="http://schemas.microsoft.com/office/drawing/2014/main" val="10009"/>
                  </a:ext>
                </a:extLst>
              </a:tr>
              <a:tr h="51816">
                <a:tc>
                  <a:txBody>
                    <a:bodyPr/>
                    <a:lstStyle/>
                    <a:p>
                      <a:pPr marL="0" marR="0" indent="0"/>
                      <a:r>
                        <a:rPr lang="tr" sz="400" b="1">
                          <a:latin typeface="Arial"/>
                        </a:rPr>
                        <a:t>3 00 Ol OO1</a:t>
                      </a:r>
                    </a:p>
                  </a:txBody>
                  <a:tcPr marL="0" marR="0" marT="0" marB="0"/>
                </a:tc>
                <a:tc>
                  <a:txBody>
                    <a:bodyPr/>
                    <a:lstStyle/>
                    <a:p>
                      <a:pPr marL="0" marR="0" indent="0"/>
                      <a:r>
                        <a:rPr lang="tr" sz="400" b="1">
                          <a:latin typeface="Arial"/>
                        </a:rPr>
                        <a:t>Tl K n 3 n</a:t>
                      </a:r>
                    </a:p>
                  </a:txBody>
                  <a:tcPr marL="0" marR="0" marT="0" marB="0"/>
                </a:tc>
                <a:tc>
                  <a:txBody>
                    <a:bodyPr/>
                    <a:lstStyle/>
                    <a:p>
                      <a:pPr marL="0" marR="0" indent="0" algn="just"/>
                      <a:r>
                        <a:rPr lang="tr" sz="400" b="1">
                          <a:latin typeface="Arial"/>
                        </a:rPr>
                        <a:t>TL</a:t>
                      </a:r>
                    </a:p>
                  </a:txBody>
                  <a:tcPr marL="0" marR="0" marT="0" marB="0"/>
                </a:tc>
                <a:tc>
                  <a:txBody>
                    <a:bodyPr/>
                    <a:lstStyle/>
                    <a:p>
                      <a:endParaRPr sz="300"/>
                    </a:p>
                  </a:txBody>
                  <a:tcPr marL="0" marR="0" marT="0" marB="0"/>
                </a:tc>
                <a:tc>
                  <a:txBody>
                    <a:bodyPr/>
                    <a:lstStyle/>
                    <a:p>
                      <a:endParaRPr sz="300"/>
                    </a:p>
                  </a:txBody>
                  <a:tcPr marL="0" marR="0" marT="0" marB="0"/>
                </a:tc>
                <a:tc>
                  <a:txBody>
                    <a:bodyPr/>
                    <a:lstStyle/>
                    <a:p>
                      <a:pPr marL="0" marR="0" indent="0" algn="r"/>
                      <a:r>
                        <a:rPr lang="tr" sz="400" b="1">
                          <a:latin typeface="Arial"/>
                        </a:rPr>
                        <a:t>OKI</a:t>
                      </a:r>
                    </a:p>
                  </a:txBody>
                  <a:tcPr marL="0" marR="0" marT="0" marB="0"/>
                </a:tc>
                <a:tc>
                  <a:txBody>
                    <a:bodyPr/>
                    <a:lstStyle/>
                    <a:p>
                      <a:endParaRPr sz="300"/>
                    </a:p>
                  </a:txBody>
                  <a:tcPr marL="0" marR="0" marT="0" marB="0"/>
                </a:tc>
                <a:extLst>
                  <a:ext uri="{0D108BD9-81ED-4DB2-BD59-A6C34878D82A}">
                    <a16:rowId xmlns:a16="http://schemas.microsoft.com/office/drawing/2014/main" val="10010"/>
                  </a:ext>
                </a:extLst>
              </a:tr>
              <a:tr h="54864">
                <a:tc>
                  <a:txBody>
                    <a:bodyPr/>
                    <a:lstStyle/>
                    <a:p>
                      <a:pPr marL="0" marR="0" indent="0"/>
                      <a:r>
                        <a:rPr lang="tr" sz="400" cap="small">
                          <a:latin typeface="Times New Roman"/>
                        </a:rPr>
                        <a:t>ioz</a:t>
                      </a:r>
                    </a:p>
                  </a:txBody>
                  <a:tcPr marL="0" marR="0" marT="0" marB="0" anchor="b"/>
                </a:tc>
                <a:tc>
                  <a:txBody>
                    <a:bodyPr/>
                    <a:lstStyle/>
                    <a:p>
                      <a:pPr marL="0" marR="0" indent="0"/>
                      <a:r>
                        <a:rPr lang="tr" sz="400" b="1">
                          <a:latin typeface="Arial"/>
                        </a:rPr>
                        <a:t>HANKAİ AH</a:t>
                      </a:r>
                    </a:p>
                  </a:txBody>
                  <a:tcPr marL="0" marR="0" marT="0" marB="0" anchor="b"/>
                </a:tc>
                <a:tc>
                  <a:txBody>
                    <a:bodyPr/>
                    <a:lstStyle/>
                    <a:p>
                      <a:endParaRPr sz="300"/>
                    </a:p>
                  </a:txBody>
                  <a:tcPr marL="0" marR="0" marT="0" marB="0"/>
                </a:tc>
                <a:tc>
                  <a:txBody>
                    <a:bodyPr/>
                    <a:lstStyle/>
                    <a:p>
                      <a:pPr marL="0" marR="0" indent="139700" algn="just" defTabSz="554228">
                        <a:tabLst>
                          <a:tab pos="554228" algn="l"/>
                        </a:tabLst>
                      </a:pPr>
                      <a:r>
                        <a:rPr lang="tr" sz="400" b="1">
                          <a:latin typeface="Arial"/>
                        </a:rPr>
                        <a:t>7 11 AB. M	ur.</a:t>
                      </a:r>
                    </a:p>
                  </a:txBody>
                  <a:tcPr marL="0" marR="0" marT="0" marB="0" anchor="b"/>
                </a:tc>
                <a:tc>
                  <a:txBody>
                    <a:bodyPr/>
                    <a:lstStyle/>
                    <a:p>
                      <a:pPr marL="0" marR="0" indent="139700" algn="just"/>
                      <a:r>
                        <a:rPr lang="tr" sz="400" b="1">
                          <a:latin typeface="Arial"/>
                        </a:rPr>
                        <a:t>TM 3 «4*1 HM 3 TM</a:t>
                      </a:r>
                    </a:p>
                  </a:txBody>
                  <a:tcPr marL="0" marR="0" marT="0" marB="0" anchor="b"/>
                </a:tc>
                <a:tc>
                  <a:txBody>
                    <a:bodyPr/>
                    <a:lstStyle/>
                    <a:p>
                      <a:pPr marL="0" marR="0" indent="190500" algn="just"/>
                      <a:r>
                        <a:rPr lang="tr" sz="400" b="1">
                          <a:latin typeface="Arial"/>
                        </a:rPr>
                        <a:t>Z .958 Zil 1, IH</a:t>
                      </a:r>
                    </a:p>
                  </a:txBody>
                  <a:tcPr marL="0" marR="0" marT="0" marB="0" anchor="b"/>
                </a:tc>
                <a:tc>
                  <a:txBody>
                    <a:bodyPr/>
                    <a:lstStyle/>
                    <a:p>
                      <a:endParaRPr sz="300"/>
                    </a:p>
                  </a:txBody>
                  <a:tcPr marL="0" marR="0" marT="0" marB="0"/>
                </a:tc>
                <a:extLst>
                  <a:ext uri="{0D108BD9-81ED-4DB2-BD59-A6C34878D82A}">
                    <a16:rowId xmlns:a16="http://schemas.microsoft.com/office/drawing/2014/main" val="10011"/>
                  </a:ext>
                </a:extLst>
              </a:tr>
              <a:tr h="51816">
                <a:tc>
                  <a:txBody>
                    <a:bodyPr/>
                    <a:lstStyle/>
                    <a:p>
                      <a:pPr marL="0" marR="0" indent="0" algn="just"/>
                      <a:r>
                        <a:rPr lang="tr" sz="400" b="1">
                          <a:latin typeface="Arial"/>
                        </a:rPr>
                        <a:t>xoz «1</a:t>
                      </a:r>
                    </a:p>
                  </a:txBody>
                  <a:tcPr marL="0" marR="0" marT="0" marB="0" anchor="b"/>
                </a:tc>
                <a:tc>
                  <a:txBody>
                    <a:bodyPr/>
                    <a:lstStyle/>
                    <a:p>
                      <a:pPr marL="0" marR="0" indent="0"/>
                      <a:r>
                        <a:rPr lang="tr" sz="400" b="1">
                          <a:latin typeface="Arial"/>
                        </a:rPr>
                        <a:t>ZİRAAT BANKASI</a:t>
                      </a:r>
                    </a:p>
                  </a:txBody>
                  <a:tcPr marL="0" marR="0" marT="0" marB="0" anchor="b"/>
                </a:tc>
                <a:tc>
                  <a:txBody>
                    <a:bodyPr/>
                    <a:lstStyle/>
                    <a:p>
                      <a:endParaRPr sz="300"/>
                    </a:p>
                  </a:txBody>
                  <a:tcPr marL="0" marR="0" marT="0" marB="0"/>
                </a:tc>
                <a:tc>
                  <a:txBody>
                    <a:bodyPr/>
                    <a:lstStyle/>
                    <a:p>
                      <a:pPr marL="0" marR="0" indent="139700" algn="just"/>
                      <a:r>
                        <a:rPr lang="tr" sz="400" b="1">
                          <a:latin typeface="Arial"/>
                        </a:rPr>
                        <a:t>Zl.lAHMfıAHı.</a:t>
                      </a:r>
                    </a:p>
                  </a:txBody>
                  <a:tcPr marL="0" marR="0" marT="0" marB="0" anchor="b"/>
                </a:tc>
                <a:tc>
                  <a:txBody>
                    <a:bodyPr/>
                    <a:lstStyle/>
                    <a:p>
                      <a:pPr marL="0" marR="0" indent="139700" algn="just"/>
                      <a:r>
                        <a:rPr lang="tr" sz="400" b="1">
                          <a:latin typeface="Arial"/>
                        </a:rPr>
                        <a:t>18.195.083, 28</a:t>
                      </a:r>
                    </a:p>
                  </a:txBody>
                  <a:tcPr marL="0" marR="0" marT="0" marB="0" anchor="b"/>
                </a:tc>
                <a:tc>
                  <a:txBody>
                    <a:bodyPr/>
                    <a:lstStyle/>
                    <a:p>
                      <a:pPr marL="0" marR="0" indent="190500" algn="just"/>
                      <a:r>
                        <a:rPr lang="tr" sz="400" b="1">
                          <a:latin typeface="Arial"/>
                        </a:rPr>
                        <a:t>2.9 58 761,5 8</a:t>
                      </a:r>
                    </a:p>
                  </a:txBody>
                  <a:tcPr marL="0" marR="0" marT="0" marB="0" anchor="b"/>
                </a:tc>
                <a:tc>
                  <a:txBody>
                    <a:bodyPr/>
                    <a:lstStyle/>
                    <a:p>
                      <a:endParaRPr sz="300"/>
                    </a:p>
                  </a:txBody>
                  <a:tcPr marL="0" marR="0" marT="0" marB="0"/>
                </a:tc>
                <a:extLst>
                  <a:ext uri="{0D108BD9-81ED-4DB2-BD59-A6C34878D82A}">
                    <a16:rowId xmlns:a16="http://schemas.microsoft.com/office/drawing/2014/main" val="10012"/>
                  </a:ext>
                </a:extLst>
              </a:tr>
              <a:tr h="51816">
                <a:tc>
                  <a:txBody>
                    <a:bodyPr/>
                    <a:lstStyle/>
                    <a:p>
                      <a:endParaRPr sz="300"/>
                    </a:p>
                  </a:txBody>
                  <a:tcPr marL="0" marR="0" marT="0" marB="0"/>
                </a:tc>
                <a:tc>
                  <a:txBody>
                    <a:bodyPr/>
                    <a:lstStyle/>
                    <a:p>
                      <a:pPr marL="0" marR="0" indent="0" defTabSz="704088">
                        <a:tabLst>
                          <a:tab pos="704088" algn="l"/>
                        </a:tabLst>
                      </a:pPr>
                      <a:r>
                        <a:rPr lang="tr" sz="400" b="1">
                          <a:latin typeface="Arial"/>
                        </a:rPr>
                        <a:t>Ziraimi İla ra k » » . 5 00 3	1 d Hl</a:t>
                      </a:r>
                    </a:p>
                  </a:txBody>
                  <a:tcPr marL="0" marR="0" marT="0" marB="0" anchor="b"/>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pPr marL="0" marR="0" indent="254000" algn="just"/>
                      <a:r>
                        <a:rPr lang="tr" sz="400" b="1">
                          <a:latin typeface="Arial"/>
                        </a:rPr>
                        <a:t>3.914.741 -.H</a:t>
                      </a:r>
                    </a:p>
                  </a:txBody>
                  <a:tcPr marL="0" marR="0" marT="0" marB="0" anchor="b"/>
                </a:tc>
                <a:tc>
                  <a:txBody>
                    <a:bodyPr/>
                    <a:lstStyle/>
                    <a:p>
                      <a:endParaRPr sz="300"/>
                    </a:p>
                  </a:txBody>
                  <a:tcPr marL="0" marR="0" marT="0" marB="0"/>
                </a:tc>
                <a:extLst>
                  <a:ext uri="{0D108BD9-81ED-4DB2-BD59-A6C34878D82A}">
                    <a16:rowId xmlns:a16="http://schemas.microsoft.com/office/drawing/2014/main" val="10013"/>
                  </a:ext>
                </a:extLst>
              </a:tr>
              <a:tr h="54864">
                <a:tc>
                  <a:txBody>
                    <a:bodyPr/>
                    <a:lstStyle/>
                    <a:p>
                      <a:pPr marL="0" marR="0" indent="0" algn="just"/>
                      <a:r>
                        <a:rPr lang="tr" sz="400" b="1">
                          <a:latin typeface="Arial"/>
                        </a:rPr>
                        <a:t>1 2</a:t>
                      </a:r>
                    </a:p>
                  </a:txBody>
                  <a:tcPr marL="0" marR="0" marT="0" marB="0"/>
                </a:tc>
                <a:tc>
                  <a:txBody>
                    <a:bodyPr/>
                    <a:lstStyle/>
                    <a:p>
                      <a:pPr marL="0" marR="0" indent="0"/>
                      <a:r>
                        <a:rPr lang="tr" sz="400" b="1">
                          <a:latin typeface="Arial"/>
                        </a:rPr>
                        <a:t>TİCARİ ALACAKLAR</a:t>
                      </a:r>
                    </a:p>
                  </a:txBody>
                  <a:tcPr marL="0" marR="0" marT="0" marB="0"/>
                </a:tc>
                <a:tc>
                  <a:txBody>
                    <a:bodyPr/>
                    <a:lstStyle/>
                    <a:p>
                      <a:endParaRPr sz="300"/>
                    </a:p>
                  </a:txBody>
                  <a:tcPr marL="0" marR="0" marT="0" marB="0"/>
                </a:tc>
                <a:tc>
                  <a:txBody>
                    <a:bodyPr/>
                    <a:lstStyle/>
                    <a:p>
                      <a:pPr marL="0" marR="0" indent="139700" algn="just"/>
                      <a:r>
                        <a:rPr lang="tr" sz="400" b="1">
                          <a:latin typeface="Arial"/>
                        </a:rPr>
                        <a:t>20 </a:t>
                      </a:r>
                      <a:r>
                        <a:rPr lang="tr" sz="400" b="1" cap="small">
                          <a:latin typeface="Arial"/>
                        </a:rPr>
                        <a:t>sazazg.m.</a:t>
                      </a:r>
                    </a:p>
                  </a:txBody>
                  <a:tcPr marL="0" marR="0" marT="0" marB="0"/>
                </a:tc>
                <a:tc>
                  <a:txBody>
                    <a:bodyPr/>
                    <a:lstStyle/>
                    <a:p>
                      <a:pPr marL="0" marR="0" indent="139700" algn="just"/>
                      <a:r>
                        <a:rPr lang="tr" sz="400" b="1">
                          <a:latin typeface="Arial"/>
                        </a:rPr>
                        <a:t>70 3A7 376 Mİ</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14"/>
                  </a:ext>
                </a:extLst>
              </a:tr>
              <a:tr h="54864">
                <a:tc>
                  <a:txBody>
                    <a:bodyPr/>
                    <a:lstStyle/>
                    <a:p>
                      <a:pPr marL="0" marR="0" indent="0" algn="just"/>
                      <a:r>
                        <a:rPr lang="tr" sz="400" b="1">
                          <a:latin typeface="Arial"/>
                        </a:rPr>
                        <a:t>1 2 0</a:t>
                      </a:r>
                    </a:p>
                  </a:txBody>
                  <a:tcPr marL="0" marR="0" marT="0" marB="0"/>
                </a:tc>
                <a:tc>
                  <a:txBody>
                    <a:bodyPr/>
                    <a:lstStyle/>
                    <a:p>
                      <a:pPr marL="0" marR="0" indent="0"/>
                      <a:r>
                        <a:rPr lang="tr" sz="400" b="1">
                          <a:latin typeface="Arial"/>
                        </a:rPr>
                        <a:t>ACICI LAK</a:t>
                      </a:r>
                    </a:p>
                  </a:txBody>
                  <a:tcPr marL="0" marR="0" marT="0" marB="0"/>
                </a:tc>
                <a:tc>
                  <a:txBody>
                    <a:bodyPr/>
                    <a:lstStyle/>
                    <a:p>
                      <a:endParaRPr sz="300"/>
                    </a:p>
                  </a:txBody>
                  <a:tcPr marL="0" marR="0" marT="0" marB="0"/>
                </a:tc>
                <a:tc>
                  <a:txBody>
                    <a:bodyPr/>
                    <a:lstStyle/>
                    <a:p>
                      <a:pPr marL="0" marR="0" indent="139700" algn="just"/>
                      <a:r>
                        <a:rPr lang="tr" sz="400" b="1">
                          <a:latin typeface="Arial"/>
                        </a:rPr>
                        <a:t>20.382-876,M •</a:t>
                      </a:r>
                    </a:p>
                  </a:txBody>
                  <a:tcPr marL="0" marR="0" marT="0" marB="0"/>
                </a:tc>
                <a:tc>
                  <a:txBody>
                    <a:bodyPr/>
                    <a:lstStyle/>
                    <a:p>
                      <a:pPr marL="0" marR="0" indent="139700" algn="just"/>
                      <a:r>
                        <a:rPr lang="tr" sz="400" b="1">
                          <a:latin typeface="Arial"/>
                        </a:rPr>
                        <a:t>70-387.876 Mİ</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15"/>
                  </a:ext>
                </a:extLst>
              </a:tr>
              <a:tr h="54864">
                <a:tc>
                  <a:txBody>
                    <a:bodyPr/>
                    <a:lstStyle/>
                    <a:p>
                      <a:pPr marL="0" marR="0" indent="0" algn="just"/>
                      <a:r>
                        <a:rPr lang="tr" sz="400" b="1">
                          <a:latin typeface="Arial"/>
                        </a:rPr>
                        <a:t>120 0 3</a:t>
                      </a:r>
                    </a:p>
                  </a:txBody>
                  <a:tcPr marL="0" marR="0" marT="0" marB="0" anchor="b"/>
                </a:tc>
                <a:tc>
                  <a:txBody>
                    <a:bodyPr/>
                    <a:lstStyle/>
                    <a:p>
                      <a:pPr marL="0" marR="0" indent="0"/>
                      <a:r>
                        <a:rPr lang="tr" sz="400" b="1">
                          <a:latin typeface="Arial"/>
                        </a:rPr>
                        <a:t>A LICILA L&gt;</a:t>
                      </a:r>
                    </a:p>
                  </a:txBody>
                  <a:tcPr marL="0" marR="0" marT="0" marB="0" anchor="b"/>
                </a:tc>
                <a:tc>
                  <a:txBody>
                    <a:bodyPr/>
                    <a:lstStyle/>
                    <a:p>
                      <a:endParaRPr sz="300"/>
                    </a:p>
                  </a:txBody>
                  <a:tcPr marL="0" marR="0" marT="0" marB="0"/>
                </a:tc>
                <a:tc>
                  <a:txBody>
                    <a:bodyPr/>
                    <a:lstStyle/>
                    <a:p>
                      <a:pPr marL="0" marR="0" indent="139700" algn="just"/>
                      <a:r>
                        <a:rPr lang="tr" sz="400" b="1">
                          <a:latin typeface="Arial"/>
                        </a:rPr>
                        <a:t>20 M2 A/...Mİ</a:t>
                      </a:r>
                    </a:p>
                  </a:txBody>
                  <a:tcPr marL="0" marR="0" marT="0" marB="0" anchor="b"/>
                </a:tc>
                <a:tc>
                  <a:txBody>
                    <a:bodyPr/>
                    <a:lstStyle/>
                    <a:p>
                      <a:pPr marL="0" marR="0" indent="139700" algn="just"/>
                      <a:r>
                        <a:rPr lang="tr" sz="400" b="1">
                          <a:latin typeface="Arial"/>
                        </a:rPr>
                        <a:t>20.382.876,8 1</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16"/>
                  </a:ext>
                </a:extLst>
              </a:tr>
              <a:tr h="48768">
                <a:tc>
                  <a:txBody>
                    <a:bodyPr/>
                    <a:lstStyle/>
                    <a:p>
                      <a:pPr marL="0" marR="0" indent="0"/>
                      <a:r>
                        <a:rPr lang="tr" sz="400" b="1">
                          <a:latin typeface="Arial"/>
                        </a:rPr>
                        <a:t>1 20 Ö i Od 1</a:t>
                      </a:r>
                    </a:p>
                  </a:txBody>
                  <a:tcPr marL="0" marR="0" marT="0" marB="0"/>
                </a:tc>
                <a:tc>
                  <a:txBody>
                    <a:bodyPr/>
                    <a:lstStyle/>
                    <a:p>
                      <a:pPr marL="0" marR="0" indent="0"/>
                      <a:r>
                        <a:rPr lang="tr" sz="400" b="1">
                          <a:latin typeface="Arial"/>
                        </a:rPr>
                        <a:t>ıvıoana </a:t>
                      </a:r>
                      <a:r>
                        <a:rPr lang="tr" sz="400" b="1" cap="small">
                          <a:latin typeface="Arial"/>
                        </a:rPr>
                        <a:t>b«ibdiy« ba*kanu6i</a:t>
                      </a:r>
                    </a:p>
                  </a:txBody>
                  <a:tcPr marL="0" marR="0" marT="0" marB="0"/>
                </a:tc>
                <a:tc>
                  <a:txBody>
                    <a:bodyPr/>
                    <a:lstStyle/>
                    <a:p>
                      <a:pPr marL="0" marR="0" indent="0" algn="just"/>
                      <a:r>
                        <a:rPr lang="tr" sz="400" b="1">
                          <a:latin typeface="Arial"/>
                        </a:rPr>
                        <a:t>TL</a:t>
                      </a:r>
                    </a:p>
                  </a:txBody>
                  <a:tcPr marL="0" marR="0" marT="0" marB="0"/>
                </a:tc>
                <a:tc>
                  <a:txBody>
                    <a:bodyPr/>
                    <a:lstStyle/>
                    <a:p>
                      <a:pPr marL="0" marR="0" indent="215900" algn="just"/>
                      <a:r>
                        <a:rPr lang="tr" sz="400" b="1">
                          <a:latin typeface="Arial"/>
                        </a:rPr>
                        <a:t>3 0 saz az n, a ı</a:t>
                      </a:r>
                    </a:p>
                  </a:txBody>
                  <a:tcPr marL="0" marR="0" marT="0" marB="0"/>
                </a:tc>
                <a:tc>
                  <a:txBody>
                    <a:bodyPr/>
                    <a:lstStyle/>
                    <a:p>
                      <a:pPr marL="0" marR="0" indent="0" algn="r"/>
                      <a:r>
                        <a:rPr lang="tr" sz="400" b="1">
                          <a:latin typeface="Arial"/>
                        </a:rPr>
                        <a:t>2 0.347: 4 "a. il l</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17"/>
                  </a:ext>
                </a:extLst>
              </a:tr>
              <a:tr h="54864">
                <a:tc>
                  <a:txBody>
                    <a:bodyPr/>
                    <a:lstStyle/>
                    <a:p>
                      <a:pPr marL="0" marR="0" indent="0"/>
                      <a:r>
                        <a:rPr lang="tr" sz="400" b="1">
                          <a:latin typeface="Arial"/>
                        </a:rPr>
                        <a:t>? '</a:t>
                      </a:r>
                    </a:p>
                  </a:txBody>
                  <a:tcPr marL="0" marR="0" marT="0" marB="0" anchor="b"/>
                </a:tc>
                <a:tc>
                  <a:txBody>
                    <a:bodyPr/>
                    <a:lstStyle/>
                    <a:p>
                      <a:pPr marL="0" marR="0" indent="0"/>
                      <a:r>
                        <a:rPr lang="tr" sz="400" b="1">
                          <a:latin typeface="Arial"/>
                        </a:rPr>
                        <a:t>OİĞFH ALACAKLAR</a:t>
                      </a:r>
                    </a:p>
                  </a:txBody>
                  <a:tcPr marL="0" marR="0" marT="0" marB="0" anchor="b"/>
                </a:tc>
                <a:tc>
                  <a:txBody>
                    <a:bodyPr/>
                    <a:lstStyle/>
                    <a:p>
                      <a:endParaRPr sz="300"/>
                    </a:p>
                  </a:txBody>
                  <a:tcPr marL="0" marR="0" marT="0" marB="0"/>
                </a:tc>
                <a:tc>
                  <a:txBody>
                    <a:bodyPr/>
                    <a:lstStyle/>
                    <a:p>
                      <a:pPr marL="0" marR="0" indent="292100" algn="just"/>
                      <a:r>
                        <a:rPr lang="tr" sz="400" b="1">
                          <a:latin typeface="Arial"/>
                        </a:rPr>
                        <a:t>A 3 *070.0 4</a:t>
                      </a:r>
                    </a:p>
                  </a:txBody>
                  <a:tcPr marL="0" marR="0" marT="0" marB="0" anchor="b"/>
                </a:tc>
                <a:tc>
                  <a:txBody>
                    <a:bodyPr/>
                    <a:lstStyle/>
                    <a:p>
                      <a:pPr marL="0" marR="0" indent="292100" algn="just"/>
                      <a:r>
                        <a:rPr lang="tr" sz="400" b="1">
                          <a:latin typeface="Arial"/>
                        </a:rPr>
                        <a:t>83.070.88</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18"/>
                  </a:ext>
                </a:extLst>
              </a:tr>
              <a:tr h="54864">
                <a:tc>
                  <a:txBody>
                    <a:bodyPr/>
                    <a:lstStyle/>
                    <a:p>
                      <a:endParaRPr sz="300"/>
                    </a:p>
                  </a:txBody>
                  <a:tcPr marL="0" marR="0" marT="0" marB="0"/>
                </a:tc>
                <a:tc>
                  <a:txBody>
                    <a:bodyPr/>
                    <a:lstStyle/>
                    <a:p>
                      <a:pPr marL="0" marR="0" indent="0"/>
                      <a:r>
                        <a:rPr lang="tr" sz="400" b="1">
                          <a:latin typeface="Arial"/>
                        </a:rPr>
                        <a:t>DİĞER a, 1 &gt;1) Lİ ALACAKLAR</a:t>
                      </a:r>
                    </a:p>
                  </a:txBody>
                  <a:tcPr marL="0" marR="0" marT="0" marB="0" anchor="b"/>
                </a:tc>
                <a:tc>
                  <a:txBody>
                    <a:bodyPr/>
                    <a:lstStyle/>
                    <a:p>
                      <a:endParaRPr sz="300"/>
                    </a:p>
                  </a:txBody>
                  <a:tcPr marL="0" marR="0" marT="0" marB="0"/>
                </a:tc>
                <a:tc>
                  <a:txBody>
                    <a:bodyPr/>
                    <a:lstStyle/>
                    <a:p>
                      <a:pPr marL="0" marR="0" indent="0" algn="r" defTabSz="210312">
                        <a:tabLst/>
                      </a:pPr>
                      <a:r>
                        <a:rPr lang="tr" sz="400" b="1">
                          <a:latin typeface="Arial"/>
                        </a:rPr>
                        <a:t>_____8 3.070,88</a:t>
                      </a:r>
                    </a:p>
                  </a:txBody>
                  <a:tcPr marL="0" marR="0" marT="0" marB="0" anchor="b"/>
                </a:tc>
                <a:tc>
                  <a:txBody>
                    <a:bodyPr/>
                    <a:lstStyle/>
                    <a:p>
                      <a:pPr marL="0" marR="0" indent="292100" algn="just"/>
                      <a:r>
                        <a:rPr lang="tr" sz="400" b="1">
                          <a:latin typeface="Arial"/>
                        </a:rPr>
                        <a:t>83.070.88</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19"/>
                  </a:ext>
                </a:extLst>
              </a:tr>
              <a:tr h="48768">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pPr marL="0" marR="0" indent="342900" algn="just"/>
                      <a:r>
                        <a:rPr lang="tr" sz="400" b="1">
                          <a:latin typeface="Arial"/>
                        </a:rPr>
                        <a:t>4 3 07 0.4 4</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20"/>
                  </a:ext>
                </a:extLst>
              </a:tr>
              <a:tr h="57912">
                <a:tc>
                  <a:txBody>
                    <a:bodyPr/>
                    <a:lstStyle/>
                    <a:p>
                      <a:endParaRPr sz="300"/>
                    </a:p>
                  </a:txBody>
                  <a:tcPr marL="0" marR="0" marT="0" marB="0"/>
                </a:tc>
                <a:tc>
                  <a:txBody>
                    <a:bodyPr/>
                    <a:lstStyle/>
                    <a:p>
                      <a:pPr marL="0" marR="0" indent="0"/>
                      <a:r>
                        <a:rPr lang="tr" sz="400" b="1">
                          <a:latin typeface="Arial"/>
                        </a:rPr>
                        <a:t>DİĞER DOKUM VARLIKLAR</a:t>
                      </a:r>
                    </a:p>
                  </a:txBody>
                  <a:tcPr marL="0" marR="0" marT="0" marB="0" anchor="b"/>
                </a:tc>
                <a:tc>
                  <a:txBody>
                    <a:bodyPr/>
                    <a:lstStyle/>
                    <a:p>
                      <a:endParaRPr sz="300"/>
                    </a:p>
                  </a:txBody>
                  <a:tcPr marL="0" marR="0" marT="0" marB="0"/>
                </a:tc>
                <a:tc>
                  <a:txBody>
                    <a:bodyPr/>
                    <a:lstStyle/>
                    <a:p>
                      <a:pPr marL="0" marR="0" indent="254000" algn="just"/>
                      <a:r>
                        <a:rPr lang="tr" sz="400" b="1">
                          <a:latin typeface="Arial"/>
                        </a:rPr>
                        <a:t>680.361,97</a:t>
                      </a:r>
                    </a:p>
                  </a:txBody>
                  <a:tcPr marL="0" marR="0" marT="0" marB="0" anchor="b"/>
                </a:tc>
                <a:tc>
                  <a:txBody>
                    <a:bodyPr/>
                    <a:lstStyle/>
                    <a:p>
                      <a:pPr marL="0" marR="0" indent="254000" algn="just"/>
                      <a:r>
                        <a:rPr lang="tr" sz="400" b="1">
                          <a:latin typeface="Arial"/>
                        </a:rPr>
                        <a:t>878.987,23</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21"/>
                  </a:ext>
                </a:extLst>
              </a:tr>
              <a:tr h="79248">
                <a:tc>
                  <a:txBody>
                    <a:bodyPr/>
                    <a:lstStyle/>
                    <a:p>
                      <a:pPr marL="0" marR="0" indent="0" defTabSz="502920">
                        <a:tabLst/>
                      </a:pPr>
                      <a:r>
                        <a:rPr lang="tr" sz="400" b="1">
                          <a:latin typeface="Arial"/>
                        </a:rPr>
                        <a:t>l»î________</a:t>
                      </a:r>
                    </a:p>
                  </a:txBody>
                  <a:tcPr marL="0" marR="0" marT="0" marB="0"/>
                </a:tc>
                <a:tc>
                  <a:txBody>
                    <a:bodyPr/>
                    <a:lstStyle/>
                    <a:p>
                      <a:pPr marL="0" marR="0" indent="0"/>
                      <a:r>
                        <a:rPr lang="tr" sz="400" b="1">
                          <a:latin typeface="Arial"/>
                        </a:rPr>
                        <a:t>*£±DİRİl_l «_«_!&lt; KATMA^ DEĞE R </a:t>
                      </a:r>
                      <a:r>
                        <a:rPr lang="tr" sz="400" b="1" u="sng">
                          <a:latin typeface="Arial"/>
                        </a:rPr>
                        <a:t>VERGİSİ</a:t>
                      </a:r>
                    </a:p>
                  </a:txBody>
                  <a:tcPr marL="0" marR="0" marT="0" marB="0"/>
                </a:tc>
                <a:tc>
                  <a:txBody>
                    <a:bodyPr/>
                    <a:lstStyle/>
                    <a:p>
                      <a:endParaRPr sz="400"/>
                    </a:p>
                  </a:txBody>
                  <a:tcPr marL="0" marR="0" marT="0" marB="0"/>
                </a:tc>
                <a:tc>
                  <a:txBody>
                    <a:bodyPr/>
                    <a:lstStyle/>
                    <a:p>
                      <a:pPr marL="0" marR="0" indent="0" defTabSz="298704">
                        <a:tabLst/>
                      </a:pPr>
                      <a:r>
                        <a:rPr lang="tr" sz="400" b="1">
                          <a:latin typeface="Arial"/>
                        </a:rPr>
                        <a:t>________</a:t>
                      </a:r>
                      <a:r>
                        <a:rPr lang="tr" sz="400" b="1" u="sng">
                          <a:latin typeface="Arial"/>
                        </a:rPr>
                        <a:t>39.967,2 3</a:t>
                      </a:r>
                    </a:p>
                  </a:txBody>
                  <a:tcPr marL="0" marR="0" marT="0" marB="0"/>
                </a:tc>
                <a:tc>
                  <a:txBody>
                    <a:bodyPr/>
                    <a:lstStyle/>
                    <a:p>
                      <a:pPr marL="0" marR="0" indent="292100" algn="just"/>
                      <a:r>
                        <a:rPr lang="tr" sz="450" cap="small">
                          <a:latin typeface="Times New Roman"/>
                        </a:rPr>
                        <a:t>22i»«Za?_»</a:t>
                      </a:r>
                    </a:p>
                  </a:txBody>
                  <a:tcPr marL="0" marR="0" marT="0" marB="0"/>
                </a:tc>
                <a:tc>
                  <a:txBody>
                    <a:bodyPr/>
                    <a:lstStyle/>
                    <a:p>
                      <a:endParaRPr sz="400"/>
                    </a:p>
                  </a:txBody>
                  <a:tcPr marL="0" marR="0" marT="0" marB="0"/>
                </a:tc>
                <a:tc>
                  <a:txBody>
                    <a:bodyPr/>
                    <a:lstStyle/>
                    <a:p>
                      <a:endParaRPr sz="400"/>
                    </a:p>
                  </a:txBody>
                  <a:tcPr marL="0" marR="0" marT="0" marB="0"/>
                </a:tc>
                <a:extLst>
                  <a:ext uri="{0D108BD9-81ED-4DB2-BD59-A6C34878D82A}">
                    <a16:rowId xmlns:a16="http://schemas.microsoft.com/office/drawing/2014/main" val="10022"/>
                  </a:ext>
                </a:extLst>
              </a:tr>
              <a:tr h="103632">
                <a:tc>
                  <a:txBody>
                    <a:bodyPr/>
                    <a:lstStyle/>
                    <a:p>
                      <a:endParaRPr sz="500"/>
                    </a:p>
                  </a:txBody>
                  <a:tcPr marL="0" marR="0" marT="0" marB="0"/>
                </a:tc>
                <a:tc>
                  <a:txBody>
                    <a:bodyPr/>
                    <a:lstStyle/>
                    <a:p>
                      <a:pPr marL="0" marR="0" indent="0" defTabSz="722376">
                        <a:tabLst/>
                      </a:pPr>
                      <a:r>
                        <a:rPr lang="tr" sz="400" b="1">
                          <a:latin typeface="Arial"/>
                        </a:rPr>
                        <a:t>l££Bİ5Üd^£lSJtSS5^--,—_______________________________________</a:t>
                      </a:r>
                    </a:p>
                  </a:txBody>
                  <a:tcPr marL="0" marR="0" marT="0" marB="0"/>
                </a:tc>
                <a:tc>
                  <a:txBody>
                    <a:bodyPr/>
                    <a:lstStyle/>
                    <a:p>
                      <a:pPr marL="0" marR="0" indent="0" algn="just"/>
                      <a:r>
                        <a:rPr lang="tr" sz="400" b="1">
                          <a:latin typeface="Arial"/>
                        </a:rPr>
                        <a:t>LL</a:t>
                      </a:r>
                    </a:p>
                  </a:txBody>
                  <a:tcPr marL="0" marR="0" marT="0" marB="0" anchor="ctr"/>
                </a:tc>
                <a:tc>
                  <a:txBody>
                    <a:bodyPr/>
                    <a:lstStyle/>
                    <a:p>
                      <a:pPr marL="0" marR="0" indent="0" defTabSz="292608">
                        <a:tabLst/>
                      </a:pPr>
                      <a:r>
                        <a:rPr lang="tr" sz="400" b="1">
                          <a:latin typeface="Arial"/>
                        </a:rPr>
                        <a:t>------Kt®K«21</a:t>
                      </a:r>
                    </a:p>
                    <a:p>
                      <a:pPr marL="0" marR="0" indent="342900" algn="just">
                        <a:lnSpc>
                          <a:spcPct val="75000"/>
                        </a:lnSpc>
                      </a:pPr>
                      <a:r>
                        <a:rPr lang="tr" sz="400" b="1" u="sng">
                          <a:latin typeface="Arial"/>
                        </a:rPr>
                        <a:t>1Ö79».«O</a:t>
                      </a:r>
                    </a:p>
                  </a:txBody>
                  <a:tcPr marL="0" marR="0" marT="0" marB="0"/>
                </a:tc>
                <a:tc>
                  <a:txBody>
                    <a:bodyPr/>
                    <a:lstStyle/>
                    <a:p>
                      <a:endParaRPr sz="500"/>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23"/>
                  </a:ext>
                </a:extLst>
              </a:tr>
              <a:tr h="76200">
                <a:tc>
                  <a:txBody>
                    <a:bodyPr/>
                    <a:lstStyle/>
                    <a:p>
                      <a:pPr marL="0" marR="0" indent="0"/>
                      <a:r>
                        <a:rPr lang="tr" sz="400" b="1">
                          <a:latin typeface="Arial"/>
                        </a:rPr>
                        <a:t>193</a:t>
                      </a:r>
                    </a:p>
                  </a:txBody>
                  <a:tcPr marL="0" marR="0" marT="0" marB="0" anchor="b"/>
                </a:tc>
                <a:tc>
                  <a:txBody>
                    <a:bodyPr/>
                    <a:lstStyle/>
                    <a:p>
                      <a:pPr marL="0" marR="0" indent="0"/>
                      <a:r>
                        <a:rPr lang="tr" sz="400" b="1">
                          <a:latin typeface="Arial"/>
                        </a:rPr>
                        <a:t>PEŞİN ÖDENEN VERGİLER VE »ONLAR</a:t>
                      </a:r>
                    </a:p>
                  </a:txBody>
                  <a:tcPr marL="0" marR="0" marT="0" marB="0" anchor="b"/>
                </a:tc>
                <a:tc>
                  <a:txBody>
                    <a:bodyPr/>
                    <a:lstStyle/>
                    <a:p>
                      <a:endParaRPr sz="400"/>
                    </a:p>
                  </a:txBody>
                  <a:tcPr marL="0" marR="0" marT="0" marB="0"/>
                </a:tc>
                <a:tc>
                  <a:txBody>
                    <a:bodyPr/>
                    <a:lstStyle/>
                    <a:p>
                      <a:pPr marL="0" marR="0" indent="254000" algn="just"/>
                      <a:r>
                        <a:rPr lang="tr" sz="400" b="1">
                          <a:latin typeface="Arial"/>
                        </a:rPr>
                        <a:t>»F5 3 78 78</a:t>
                      </a:r>
                    </a:p>
                  </a:txBody>
                  <a:tcPr marL="0" marR="0" marT="0" marB="0" anchor="b"/>
                </a:tc>
                <a:tc>
                  <a:txBody>
                    <a:bodyPr/>
                    <a:lstStyle/>
                    <a:p>
                      <a:pPr marL="0" marR="0" indent="0" algn="r" defTabSz="329184">
                        <a:tabLst/>
                      </a:pPr>
                      <a:r>
                        <a:rPr lang="tr" sz="400" b="1">
                          <a:latin typeface="Arial"/>
                        </a:rPr>
                        <a:t>------</a:t>
                      </a:r>
                    </a:p>
                  </a:txBody>
                  <a:tcPr marL="0" marR="0" marT="0" marB="0" anchor="ctr"/>
                </a:tc>
                <a:tc>
                  <a:txBody>
                    <a:bodyPr/>
                    <a:lstStyle/>
                    <a:p>
                      <a:pPr marL="0" marR="0" indent="254000" algn="just"/>
                      <a:r>
                        <a:rPr lang="tr" sz="400" b="1">
                          <a:latin typeface="Arial"/>
                        </a:rPr>
                        <a:t>165.378,78</a:t>
                      </a:r>
                    </a:p>
                  </a:txBody>
                  <a:tcPr marL="0" marR="0" marT="0" marB="0" anchor="b"/>
                </a:tc>
                <a:tc>
                  <a:txBody>
                    <a:bodyPr/>
                    <a:lstStyle/>
                    <a:p>
                      <a:pPr marL="0" marR="0" indent="0" algn="just" defTabSz="658368">
                        <a:tabLst/>
                      </a:pPr>
                      <a:r>
                        <a:rPr lang="tr" sz="400" b="1">
                          <a:latin typeface="Arial"/>
                        </a:rPr>
                        <a:t>------------------------------------------------------------------------------------------------------------------------------------------------------------------------------------------------------------------------1</a:t>
                      </a:r>
                    </a:p>
                  </a:txBody>
                  <a:tcPr marL="0" marR="0" marT="0" marB="0" anchor="ctr"/>
                </a:tc>
                <a:extLst>
                  <a:ext uri="{0D108BD9-81ED-4DB2-BD59-A6C34878D82A}">
                    <a16:rowId xmlns:a16="http://schemas.microsoft.com/office/drawing/2014/main" val="10024"/>
                  </a:ext>
                </a:extLst>
              </a:tr>
              <a:tr h="54864">
                <a:tc>
                  <a:txBody>
                    <a:bodyPr/>
                    <a:lstStyle/>
                    <a:p>
                      <a:pPr marL="0" marR="0" indent="0"/>
                      <a:r>
                        <a:rPr lang="tr" sz="400" b="1">
                          <a:latin typeface="Arial"/>
                        </a:rPr>
                        <a:t>'1 &lt;11 0 3</a:t>
                      </a:r>
                    </a:p>
                  </a:txBody>
                  <a:tcPr marL="0" marR="0" marT="0" marB="0"/>
                </a:tc>
                <a:tc>
                  <a:txBody>
                    <a:bodyPr/>
                    <a:lstStyle/>
                    <a:p>
                      <a:pPr marL="0" marR="0" indent="0"/>
                      <a:r>
                        <a:rPr lang="tr" sz="400" b="1">
                          <a:latin typeface="Arial"/>
                        </a:rPr>
                        <a:t>O«^ia&lt; vaa</a:t>
                      </a:r>
                      <a:r>
                        <a:rPr lang="tr" sz="400" b="1" baseline="-25000">
                          <a:latin typeface="Arial"/>
                        </a:rPr>
                        <a:t>B</a:t>
                      </a:r>
                      <a:r>
                        <a:rPr lang="tr" sz="400" b="1">
                          <a:latin typeface="Arial"/>
                        </a:rPr>
                        <a:t> A«1 «amasına.</a:t>
                      </a:r>
                    </a:p>
                  </a:txBody>
                  <a:tcPr marL="0" marR="0" marT="0" marB="0"/>
                </a:tc>
                <a:tc>
                  <a:txBody>
                    <a:bodyPr/>
                    <a:lstStyle/>
                    <a:p>
                      <a:pPr marL="0" marR="0" indent="0" algn="just"/>
                      <a:r>
                        <a:rPr lang="tr" sz="400" b="1">
                          <a:latin typeface="Arial"/>
                        </a:rPr>
                        <a:t>TL</a:t>
                      </a:r>
                    </a:p>
                  </a:txBody>
                  <a:tcPr marL="0" marR="0" marT="0" marB="0"/>
                </a:tc>
                <a:tc>
                  <a:txBody>
                    <a:bodyPr/>
                    <a:lstStyle/>
                    <a:p>
                      <a:pPr marL="0" marR="0" indent="304800" algn="just"/>
                      <a:r>
                        <a:rPr lang="tr" sz="400" b="1">
                          <a:latin typeface="Arial"/>
                        </a:rPr>
                        <a:t>1G S. 3.74.. 7 4</a:t>
                      </a:r>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25"/>
                  </a:ext>
                </a:extLst>
              </a:tr>
              <a:tr h="51816">
                <a:tc>
                  <a:txBody>
                    <a:bodyPr/>
                    <a:lstStyle/>
                    <a:p>
                      <a:pPr marL="0" marR="0" indent="0"/>
                      <a:r>
                        <a:rPr lang="tr" sz="400" b="1">
                          <a:latin typeface="Arial"/>
                        </a:rPr>
                        <a:t>ıa&amp;</a:t>
                      </a:r>
                    </a:p>
                  </a:txBody>
                  <a:tcPr marL="0" marR="0" marT="0" marB="0" anchor="b"/>
                </a:tc>
                <a:tc>
                  <a:txBody>
                    <a:bodyPr/>
                    <a:lstStyle/>
                    <a:p>
                      <a:pPr marL="0" marR="0" indent="0"/>
                      <a:r>
                        <a:rPr lang="tr" sz="400" b="1">
                          <a:latin typeface="Arial"/>
                        </a:rPr>
                        <a:t>PFRSDNI 1 AVANSLARI</a:t>
                      </a:r>
                    </a:p>
                  </a:txBody>
                  <a:tcPr marL="0" marR="0" marT="0" marB="0" anchor="b"/>
                </a:tc>
                <a:tc>
                  <a:txBody>
                    <a:bodyPr/>
                    <a:lstStyle/>
                    <a:p>
                      <a:endParaRPr sz="300"/>
                    </a:p>
                  </a:txBody>
                  <a:tcPr marL="0" marR="0" marT="0" marB="0"/>
                </a:tc>
                <a:tc>
                  <a:txBody>
                    <a:bodyPr/>
                    <a:lstStyle/>
                    <a:p>
                      <a:pPr marL="0" marR="0" indent="254000" algn="just"/>
                      <a:r>
                        <a:rPr lang="tr" sz="400" b="1">
                          <a:latin typeface="Arial"/>
                        </a:rPr>
                        <a:t>835.000.00</a:t>
                      </a:r>
                    </a:p>
                  </a:txBody>
                  <a:tcPr marL="0" marR="0" marT="0" marB="0" anchor="b"/>
                </a:tc>
                <a:tc>
                  <a:txBody>
                    <a:bodyPr/>
                    <a:lstStyle/>
                    <a:p>
                      <a:pPr marL="0" marR="0" indent="254000" algn="just"/>
                      <a:r>
                        <a:rPr lang="tr" sz="400" b="1">
                          <a:latin typeface="Arial"/>
                        </a:rPr>
                        <a:t>8 3 5.000,00</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26"/>
                  </a:ext>
                </a:extLst>
              </a:tr>
              <a:tr h="51816">
                <a:tc>
                  <a:txBody>
                    <a:bodyPr/>
                    <a:lstStyle/>
                    <a:p>
                      <a:endParaRPr sz="300"/>
                    </a:p>
                  </a:txBody>
                  <a:tcPr marL="0" marR="0" marT="0" marB="0"/>
                </a:tc>
                <a:tc>
                  <a:txBody>
                    <a:bodyPr/>
                    <a:lstStyle/>
                    <a:p>
                      <a:pPr marL="0" marR="0" indent="0"/>
                      <a:r>
                        <a:rPr lang="tr" sz="400" b="1">
                          <a:latin typeface="Arial"/>
                        </a:rPr>
                        <a:t>PEASOMELa VERİLEN AVAJNSL4R</a:t>
                      </a:r>
                    </a:p>
                  </a:txBody>
                  <a:tcPr marL="0" marR="0" marT="0" marB="0"/>
                </a:tc>
                <a:tc>
                  <a:txBody>
                    <a:bodyPr/>
                    <a:lstStyle/>
                    <a:p>
                      <a:pPr marL="0" marR="0" indent="0" algn="just"/>
                      <a:r>
                        <a:rPr lang="tr" sz="400" b="1">
                          <a:latin typeface="Arial"/>
                        </a:rPr>
                        <a:t>Tl.</a:t>
                      </a:r>
                    </a:p>
                  </a:txBody>
                  <a:tcPr marL="0" marR="0" marT="0" marB="0"/>
                </a:tc>
                <a:tc>
                  <a:txBody>
                    <a:bodyPr/>
                    <a:lstStyle/>
                    <a:p>
                      <a:pPr marL="0" marR="0" indent="304800" algn="just"/>
                      <a:r>
                        <a:rPr lang="en-US" sz="400" b="1">
                          <a:latin typeface="Arial"/>
                        </a:rPr>
                        <a:t>43s.ooo.on</a:t>
                      </a:r>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27"/>
                  </a:ext>
                </a:extLst>
              </a:tr>
              <a:tr h="57912">
                <a:tc>
                  <a:txBody>
                    <a:bodyPr/>
                    <a:lstStyle/>
                    <a:p>
                      <a:endParaRPr sz="300"/>
                    </a:p>
                  </a:txBody>
                  <a:tcPr marL="0" marR="0" marT="0" marB="0"/>
                </a:tc>
                <a:tc>
                  <a:txBody>
                    <a:bodyPr/>
                    <a:lstStyle/>
                    <a:p>
                      <a:pPr marL="0" marR="0" indent="0"/>
                      <a:r>
                        <a:rPr lang="tr" sz="400" b="1">
                          <a:latin typeface="Arial"/>
                        </a:rPr>
                        <a:t>KISA VAHİ 1 1 VARANCI KAYNAKLAR</a:t>
                      </a:r>
                    </a:p>
                  </a:txBody>
                  <a:tcPr marL="0" marR="0" marT="0" marB="0" anchor="b"/>
                </a:tc>
                <a:tc>
                  <a:txBody>
                    <a:bodyPr/>
                    <a:lstStyle/>
                    <a:p>
                      <a:endParaRPr sz="300"/>
                    </a:p>
                  </a:txBody>
                  <a:tcPr marL="0" marR="0" marT="0" marB="0"/>
                </a:tc>
                <a:tc>
                  <a:txBody>
                    <a:bodyPr/>
                    <a:lstStyle/>
                    <a:p>
                      <a:pPr marL="0" marR="0" indent="139700" algn="just"/>
                      <a:r>
                        <a:rPr lang="tr" sz="400" b="1">
                          <a:latin typeface="Arial"/>
                        </a:rPr>
                        <a:t>17.971.660,93</a:t>
                      </a:r>
                    </a:p>
                  </a:txBody>
                  <a:tcPr marL="0" marR="0" marT="0" marB="0" anchor="b"/>
                </a:tc>
                <a:tc>
                  <a:txBody>
                    <a:bodyPr/>
                    <a:lstStyle/>
                    <a:p>
                      <a:pPr marL="0" marR="0" indent="139700" algn="just"/>
                      <a:r>
                        <a:rPr lang="tr" sz="400" b="1">
                          <a:latin typeface="Arial"/>
                        </a:rPr>
                        <a:t>19.630.39 1,H»</a:t>
                      </a:r>
                    </a:p>
                  </a:txBody>
                  <a:tcPr marL="0" marR="0" marT="0" marB="0" anchor="b"/>
                </a:tc>
                <a:tc>
                  <a:txBody>
                    <a:bodyPr/>
                    <a:lstStyle/>
                    <a:p>
                      <a:endParaRPr sz="300"/>
                    </a:p>
                  </a:txBody>
                  <a:tcPr marL="0" marR="0" marT="0" marB="0"/>
                </a:tc>
                <a:tc>
                  <a:txBody>
                    <a:bodyPr/>
                    <a:lstStyle/>
                    <a:p>
                      <a:pPr marL="0" marR="0" indent="0" algn="r"/>
                      <a:r>
                        <a:rPr lang="tr" sz="400" b="1">
                          <a:latin typeface="Arial"/>
                        </a:rPr>
                        <a:t>1.656.530,90</a:t>
                      </a:r>
                    </a:p>
                  </a:txBody>
                  <a:tcPr marL="0" marR="0" marT="0" marB="0" anchor="b"/>
                </a:tc>
                <a:extLst>
                  <a:ext uri="{0D108BD9-81ED-4DB2-BD59-A6C34878D82A}">
                    <a16:rowId xmlns:a16="http://schemas.microsoft.com/office/drawing/2014/main" val="10028"/>
                  </a:ext>
                </a:extLst>
              </a:tr>
              <a:tr h="51816">
                <a:tc>
                  <a:txBody>
                    <a:bodyPr/>
                    <a:lstStyle/>
                    <a:p>
                      <a:pPr marL="0" marR="0" indent="0"/>
                      <a:r>
                        <a:rPr lang="tr" sz="400" b="1">
                          <a:latin typeface="Arial"/>
                        </a:rPr>
                        <a:t>sz</a:t>
                      </a:r>
                    </a:p>
                  </a:txBody>
                  <a:tcPr marL="0" marR="0" marT="0" marB="0" anchor="b"/>
                </a:tc>
                <a:tc>
                  <a:txBody>
                    <a:bodyPr/>
                    <a:lstStyle/>
                    <a:p>
                      <a:pPr marL="0" marR="0" indent="0"/>
                      <a:r>
                        <a:rPr lang="tr" sz="400" b="1">
                          <a:latin typeface="Arial"/>
                        </a:rPr>
                        <a:t>TİCARİ BORÇ! AR</a:t>
                      </a:r>
                    </a:p>
                  </a:txBody>
                  <a:tcPr marL="0" marR="0" marT="0" marB="0" anchor="b"/>
                </a:tc>
                <a:tc>
                  <a:txBody>
                    <a:bodyPr/>
                    <a:lstStyle/>
                    <a:p>
                      <a:endParaRPr sz="300"/>
                    </a:p>
                  </a:txBody>
                  <a:tcPr marL="0" marR="0" marT="0" marB="0"/>
                </a:tc>
                <a:tc>
                  <a:txBody>
                    <a:bodyPr/>
                    <a:lstStyle/>
                    <a:p>
                      <a:pPr marL="0" marR="0" indent="254000" algn="just"/>
                      <a:r>
                        <a:rPr lang="tr" sz="400" b="1">
                          <a:latin typeface="Arial"/>
                        </a:rPr>
                        <a:t>284.191, H6</a:t>
                      </a:r>
                    </a:p>
                  </a:txBody>
                  <a:tcPr marL="0" marR="0" marT="0" marB="0" anchor="b"/>
                </a:tc>
                <a:tc>
                  <a:txBody>
                    <a:bodyPr/>
                    <a:lstStyle/>
                    <a:p>
                      <a:pPr marL="0" marR="0" indent="254000" algn="just"/>
                      <a:r>
                        <a:rPr lang="tr" sz="400" b="1">
                          <a:latin typeface="Arial"/>
                        </a:rPr>
                        <a:t>288.191,66</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29"/>
                  </a:ext>
                </a:extLst>
              </a:tr>
              <a:tr h="48768">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pPr marL="0" marR="0" indent="254000" algn="just"/>
                      <a:r>
                        <a:rPr lang="tr" sz="400" b="1" u="sng">
                          <a:latin typeface="Arial"/>
                        </a:rPr>
                        <a:t>lanıııı,»!^</a:t>
                      </a:r>
                    </a:p>
                  </a:txBody>
                  <a:tcPr marL="0" marR="0" marT="0" marB="0" anchor="b"/>
                </a:tc>
                <a:tc>
                  <a:txBody>
                    <a:bodyPr/>
                    <a:lstStyle/>
                    <a:p>
                      <a:pPr marL="0" marR="0" indent="254000" algn="just"/>
                      <a:r>
                        <a:rPr lang="tr" sz="400" b="1">
                          <a:latin typeface="Arial"/>
                        </a:rPr>
                        <a:t>288.19 1,1li.</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30"/>
                  </a:ext>
                </a:extLst>
              </a:tr>
              <a:tr h="57912">
                <a:tc>
                  <a:txBody>
                    <a:bodyPr/>
                    <a:lstStyle/>
                    <a:p>
                      <a:pPr marL="0" marR="0" indent="0"/>
                      <a:r>
                        <a:rPr lang="tr" sz="400" b="1">
                          <a:latin typeface="Arial"/>
                        </a:rPr>
                        <a:t>120.03</a:t>
                      </a:r>
                    </a:p>
                  </a:txBody>
                  <a:tcPr marL="0" marR="0" marT="0" marB="0" anchor="b"/>
                </a:tc>
                <a:tc>
                  <a:txBody>
                    <a:bodyPr/>
                    <a:lstStyle/>
                    <a:p>
                      <a:pPr marL="0" marR="0" indent="0"/>
                      <a:r>
                        <a:rPr lang="tr" sz="400" b="1">
                          <a:latin typeface="Arial"/>
                        </a:rPr>
                        <a:t>SATICILAR</a:t>
                      </a:r>
                    </a:p>
                  </a:txBody>
                  <a:tcPr marL="0" marR="0" marT="0" marB="0" anchor="b"/>
                </a:tc>
                <a:tc>
                  <a:txBody>
                    <a:bodyPr/>
                    <a:lstStyle/>
                    <a:p>
                      <a:endParaRPr sz="300"/>
                    </a:p>
                  </a:txBody>
                  <a:tcPr marL="0" marR="0" marT="0" marB="0"/>
                </a:tc>
                <a:tc>
                  <a:txBody>
                    <a:bodyPr/>
                    <a:lstStyle/>
                    <a:p>
                      <a:pPr marL="0" marR="0" indent="254000" algn="just"/>
                      <a:r>
                        <a:rPr lang="tr" sz="400" b="1">
                          <a:latin typeface="Arial"/>
                        </a:rPr>
                        <a:t>288. 191,66</a:t>
                      </a:r>
                    </a:p>
                  </a:txBody>
                  <a:tcPr marL="0" marR="0" marT="0" marB="0" anchor="b"/>
                </a:tc>
                <a:tc>
                  <a:txBody>
                    <a:bodyPr/>
                    <a:lstStyle/>
                    <a:p>
                      <a:pPr marL="0" marR="0" indent="254000" algn="just"/>
                      <a:r>
                        <a:rPr lang="tr" sz="400" b="1">
                          <a:latin typeface="Arial"/>
                        </a:rPr>
                        <a:t>2RA.</a:t>
                      </a:r>
                      <a:r>
                        <a:rPr lang="tr" sz="400" b="1" baseline="-25000">
                          <a:latin typeface="Arial"/>
                        </a:rPr>
                        <a:t>?</a:t>
                      </a:r>
                      <a:r>
                        <a:rPr lang="tr" sz="400" b="1">
                          <a:latin typeface="Arial"/>
                        </a:rPr>
                        <a:t>9 1,HT.</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31"/>
                  </a:ext>
                </a:extLst>
              </a:tr>
              <a:tr h="48768">
                <a:tc>
                  <a:txBody>
                    <a:bodyPr/>
                    <a:lstStyle/>
                    <a:p>
                      <a:endParaRPr sz="300"/>
                    </a:p>
                  </a:txBody>
                  <a:tcPr marL="0" marR="0" marT="0" marB="0"/>
                </a:tc>
                <a:tc>
                  <a:txBody>
                    <a:bodyPr/>
                    <a:lstStyle/>
                    <a:p>
                      <a:pPr marL="0" marR="0" indent="0"/>
                      <a:r>
                        <a:rPr lang="tr" sz="400" b="1">
                          <a:latin typeface="Arial"/>
                        </a:rPr>
                        <a:t>VAŞAK V1IHAZ</a:t>
                      </a:r>
                    </a:p>
                  </a:txBody>
                  <a:tcPr marL="0" marR="0" marT="0" marB="0"/>
                </a:tc>
                <a:tc>
                  <a:txBody>
                    <a:bodyPr/>
                    <a:lstStyle/>
                    <a:p>
                      <a:pPr marL="0" marR="0" indent="0" algn="just"/>
                      <a:r>
                        <a:rPr lang="tr" sz="400" b="1">
                          <a:latin typeface="Arial"/>
                        </a:rPr>
                        <a:t>Tl</a:t>
                      </a:r>
                    </a:p>
                  </a:txBody>
                  <a:tcPr marL="0" marR="0" marT="0" marB="0"/>
                </a:tc>
                <a:tc>
                  <a:txBody>
                    <a:bodyPr/>
                    <a:lstStyle/>
                    <a:p>
                      <a:pPr marL="0" marR="0" indent="342900" algn="just"/>
                      <a:r>
                        <a:rPr lang="tr" sz="400" b="1">
                          <a:latin typeface="Arial"/>
                        </a:rPr>
                        <a:t>9G OOo.OO</a:t>
                      </a:r>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32"/>
                  </a:ext>
                </a:extLst>
              </a:tr>
              <a:tr h="54864">
                <a:tc>
                  <a:txBody>
                    <a:bodyPr/>
                    <a:lstStyle/>
                    <a:p>
                      <a:pPr marL="0" marR="0" indent="0"/>
                      <a:r>
                        <a:rPr lang="tr" sz="400" b="1">
                          <a:latin typeface="Arial"/>
                        </a:rPr>
                        <a:t>3X001 ,004</a:t>
                      </a:r>
                    </a:p>
                  </a:txBody>
                  <a:tcPr marL="0" marR="0" marT="0" marB="0"/>
                </a:tc>
                <a:tc>
                  <a:txBody>
                    <a:bodyPr/>
                    <a:lstStyle/>
                    <a:p>
                      <a:pPr marL="0" marR="0" indent="0"/>
                      <a:r>
                        <a:rPr lang="tr" sz="400" b="1">
                          <a:latin typeface="Arial"/>
                        </a:rPr>
                        <a:t>ıvıornB t-rczrr. </a:t>
                      </a:r>
                      <a:r>
                        <a:rPr lang="tr" sz="400" b="1" cap="small">
                          <a:latin typeface="Arial"/>
                        </a:rPr>
                        <a:t>kliği</a:t>
                      </a:r>
                    </a:p>
                  </a:txBody>
                  <a:tcPr marL="0" marR="0" marT="0" marB="0"/>
                </a:tc>
                <a:tc>
                  <a:txBody>
                    <a:bodyPr/>
                    <a:lstStyle/>
                    <a:p>
                      <a:pPr marL="0" marR="0" indent="0" algn="just"/>
                      <a:r>
                        <a:rPr lang="tr" sz="400" b="1">
                          <a:latin typeface="Arial"/>
                        </a:rPr>
                        <a:t>Tl</a:t>
                      </a:r>
                    </a:p>
                  </a:txBody>
                  <a:tcPr marL="0" marR="0" marT="0" marB="0"/>
                </a:tc>
                <a:tc>
                  <a:txBody>
                    <a:bodyPr/>
                    <a:lstStyle/>
                    <a:p>
                      <a:pPr marL="0" marR="0" indent="0" algn="r"/>
                      <a:r>
                        <a:rPr lang="tr" sz="400" b="1">
                          <a:latin typeface="Arial"/>
                        </a:rPr>
                        <a:t>© 3T.2.GO</a:t>
                      </a:r>
                    </a:p>
                  </a:txBody>
                  <a:tcPr marL="0" marR="0" marT="0" marB="0"/>
                </a:tc>
                <a:tc>
                  <a:txBody>
                    <a:bodyPr/>
                    <a:lstStyle/>
                    <a:p>
                      <a:pPr marL="0" marR="0" indent="0" algn="r"/>
                      <a:r>
                        <a:rPr lang="en-US" sz="400" b="1">
                          <a:latin typeface="Arial"/>
                        </a:rPr>
                        <a:t>GTG7.no</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33"/>
                  </a:ext>
                </a:extLst>
              </a:tr>
              <a:tr h="85344">
                <a:tc>
                  <a:txBody>
                    <a:bodyPr/>
                    <a:lstStyle/>
                    <a:p>
                      <a:pPr marL="0" marR="0" indent="0"/>
                      <a:r>
                        <a:rPr lang="tr" sz="400" b="1">
                          <a:latin typeface="Arial"/>
                        </a:rPr>
                        <a:t>3 20.0 1 004</a:t>
                      </a:r>
                    </a:p>
                  </a:txBody>
                  <a:tcPr marL="0" marR="0" marT="0" marB="0"/>
                </a:tc>
                <a:tc>
                  <a:txBody>
                    <a:bodyPr/>
                    <a:lstStyle/>
                    <a:p>
                      <a:pPr marL="0" marR="0" indent="0">
                        <a:lnSpc>
                          <a:spcPct val="73000"/>
                        </a:lnSpc>
                      </a:pPr>
                      <a:r>
                        <a:rPr lang="tr" sz="400" b="1">
                          <a:latin typeface="Arial"/>
                        </a:rPr>
                        <a:t>METRO I 5 SAĞLIK VE GÜVENLİ X Men K Lzl ti KM 1ÇMAl- LİK ÖZEL SAGU X EĞİTİ M </a:t>
                      </a:r>
                      <a:r>
                        <a:rPr lang="tr" sz="400" b="1" cap="small">
                          <a:latin typeface="Arial"/>
                        </a:rPr>
                        <a:t>personiii</a:t>
                      </a:r>
                      <a:r>
                        <a:rPr lang="tr" sz="400" b="1">
                          <a:latin typeface="Arial"/>
                        </a:rPr>
                        <a:t> MUMUN »ISLIK HIZMKTtani</a:t>
                      </a:r>
                    </a:p>
                  </a:txBody>
                  <a:tcPr marL="0" marR="0" marT="0" marB="0" anchor="b"/>
                </a:tc>
                <a:tc>
                  <a:txBody>
                    <a:bodyPr/>
                    <a:lstStyle/>
                    <a:p>
                      <a:endParaRPr sz="500"/>
                    </a:p>
                  </a:txBody>
                  <a:tcPr marL="0" marR="0" marT="0" marB="0"/>
                </a:tc>
                <a:tc>
                  <a:txBody>
                    <a:bodyPr/>
                    <a:lstStyle/>
                    <a:p>
                      <a:pPr marL="0" marR="0" indent="304800" algn="just"/>
                      <a:r>
                        <a:rPr lang="tr" sz="400" b="1">
                          <a:latin typeface="Arial"/>
                        </a:rPr>
                        <a:t>163.1 1 4,1111</a:t>
                      </a:r>
                    </a:p>
                  </a:txBody>
                  <a:tcPr marL="0" marR="0" marT="0" marB="0"/>
                </a:tc>
                <a:tc>
                  <a:txBody>
                    <a:bodyPr/>
                    <a:lstStyle/>
                    <a:p>
                      <a:pPr marL="0" marR="0" indent="304800" algn="just"/>
                      <a:r>
                        <a:rPr lang="tr" sz="400" b="1">
                          <a:latin typeface="Arial"/>
                        </a:rPr>
                        <a:t>IBS 114.00</a:t>
                      </a:r>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34"/>
                  </a:ext>
                </a:extLst>
              </a:tr>
              <a:tr h="48768">
                <a:tc>
                  <a:txBody>
                    <a:bodyPr/>
                    <a:lstStyle/>
                    <a:p>
                      <a:pPr marL="0" marR="0" indent="0"/>
                      <a:r>
                        <a:rPr lang="tr" sz="400" b="1">
                          <a:latin typeface="Arial"/>
                        </a:rPr>
                        <a:t>3 3 0,0100 •.</a:t>
                      </a:r>
                    </a:p>
                  </a:txBody>
                  <a:tcPr marL="0" marR="0" marT="0" marB="0"/>
                </a:tc>
                <a:tc>
                  <a:txBody>
                    <a:bodyPr/>
                    <a:lstStyle/>
                    <a:p>
                      <a:pPr marL="0" marR="0" indent="0"/>
                      <a:r>
                        <a:rPr lang="tr" sz="400" b="1">
                          <a:latin typeface="Arial"/>
                        </a:rPr>
                        <a:t>Rl ZE Tl CAH. 1 VE SANAYİ ODASI</a:t>
                      </a:r>
                    </a:p>
                  </a:txBody>
                  <a:tcPr marL="0" marR="0" marT="0" marB="0"/>
                </a:tc>
                <a:tc>
                  <a:txBody>
                    <a:bodyPr/>
                    <a:lstStyle/>
                    <a:p>
                      <a:pPr marL="0" marR="0" indent="0" algn="just"/>
                      <a:r>
                        <a:rPr lang="tr" sz="400" b="1">
                          <a:latin typeface="Arial"/>
                        </a:rPr>
                        <a:t>Tl.</a:t>
                      </a:r>
                    </a:p>
                  </a:txBody>
                  <a:tcPr marL="0" marR="0" marT="0" marB="0"/>
                </a:tc>
                <a:tc>
                  <a:txBody>
                    <a:bodyPr/>
                    <a:lstStyle/>
                    <a:p>
                      <a:pPr marL="0" marR="0" indent="0" algn="r" defTabSz="161544">
                        <a:tabLst>
                          <a:tab pos="161544" algn="l"/>
                        </a:tabLst>
                      </a:pPr>
                      <a:r>
                        <a:rPr lang="tr" sz="400" b="1">
                          <a:latin typeface="Arial"/>
                        </a:rPr>
                        <a:t>1 ı	ra</a:t>
                      </a:r>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35"/>
                  </a:ext>
                </a:extLst>
              </a:tr>
              <a:tr h="57912">
                <a:tc>
                  <a:txBody>
                    <a:bodyPr/>
                    <a:lstStyle/>
                    <a:p>
                      <a:pPr marL="0" marR="0" indent="0"/>
                      <a:r>
                        <a:rPr lang="tr" sz="400" b="1">
                          <a:latin typeface="Arial"/>
                        </a:rPr>
                        <a:t>3 2 0 0 10 10</a:t>
                      </a:r>
                    </a:p>
                  </a:txBody>
                  <a:tcPr marL="0" marR="0" marT="0" marB="0"/>
                </a:tc>
                <a:tc>
                  <a:txBody>
                    <a:bodyPr/>
                    <a:lstStyle/>
                    <a:p>
                      <a:pPr marL="0" marR="0" indent="0"/>
                      <a:r>
                        <a:rPr lang="tr" sz="400" b="1">
                          <a:latin typeface="Arial"/>
                        </a:rPr>
                        <a:t>TAM ER TOR LAK</a:t>
                      </a:r>
                    </a:p>
                  </a:txBody>
                  <a:tcPr marL="0" marR="0" marT="0" marB="0"/>
                </a:tc>
                <a:tc>
                  <a:txBody>
                    <a:bodyPr/>
                    <a:lstStyle/>
                    <a:p>
                      <a:pPr marL="0" marR="0" indent="0" algn="just"/>
                      <a:r>
                        <a:rPr lang="tr" sz="400" b="1">
                          <a:latin typeface="Arial"/>
                        </a:rPr>
                        <a:t>rı</a:t>
                      </a:r>
                    </a:p>
                  </a:txBody>
                  <a:tcPr marL="0" marR="0" marT="0" marB="0"/>
                </a:tc>
                <a:tc>
                  <a:txBody>
                    <a:bodyPr/>
                    <a:lstStyle/>
                    <a:p>
                      <a:pPr marL="0" marR="0" indent="342900" algn="just"/>
                      <a:r>
                        <a:rPr lang="tr" sz="400" b="1">
                          <a:latin typeface="Arial"/>
                        </a:rPr>
                        <a:t>Tl 2.3110.40</a:t>
                      </a:r>
                    </a:p>
                  </a:txBody>
                  <a:tcPr marL="0" marR="0" marT="0" marB="0"/>
                </a:tc>
                <a:tc>
                  <a:txBody>
                    <a:bodyPr/>
                    <a:lstStyle/>
                    <a:p>
                      <a:pPr marL="0" marR="0" indent="342900" algn="just"/>
                      <a:r>
                        <a:rPr lang="tr" sz="400" b="1">
                          <a:latin typeface="Arial"/>
                        </a:rPr>
                        <a:t>İZ 100.40</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36"/>
                  </a:ext>
                </a:extLst>
              </a:tr>
              <a:tr h="51816">
                <a:tc>
                  <a:txBody>
                    <a:bodyPr/>
                    <a:lstStyle/>
                    <a:p>
                      <a:pPr marL="0" marR="0" indent="0"/>
                      <a:r>
                        <a:rPr lang="tr" sz="400" b="1">
                          <a:latin typeface="Arial"/>
                        </a:rPr>
                        <a:t>33</a:t>
                      </a:r>
                    </a:p>
                  </a:txBody>
                  <a:tcPr marL="0" marR="0" marT="0" marB="0" anchor="b"/>
                </a:tc>
                <a:tc>
                  <a:txBody>
                    <a:bodyPr/>
                    <a:lstStyle/>
                    <a:p>
                      <a:pPr marL="0" marR="0" indent="0"/>
                      <a:r>
                        <a:rPr lang="tr" sz="400" b="1">
                          <a:latin typeface="Arial"/>
                        </a:rPr>
                        <a:t>DİĞER BORÇLAR</a:t>
                      </a:r>
                    </a:p>
                  </a:txBody>
                  <a:tcPr marL="0" marR="0" marT="0" marB="0" anchor="b"/>
                </a:tc>
                <a:tc>
                  <a:txBody>
                    <a:bodyPr/>
                    <a:lstStyle/>
                    <a:p>
                      <a:endParaRPr sz="300"/>
                    </a:p>
                  </a:txBody>
                  <a:tcPr marL="0" marR="0" marT="0" marB="0"/>
                </a:tc>
                <a:tc>
                  <a:txBody>
                    <a:bodyPr/>
                    <a:lstStyle/>
                    <a:p>
                      <a:pPr marL="0" marR="0" indent="139700" algn="just"/>
                      <a:r>
                        <a:rPr lang="tr" sz="400" b="1">
                          <a:latin typeface="Arial"/>
                        </a:rPr>
                        <a:t>10.699. S S 6.6i I</a:t>
                      </a:r>
                    </a:p>
                  </a:txBody>
                  <a:tcPr marL="0" marR="0" marT="0" marB="0" anchor="b"/>
                </a:tc>
                <a:tc>
                  <a:txBody>
                    <a:bodyPr/>
                    <a:lstStyle/>
                    <a:p>
                      <a:pPr marL="0" marR="0" indent="139700" algn="just"/>
                      <a:r>
                        <a:rPr lang="tr" sz="400" b="1">
                          <a:latin typeface="Arial"/>
                        </a:rPr>
                        <a:t>1 1 1.'. Z 790 71</a:t>
                      </a:r>
                    </a:p>
                  </a:txBody>
                  <a:tcPr marL="0" marR="0" marT="0" marB="0" anchor="b"/>
                </a:tc>
                <a:tc>
                  <a:txBody>
                    <a:bodyPr/>
                    <a:lstStyle/>
                    <a:p>
                      <a:endParaRPr sz="300"/>
                    </a:p>
                  </a:txBody>
                  <a:tcPr marL="0" marR="0" marT="0" marB="0"/>
                </a:tc>
                <a:tc>
                  <a:txBody>
                    <a:bodyPr/>
                    <a:lstStyle/>
                    <a:p>
                      <a:pPr marL="0" marR="0" indent="266700" algn="just"/>
                      <a:r>
                        <a:rPr lang="tr" sz="400" b="1" u="sng">
                          <a:latin typeface="Arial"/>
                        </a:rPr>
                        <a:t>962-232,06</a:t>
                      </a:r>
                    </a:p>
                  </a:txBody>
                  <a:tcPr marL="0" marR="0" marT="0" marB="0" anchor="b"/>
                </a:tc>
                <a:extLst>
                  <a:ext uri="{0D108BD9-81ED-4DB2-BD59-A6C34878D82A}">
                    <a16:rowId xmlns:a16="http://schemas.microsoft.com/office/drawing/2014/main" val="10037"/>
                  </a:ext>
                </a:extLst>
              </a:tr>
              <a:tr h="51816">
                <a:tc>
                  <a:txBody>
                    <a:bodyPr/>
                    <a:lstStyle/>
                    <a:p>
                      <a:pPr marL="0" marR="0" indent="0"/>
                      <a:r>
                        <a:rPr lang="tr" sz="400" b="1">
                          <a:latin typeface="Arial"/>
                        </a:rPr>
                        <a:t>33^»</a:t>
                      </a:r>
                    </a:p>
                  </a:txBody>
                  <a:tcPr marL="0" marR="0" marT="0" marB="0" anchor="b"/>
                </a:tc>
                <a:tc>
                  <a:txBody>
                    <a:bodyPr/>
                    <a:lstStyle/>
                    <a:p>
                      <a:pPr marL="0" marR="0" indent="0"/>
                      <a:r>
                        <a:rPr lang="tr" sz="400" b="1" cap="small">
                          <a:latin typeface="Arial"/>
                        </a:rPr>
                        <a:t>personeli</a:t>
                      </a:r>
                      <a:r>
                        <a:rPr lang="tr" sz="400" b="1">
                          <a:latin typeface="Arial"/>
                        </a:rPr>
                        <a:t> BORÇLAR</a:t>
                      </a:r>
                    </a:p>
                  </a:txBody>
                  <a:tcPr marL="0" marR="0" marT="0" marB="0" anchor="b"/>
                </a:tc>
                <a:tc>
                  <a:txBody>
                    <a:bodyPr/>
                    <a:lstStyle/>
                    <a:p>
                      <a:endParaRPr sz="300"/>
                    </a:p>
                  </a:txBody>
                  <a:tcPr marL="0" marR="0" marT="0" marB="0"/>
                </a:tc>
                <a:tc>
                  <a:txBody>
                    <a:bodyPr/>
                    <a:lstStyle/>
                    <a:p>
                      <a:pPr marL="0" marR="0" indent="139700" algn="just"/>
                      <a:r>
                        <a:rPr lang="tr" sz="400" b="1">
                          <a:latin typeface="Arial"/>
                        </a:rPr>
                        <a:t>10.693.518.61</a:t>
                      </a:r>
                    </a:p>
                  </a:txBody>
                  <a:tcPr marL="0" marR="0" marT="0" marB="0" anchor="b"/>
                </a:tc>
                <a:tc>
                  <a:txBody>
                    <a:bodyPr/>
                    <a:lstStyle/>
                    <a:p>
                      <a:pPr marL="0" marR="0" indent="139700" algn="just"/>
                      <a:r>
                        <a:rPr lang="tr" sz="400" b="1">
                          <a:latin typeface="Arial"/>
                        </a:rPr>
                        <a:t>11.657.790,7 5</a:t>
                      </a:r>
                    </a:p>
                  </a:txBody>
                  <a:tcPr marL="0" marR="0" marT="0" marB="0" anchor="b"/>
                </a:tc>
                <a:tc>
                  <a:txBody>
                    <a:bodyPr/>
                    <a:lstStyle/>
                    <a:p>
                      <a:endParaRPr sz="300"/>
                    </a:p>
                  </a:txBody>
                  <a:tcPr marL="0" marR="0" marT="0" marB="0"/>
                </a:tc>
                <a:tc>
                  <a:txBody>
                    <a:bodyPr/>
                    <a:lstStyle/>
                    <a:p>
                      <a:pPr marL="0" marR="0" indent="266700" algn="just"/>
                      <a:r>
                        <a:rPr lang="tr" sz="400" b="1">
                          <a:latin typeface="Arial"/>
                        </a:rPr>
                        <a:t>962.232.06</a:t>
                      </a:r>
                    </a:p>
                  </a:txBody>
                  <a:tcPr marL="0" marR="0" marT="0" marB="0" anchor="b"/>
                </a:tc>
                <a:extLst>
                  <a:ext uri="{0D108BD9-81ED-4DB2-BD59-A6C34878D82A}">
                    <a16:rowId xmlns:a16="http://schemas.microsoft.com/office/drawing/2014/main" val="10038"/>
                  </a:ext>
                </a:extLst>
              </a:tr>
              <a:tr h="54864">
                <a:tc>
                  <a:txBody>
                    <a:bodyPr/>
                    <a:lstStyle/>
                    <a:p>
                      <a:pPr marL="0" marR="0" indent="0"/>
                      <a:r>
                        <a:rPr lang="tr" sz="400" b="1">
                          <a:latin typeface="Arial"/>
                        </a:rPr>
                        <a:t>3 91 Ol</a:t>
                      </a:r>
                    </a:p>
                  </a:txBody>
                  <a:tcPr marL="0" marR="0" marT="0" marB="0"/>
                </a:tc>
                <a:tc>
                  <a:txBody>
                    <a:bodyPr/>
                    <a:lstStyle/>
                    <a:p>
                      <a:pPr marL="0" marR="0" indent="0"/>
                      <a:r>
                        <a:rPr lang="tr" sz="400" b="1">
                          <a:latin typeface="Arial"/>
                        </a:rPr>
                        <a:t>r-ır-t Ucrrmnr</a:t>
                      </a:r>
                    </a:p>
                  </a:txBody>
                  <a:tcPr marL="0" marR="0" marT="0" marB="0"/>
                </a:tc>
                <a:tc>
                  <a:txBody>
                    <a:bodyPr/>
                    <a:lstStyle/>
                    <a:p>
                      <a:pPr marL="0" marR="0" indent="0" algn="just"/>
                      <a:r>
                        <a:rPr lang="tr" sz="400" b="1">
                          <a:latin typeface="Arial"/>
                        </a:rPr>
                        <a:t>Tl</a:t>
                      </a:r>
                    </a:p>
                  </a:txBody>
                  <a:tcPr marL="0" marR="0" marT="0" marB="0"/>
                </a:tc>
                <a:tc>
                  <a:txBody>
                    <a:bodyPr/>
                    <a:lstStyle/>
                    <a:p>
                      <a:pPr marL="0" marR="0" indent="215900"/>
                      <a:r>
                        <a:rPr lang="tr" sz="400" b="1">
                          <a:latin typeface="Arial"/>
                        </a:rPr>
                        <a:t>1O.69S.S5R.0»</a:t>
                      </a:r>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39"/>
                  </a:ext>
                </a:extLst>
              </a:tr>
              <a:tr h="54864">
                <a:tc>
                  <a:txBody>
                    <a:bodyPr/>
                    <a:lstStyle/>
                    <a:p>
                      <a:endParaRPr sz="300"/>
                    </a:p>
                  </a:txBody>
                  <a:tcPr marL="0" marR="0" marT="0" marB="0"/>
                </a:tc>
                <a:tc>
                  <a:txBody>
                    <a:bodyPr/>
                    <a:lstStyle/>
                    <a:p>
                      <a:pPr marL="0" marR="0" indent="0"/>
                      <a:r>
                        <a:rPr lang="tr" sz="400" b="1">
                          <a:latin typeface="Arial"/>
                        </a:rPr>
                        <a:t>ÖDENECEK VERGİ VE DİĞER VİİK Lİ MLÜL 11 Kl 1 R</a:t>
                      </a:r>
                    </a:p>
                  </a:txBody>
                  <a:tcPr marL="0" marR="0" marT="0" marB="0" anchor="b"/>
                </a:tc>
                <a:tc>
                  <a:txBody>
                    <a:bodyPr/>
                    <a:lstStyle/>
                    <a:p>
                      <a:endParaRPr sz="300"/>
                    </a:p>
                  </a:txBody>
                  <a:tcPr marL="0" marR="0" marT="0" marB="0"/>
                </a:tc>
                <a:tc>
                  <a:txBody>
                    <a:bodyPr/>
                    <a:lstStyle/>
                    <a:p>
                      <a:pPr marL="0" marR="0" indent="190500" algn="just"/>
                      <a:r>
                        <a:rPr lang="tr" sz="400" b="1">
                          <a:latin typeface="Arial"/>
                        </a:rPr>
                        <a:t>6 790 699,73</a:t>
                      </a:r>
                    </a:p>
                  </a:txBody>
                  <a:tcPr marL="0" marR="0" marT="0" marB="0" anchor="b"/>
                </a:tc>
                <a:tc>
                  <a:txBody>
                    <a:bodyPr/>
                    <a:lstStyle/>
                    <a:p>
                      <a:pPr marL="0" marR="0" indent="190500" algn="just"/>
                      <a:r>
                        <a:rPr lang="tr" sz="400" b="1">
                          <a:latin typeface="Arial"/>
                        </a:rPr>
                        <a:t>7AHGTİH, İZ</a:t>
                      </a:r>
                    </a:p>
                  </a:txBody>
                  <a:tcPr marL="0" marR="0" marT="0" marB="0" anchor="b"/>
                </a:tc>
                <a:tc>
                  <a:txBody>
                    <a:bodyPr/>
                    <a:lstStyle/>
                    <a:p>
                      <a:endParaRPr sz="300"/>
                    </a:p>
                  </a:txBody>
                  <a:tcPr marL="0" marR="0" marT="0" marB="0"/>
                </a:tc>
                <a:tc>
                  <a:txBody>
                    <a:bodyPr/>
                    <a:lstStyle/>
                    <a:p>
                      <a:pPr marL="0" marR="0" indent="266700" algn="just"/>
                      <a:r>
                        <a:rPr lang="tr" sz="400" b="1">
                          <a:latin typeface="Arial"/>
                        </a:rPr>
                        <a:t>696.296.88</a:t>
                      </a:r>
                    </a:p>
                  </a:txBody>
                  <a:tcPr marL="0" marR="0" marT="0" marB="0" anchor="b"/>
                </a:tc>
                <a:extLst>
                  <a:ext uri="{0D108BD9-81ED-4DB2-BD59-A6C34878D82A}">
                    <a16:rowId xmlns:a16="http://schemas.microsoft.com/office/drawing/2014/main" val="10040"/>
                  </a:ext>
                </a:extLst>
              </a:tr>
              <a:tr h="48768">
                <a:tc>
                  <a:txBody>
                    <a:bodyPr/>
                    <a:lstStyle/>
                    <a:p>
                      <a:pPr marL="0" marR="0" indent="0"/>
                      <a:r>
                        <a:rPr lang="tr" sz="400" b="1">
                          <a:latin typeface="Arial"/>
                        </a:rPr>
                        <a:t>3«.O</a:t>
                      </a:r>
                    </a:p>
                  </a:txBody>
                  <a:tcPr marL="0" marR="0" marT="0" marB="0" anchor="b"/>
                </a:tc>
                <a:tc>
                  <a:txBody>
                    <a:bodyPr/>
                    <a:lstStyle/>
                    <a:p>
                      <a:pPr marL="0" marR="0" indent="0"/>
                      <a:r>
                        <a:rPr lang="tr" sz="400" b="1">
                          <a:latin typeface="Arial"/>
                        </a:rPr>
                        <a:t>ÖDEN. &lt; . K VERGİ VE FONl AH</a:t>
                      </a:r>
                    </a:p>
                  </a:txBody>
                  <a:tcPr marL="0" marR="0" marT="0" marB="0" anchor="b"/>
                </a:tc>
                <a:tc>
                  <a:txBody>
                    <a:bodyPr/>
                    <a:lstStyle/>
                    <a:p>
                      <a:endParaRPr sz="300"/>
                    </a:p>
                  </a:txBody>
                  <a:tcPr marL="0" marR="0" marT="0" marB="0"/>
                </a:tc>
                <a:tc>
                  <a:txBody>
                    <a:bodyPr/>
                    <a:lstStyle/>
                    <a:p>
                      <a:pPr marL="0" marR="0" indent="0" algn="r"/>
                      <a:r>
                        <a:rPr lang="tr" sz="400" b="1">
                          <a:latin typeface="Arial"/>
                        </a:rPr>
                        <a:t>1 .259.081,01</a:t>
                      </a:r>
                    </a:p>
                  </a:txBody>
                  <a:tcPr marL="0" marR="0" marT="0" marB="0" anchor="b"/>
                </a:tc>
                <a:tc>
                  <a:txBody>
                    <a:bodyPr/>
                    <a:lstStyle/>
                    <a:p>
                      <a:pPr marL="0" marR="0" indent="190500" algn="just"/>
                      <a:r>
                        <a:rPr lang="tr" sz="400" b="1">
                          <a:latin typeface="Arial"/>
                        </a:rPr>
                        <a:t>1.385.799,96</a:t>
                      </a:r>
                    </a:p>
                  </a:txBody>
                  <a:tcPr marL="0" marR="0" marT="0" marB="0" anchor="b"/>
                </a:tc>
                <a:tc>
                  <a:txBody>
                    <a:bodyPr/>
                    <a:lstStyle/>
                    <a:p>
                      <a:endParaRPr sz="300"/>
                    </a:p>
                  </a:txBody>
                  <a:tcPr marL="0" marR="0" marT="0" marB="0"/>
                </a:tc>
                <a:tc>
                  <a:txBody>
                    <a:bodyPr/>
                    <a:lstStyle/>
                    <a:p>
                      <a:pPr marL="0" marR="0" indent="266700" algn="just"/>
                      <a:r>
                        <a:rPr lang="tr" sz="400" b="1">
                          <a:latin typeface="Arial"/>
                        </a:rPr>
                        <a:t>126.718,97</a:t>
                      </a:r>
                    </a:p>
                  </a:txBody>
                  <a:tcPr marL="0" marR="0" marT="0" marB="0" anchor="b"/>
                </a:tc>
                <a:extLst>
                  <a:ext uri="{0D108BD9-81ED-4DB2-BD59-A6C34878D82A}">
                    <a16:rowId xmlns:a16="http://schemas.microsoft.com/office/drawing/2014/main" val="10041"/>
                  </a:ext>
                </a:extLst>
              </a:tr>
              <a:tr h="51816">
                <a:tc>
                  <a:txBody>
                    <a:bodyPr/>
                    <a:lstStyle/>
                    <a:p>
                      <a:endParaRPr sz="300"/>
                    </a:p>
                  </a:txBody>
                  <a:tcPr marL="0" marR="0" marT="0" marB="0"/>
                </a:tc>
                <a:tc>
                  <a:txBody>
                    <a:bodyPr/>
                    <a:lstStyle/>
                    <a:p>
                      <a:endParaRPr sz="300"/>
                    </a:p>
                  </a:txBody>
                  <a:tcPr marL="0" marR="0" marT="0" marB="0"/>
                </a:tc>
                <a:tc>
                  <a:txBody>
                    <a:bodyPr/>
                    <a:lstStyle/>
                    <a:p>
                      <a:pPr marL="0" marR="0" indent="0" algn="just"/>
                      <a:r>
                        <a:rPr lang="tr" sz="400" b="1">
                          <a:latin typeface="Arial"/>
                        </a:rPr>
                        <a:t>rı.</a:t>
                      </a:r>
                    </a:p>
                  </a:txBody>
                  <a:tcPr marL="0" marR="0" marT="0" marB="0" anchor="b"/>
                </a:tc>
                <a:tc>
                  <a:txBody>
                    <a:bodyPr/>
                    <a:lstStyle/>
                    <a:p>
                      <a:endParaRPr sz="300"/>
                    </a:p>
                  </a:txBody>
                  <a:tcPr marL="0" marR="0" marT="0" marB="0"/>
                </a:tc>
                <a:tc>
                  <a:txBody>
                    <a:bodyPr/>
                    <a:lstStyle/>
                    <a:p>
                      <a:pPr marL="0" marR="0" indent="254000" algn="just"/>
                      <a:r>
                        <a:rPr lang="tr" sz="400" b="1">
                          <a:latin typeface="Arial"/>
                        </a:rPr>
                        <a:t>1 om 2 0 7.91</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42"/>
                  </a:ext>
                </a:extLst>
              </a:tr>
              <a:tr h="51816">
                <a:tc>
                  <a:txBody>
                    <a:bodyPr/>
                    <a:lstStyle/>
                    <a:p>
                      <a:pPr marL="0" marR="0" indent="0"/>
                      <a:r>
                        <a:rPr lang="tr" sz="400" b="1">
                          <a:latin typeface="Arial"/>
                        </a:rPr>
                        <a:t>3330,03</a:t>
                      </a:r>
                    </a:p>
                  </a:txBody>
                  <a:tcPr marL="0" marR="0" marT="0" marB="0" anchor="b"/>
                </a:tc>
                <a:tc>
                  <a:txBody>
                    <a:bodyPr/>
                    <a:lstStyle/>
                    <a:p>
                      <a:pPr marL="0" marR="0" indent="0"/>
                      <a:r>
                        <a:rPr lang="tr" sz="400" b="1">
                          <a:latin typeface="Arial"/>
                        </a:rPr>
                        <a:t>OMAiffa Vaizin</a:t>
                      </a:r>
                    </a:p>
                  </a:txBody>
                  <a:tcPr marL="0" marR="0" marT="0" marB="0" anchor="b"/>
                </a:tc>
                <a:tc>
                  <a:txBody>
                    <a:bodyPr/>
                    <a:lstStyle/>
                    <a:p>
                      <a:pPr marL="0" marR="0" indent="0" algn="just"/>
                      <a:r>
                        <a:rPr lang="tr" sz="400" b="1">
                          <a:latin typeface="Arial"/>
                        </a:rPr>
                        <a:t>Tl</a:t>
                      </a:r>
                    </a:p>
                  </a:txBody>
                  <a:tcPr marL="0" marR="0" marT="0" marB="0" anchor="b"/>
                </a:tc>
                <a:tc>
                  <a:txBody>
                    <a:bodyPr/>
                    <a:lstStyle/>
                    <a:p>
                      <a:pPr marL="0" marR="0" indent="342900" algn="just"/>
                      <a:r>
                        <a:rPr lang="tr" sz="400" b="1">
                          <a:latin typeface="Arial"/>
                        </a:rPr>
                        <a:t>Sİ 9 H 2 , V O</a:t>
                      </a:r>
                    </a:p>
                  </a:txBody>
                  <a:tcPr marL="0" marR="0" marT="0" marB="0" anchor="b"/>
                </a:tc>
                <a:tc>
                  <a:txBody>
                    <a:bodyPr/>
                    <a:lstStyle/>
                    <a:p>
                      <a:pPr marL="0" marR="0" indent="342900" algn="just"/>
                      <a:r>
                        <a:rPr lang="tr" sz="400" b="1">
                          <a:latin typeface="Arial"/>
                        </a:rPr>
                        <a:t>SG 301 ran</a:t>
                      </a:r>
                    </a:p>
                  </a:txBody>
                  <a:tcPr marL="0" marR="0" marT="0" marB="0" anchor="b"/>
                </a:tc>
                <a:tc>
                  <a:txBody>
                    <a:bodyPr/>
                    <a:lstStyle/>
                    <a:p>
                      <a:endParaRPr sz="300"/>
                    </a:p>
                  </a:txBody>
                  <a:tcPr marL="0" marR="0" marT="0" marB="0"/>
                </a:tc>
                <a:tc>
                  <a:txBody>
                    <a:bodyPr/>
                    <a:lstStyle/>
                    <a:p>
                      <a:pPr marL="0" marR="0" indent="393700" algn="just"/>
                      <a:r>
                        <a:rPr lang="tr" sz="400" b="1">
                          <a:latin typeface="Arial"/>
                        </a:rPr>
                        <a:t>4 14 7119</a:t>
                      </a:r>
                    </a:p>
                  </a:txBody>
                  <a:tcPr marL="0" marR="0" marT="0" marB="0" anchor="b"/>
                </a:tc>
                <a:extLst>
                  <a:ext uri="{0D108BD9-81ED-4DB2-BD59-A6C34878D82A}">
                    <a16:rowId xmlns:a16="http://schemas.microsoft.com/office/drawing/2014/main" val="10043"/>
                  </a:ext>
                </a:extLst>
              </a:tr>
              <a:tr h="54864">
                <a:tc>
                  <a:txBody>
                    <a:bodyPr/>
                    <a:lstStyle/>
                    <a:p>
                      <a:pPr marL="0" marR="0" indent="0"/>
                      <a:r>
                        <a:rPr lang="tr" sz="400" b="1">
                          <a:latin typeface="Arial"/>
                        </a:rPr>
                        <a:t>3GÛ.OS</a:t>
                      </a:r>
                    </a:p>
                  </a:txBody>
                  <a:tcPr marL="0" marR="0" marT="0" marB="0"/>
                </a:tc>
                <a:tc>
                  <a:txBody>
                    <a:bodyPr/>
                    <a:lstStyle/>
                    <a:p>
                      <a:pPr marL="0" marR="0" indent="0" defTabSz="350520">
                        <a:tabLst>
                          <a:tab pos="350520" algn="l"/>
                        </a:tabLst>
                      </a:pPr>
                      <a:r>
                        <a:rPr lang="tr" sz="400" b="1" cap="small">
                          <a:latin typeface="Arial"/>
                        </a:rPr>
                        <a:t>ula</a:t>
                      </a:r>
                      <a:r>
                        <a:rPr lang="tr" sz="400" b="1">
                          <a:latin typeface="Arial"/>
                        </a:rPr>
                        <a:t> 1 i	1 nr</a:t>
                      </a:r>
                    </a:p>
                  </a:txBody>
                  <a:tcPr marL="0" marR="0" marT="0" marB="0"/>
                </a:tc>
                <a:tc>
                  <a:txBody>
                    <a:bodyPr/>
                    <a:lstStyle/>
                    <a:p>
                      <a:endParaRPr sz="300"/>
                    </a:p>
                  </a:txBody>
                  <a:tcPr marL="0" marR="0" marT="0" marB="0"/>
                </a:tc>
                <a:tc>
                  <a:txBody>
                    <a:bodyPr/>
                    <a:lstStyle/>
                    <a:p>
                      <a:pPr marL="0" marR="0" indent="304800" algn="just"/>
                      <a:r>
                        <a:rPr lang="tr" sz="400" b="1">
                          <a:latin typeface="Arial"/>
                        </a:rPr>
                        <a:t>1 2 2.304.30</a:t>
                      </a:r>
                    </a:p>
                  </a:txBody>
                  <a:tcPr marL="0" marR="0" marT="0" marB="0"/>
                </a:tc>
                <a:tc>
                  <a:txBody>
                    <a:bodyPr/>
                    <a:lstStyle/>
                    <a:p>
                      <a:pPr marL="0" marR="0" indent="304800" algn="just"/>
                      <a:r>
                        <a:rPr lang="tr" sz="400" b="1">
                          <a:latin typeface="Arial"/>
                        </a:rPr>
                        <a:t>127 304.30</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44"/>
                  </a:ext>
                </a:extLst>
              </a:tr>
              <a:tr h="48768">
                <a:tc>
                  <a:txBody>
                    <a:bodyPr/>
                    <a:lstStyle/>
                    <a:p>
                      <a:pPr marL="0" marR="0" indent="0"/>
                      <a:r>
                        <a:rPr lang="tr" sz="400" b="1">
                          <a:latin typeface="Arial"/>
                        </a:rPr>
                        <a:t>1110.04</a:t>
                      </a:r>
                    </a:p>
                  </a:txBody>
                  <a:tcPr marL="0" marR="0" marT="0" marB="0"/>
                </a:tc>
                <a:tc>
                  <a:txBody>
                    <a:bodyPr/>
                    <a:lstStyle/>
                    <a:p>
                      <a:pPr marL="0" marR="0" indent="0" defTabSz="307848">
                        <a:tabLst>
                          <a:tab pos="307848" algn="l"/>
                        </a:tabLst>
                      </a:pPr>
                      <a:r>
                        <a:rPr lang="tr" sz="400" b="1">
                          <a:latin typeface="Arial"/>
                        </a:rPr>
                        <a:t>«Talar,™	KOV</a:t>
                      </a:r>
                    </a:p>
                  </a:txBody>
                  <a:tcPr marL="0" marR="0" marT="0" marB="0"/>
                </a:tc>
                <a:tc>
                  <a:txBody>
                    <a:bodyPr/>
                    <a:lstStyle/>
                    <a:p>
                      <a:pPr marL="0" marR="0" indent="0" algn="just"/>
                      <a:r>
                        <a:rPr lang="tr" sz="400" b="1">
                          <a:latin typeface="Arial"/>
                        </a:rPr>
                        <a:t>Tl</a:t>
                      </a:r>
                    </a:p>
                  </a:txBody>
                  <a:tcPr marL="0" marR="0" marT="0" marB="0"/>
                </a:tc>
                <a:tc>
                  <a:txBody>
                    <a:bodyPr/>
                    <a:lstStyle/>
                    <a:p>
                      <a:pPr marL="0" marR="0" indent="304800" algn="just"/>
                      <a:r>
                        <a:rPr lang="tr" sz="400" b="1">
                          <a:latin typeface="Arial"/>
                        </a:rPr>
                        <a:t>15 9 1 D O 0 2</a:t>
                      </a:r>
                    </a:p>
                  </a:txBody>
                  <a:tcPr marL="0" marR="0" marT="0" marB="0"/>
                </a:tc>
                <a:tc>
                  <a:txBody>
                    <a:bodyPr/>
                    <a:lstStyle/>
                    <a:p>
                      <a:pPr marL="0" marR="0" indent="304800" algn="just"/>
                      <a:r>
                        <a:rPr lang="tr" sz="400" b="1">
                          <a:latin typeface="Arial"/>
                        </a:rPr>
                        <a:t>1 nıH OHV il'5</a:t>
                      </a:r>
                    </a:p>
                  </a:txBody>
                  <a:tcPr marL="0" marR="0" marT="0" marB="0"/>
                </a:tc>
                <a:tc>
                  <a:txBody>
                    <a:bodyPr/>
                    <a:lstStyle/>
                    <a:p>
                      <a:endParaRPr sz="300"/>
                    </a:p>
                  </a:txBody>
                  <a:tcPr marL="0" marR="0" marT="0" marB="0"/>
                </a:tc>
                <a:tc>
                  <a:txBody>
                    <a:bodyPr/>
                    <a:lstStyle/>
                    <a:p>
                      <a:pPr marL="0" marR="0" indent="393700" algn="just"/>
                      <a:r>
                        <a:rPr lang="tr" sz="400" b="1">
                          <a:latin typeface="Arial"/>
                        </a:rPr>
                        <a:t>9 rı 7 Z O l</a:t>
                      </a:r>
                    </a:p>
                  </a:txBody>
                  <a:tcPr marL="0" marR="0" marT="0" marB="0"/>
                </a:tc>
                <a:extLst>
                  <a:ext uri="{0D108BD9-81ED-4DB2-BD59-A6C34878D82A}">
                    <a16:rowId xmlns:a16="http://schemas.microsoft.com/office/drawing/2014/main" val="10045"/>
                  </a:ext>
                </a:extLst>
              </a:tr>
              <a:tr h="79248">
                <a:tc>
                  <a:txBody>
                    <a:bodyPr/>
                    <a:lstStyle/>
                    <a:p>
                      <a:pPr marL="0" marR="0" indent="0"/>
                      <a:r>
                        <a:rPr lang="tr" sz="400" b="1">
                          <a:latin typeface="Arial"/>
                        </a:rPr>
                        <a:t>301</a:t>
                      </a:r>
                    </a:p>
                  </a:txBody>
                  <a:tcPr marL="0" marR="0" marT="0" marB="0"/>
                </a:tc>
                <a:tc>
                  <a:txBody>
                    <a:bodyPr/>
                    <a:lstStyle/>
                    <a:p>
                      <a:pPr marL="0" marR="0" indent="0"/>
                      <a:r>
                        <a:rPr lang="tr" sz="400" b="1" u="sng">
                          <a:latin typeface="Arial"/>
                        </a:rPr>
                        <a:t>ÖDENEC</a:t>
                      </a:r>
                      <a:r>
                        <a:rPr lang="tr" sz="400" b="1">
                          <a:latin typeface="Arial"/>
                        </a:rPr>
                        <a:t>EK SO</a:t>
                      </a:r>
                      <a:r>
                        <a:rPr lang="tr" sz="400" b="1" u="sng">
                          <a:latin typeface="Arial"/>
                        </a:rPr>
                        <a:t>SYAL Gl»</a:t>
                      </a:r>
                      <a:r>
                        <a:rPr lang="tr" sz="400" b="1">
                          <a:latin typeface="Arial"/>
                        </a:rPr>
                        <a:t>VI «MI </a:t>
                      </a:r>
                      <a:r>
                        <a:rPr lang="tr" sz="400" b="1" u="sng">
                          <a:latin typeface="Arial"/>
                        </a:rPr>
                        <a:t>IX KESİNTİLERİ</a:t>
                      </a:r>
                    </a:p>
                  </a:txBody>
                  <a:tcPr marL="0" marR="0" marT="0" marB="0"/>
                </a:tc>
                <a:tc>
                  <a:txBody>
                    <a:bodyPr/>
                    <a:lstStyle/>
                    <a:p>
                      <a:endParaRPr sz="400"/>
                    </a:p>
                  </a:txBody>
                  <a:tcPr marL="0" marR="0" marT="0" marB="0"/>
                </a:tc>
                <a:tc>
                  <a:txBody>
                    <a:bodyPr/>
                    <a:lstStyle/>
                    <a:p>
                      <a:pPr marL="0" marR="0" indent="190500" algn="just"/>
                      <a:r>
                        <a:rPr lang="tr" sz="400" b="1">
                          <a:latin typeface="Arial"/>
                        </a:rPr>
                        <a:t>A.im.MZl,^/</a:t>
                      </a:r>
                    </a:p>
                  </a:txBody>
                  <a:tcPr marL="0" marR="0" marT="0" marB="0"/>
                </a:tc>
                <a:tc>
                  <a:txBody>
                    <a:bodyPr/>
                    <a:lstStyle/>
                    <a:p>
                      <a:pPr marL="0" marR="0" indent="190500" algn="just"/>
                      <a:r>
                        <a:rPr lang="tr" sz="400" b="1">
                          <a:latin typeface="Arial"/>
                        </a:rPr>
                        <a:t>5.863.9 17,70</a:t>
                      </a:r>
                    </a:p>
                  </a:txBody>
                  <a:tcPr marL="0" marR="0" marT="0" marB="0"/>
                </a:tc>
                <a:tc>
                  <a:txBody>
                    <a:bodyPr/>
                    <a:lstStyle/>
                    <a:p>
                      <a:endParaRPr sz="400"/>
                    </a:p>
                  </a:txBody>
                  <a:tcPr marL="0" marR="0" marT="0" marB="0"/>
                </a:tc>
                <a:tc>
                  <a:txBody>
                    <a:bodyPr/>
                    <a:lstStyle/>
                    <a:p>
                      <a:pPr marL="0" marR="0" indent="0" algn="just" defTabSz="265176">
                        <a:tabLst/>
                      </a:pPr>
                      <a:r>
                        <a:rPr lang="tr" sz="400" b="1">
                          <a:latin typeface="Arial"/>
                        </a:rPr>
                        <a:t>______</a:t>
                      </a:r>
                      <a:r>
                        <a:rPr lang="tr" sz="400" b="1" u="sng">
                          <a:latin typeface="Arial"/>
                        </a:rPr>
                        <a:t>518.095,93</a:t>
                      </a:r>
                    </a:p>
                  </a:txBody>
                  <a:tcPr marL="0" marR="0" marT="0" marB="0"/>
                </a:tc>
                <a:extLst>
                  <a:ext uri="{0D108BD9-81ED-4DB2-BD59-A6C34878D82A}">
                    <a16:rowId xmlns:a16="http://schemas.microsoft.com/office/drawing/2014/main" val="10046"/>
                  </a:ext>
                </a:extLst>
              </a:tr>
              <a:tr h="79248">
                <a:tc>
                  <a:txBody>
                    <a:bodyPr/>
                    <a:lstStyle/>
                    <a:p>
                      <a:pPr marL="0" marR="0" indent="0"/>
                      <a:r>
                        <a:rPr lang="tr" sz="400" b="1">
                          <a:latin typeface="Arial"/>
                        </a:rPr>
                        <a:t>30*1</a:t>
                      </a:r>
                    </a:p>
                  </a:txBody>
                  <a:tcPr marL="0" marR="0" marT="0" marB="0" anchor="b"/>
                </a:tc>
                <a:tc>
                  <a:txBody>
                    <a:bodyPr/>
                    <a:lstStyle/>
                    <a:p>
                      <a:pPr marL="0" marR="0" indent="0"/>
                      <a:r>
                        <a:rPr lang="tr" sz="400" b="1">
                          <a:latin typeface="Arial"/>
                        </a:rPr>
                        <a:t>Ot&gt;» Nl &lt; • K DİĞER YÜKÜMLÜLÜKLER</a:t>
                      </a:r>
                    </a:p>
                  </a:txBody>
                  <a:tcPr marL="0" marR="0" marT="0" marB="0" anchor="b"/>
                </a:tc>
                <a:tc>
                  <a:txBody>
                    <a:bodyPr/>
                    <a:lstStyle/>
                    <a:p>
                      <a:endParaRPr sz="400"/>
                    </a:p>
                  </a:txBody>
                  <a:tcPr marL="0" marR="0" marT="0" marB="0"/>
                </a:tc>
                <a:tc>
                  <a:txBody>
                    <a:bodyPr/>
                    <a:lstStyle/>
                    <a:p>
                      <a:pPr marL="0" marR="0" indent="254000" algn="just"/>
                      <a:r>
                        <a:rPr lang="tr" sz="400" b="1">
                          <a:latin typeface="Arial"/>
                        </a:rPr>
                        <a:t>565.79Z 95</a:t>
                      </a:r>
                    </a:p>
                  </a:txBody>
                  <a:tcPr marL="0" marR="0" marT="0" marB="0" anchor="b"/>
                </a:tc>
                <a:tc>
                  <a:txBody>
                    <a:bodyPr/>
                    <a:lstStyle/>
                    <a:p>
                      <a:pPr marL="0" marR="0" indent="254000" algn="just"/>
                      <a:r>
                        <a:rPr lang="tr" sz="400" b="1">
                          <a:latin typeface="Arial"/>
                        </a:rPr>
                        <a:t>617.280,MU</a:t>
                      </a:r>
                    </a:p>
                  </a:txBody>
                  <a:tcPr marL="0" marR="0" marT="0" marB="0" anchor="b"/>
                </a:tc>
                <a:tc>
                  <a:txBody>
                    <a:bodyPr/>
                    <a:lstStyle/>
                    <a:p>
                      <a:endParaRPr sz="400"/>
                    </a:p>
                  </a:txBody>
                  <a:tcPr marL="0" marR="0" marT="0" marB="0"/>
                </a:tc>
                <a:tc>
                  <a:txBody>
                    <a:bodyPr/>
                    <a:lstStyle/>
                    <a:p>
                      <a:pPr marL="0" marR="0" indent="304800" algn="just"/>
                      <a:r>
                        <a:rPr lang="tr" sz="400" b="1">
                          <a:latin typeface="Arial"/>
                        </a:rPr>
                        <a:t>5 1.887,98</a:t>
                      </a:r>
                    </a:p>
                  </a:txBody>
                  <a:tcPr marL="0" marR="0" marT="0" marB="0" anchor="b"/>
                </a:tc>
                <a:extLst>
                  <a:ext uri="{0D108BD9-81ED-4DB2-BD59-A6C34878D82A}">
                    <a16:rowId xmlns:a16="http://schemas.microsoft.com/office/drawing/2014/main" val="10047"/>
                  </a:ext>
                </a:extLst>
              </a:tr>
              <a:tr h="51816">
                <a:tc>
                  <a:txBody>
                    <a:bodyPr/>
                    <a:lstStyle/>
                    <a:p>
                      <a:pPr marL="0" marR="0" indent="0"/>
                      <a:r>
                        <a:rPr lang="tr" sz="400" b="1">
                          <a:latin typeface="Arial"/>
                        </a:rPr>
                        <a:t>300 O 1</a:t>
                      </a:r>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48"/>
                  </a:ext>
                </a:extLst>
              </a:tr>
              <a:tr h="51816">
                <a:tc>
                  <a:txBody>
                    <a:bodyPr/>
                    <a:lstStyle/>
                    <a:p>
                      <a:pPr marL="0" marR="0" indent="0"/>
                      <a:r>
                        <a:rPr lang="tr" sz="400" b="1">
                          <a:latin typeface="Arial"/>
                        </a:rPr>
                        <a:t>300 03</a:t>
                      </a:r>
                    </a:p>
                  </a:txBody>
                  <a:tcPr marL="0" marR="0" marT="0" marB="0"/>
                </a:tc>
                <a:tc>
                  <a:txBody>
                    <a:bodyPr/>
                    <a:lstStyle/>
                    <a:p>
                      <a:pPr marL="0" marR="0" indent="0"/>
                      <a:r>
                        <a:rPr lang="tr" sz="400" b="1">
                          <a:latin typeface="Arial"/>
                        </a:rPr>
                        <a:t>Maa&gt; İcra KoYlnUkl</a:t>
                      </a:r>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49"/>
                  </a:ext>
                </a:extLst>
              </a:tr>
              <a:tr h="51816">
                <a:tc>
                  <a:txBody>
                    <a:bodyPr/>
                    <a:lstStyle/>
                    <a:p>
                      <a:pPr marL="0" marR="0" indent="0"/>
                      <a:r>
                        <a:rPr lang="tr" sz="400" b="1">
                          <a:latin typeface="Arial"/>
                        </a:rPr>
                        <a:t>3 00 O 3</a:t>
                      </a:r>
                    </a:p>
                  </a:txBody>
                  <a:tcPr marL="0" marR="0" marT="0" marB="0"/>
                </a:tc>
                <a:tc>
                  <a:txBody>
                    <a:bodyPr/>
                    <a:lstStyle/>
                    <a:p>
                      <a:pPr marL="0" marR="0" indent="0"/>
                      <a:r>
                        <a:rPr lang="tr" sz="400" b="1">
                          <a:latin typeface="Arial"/>
                        </a:rPr>
                        <a:t>SENDİKA A» DA» KESİNTİ LEHİ</a:t>
                      </a:r>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pPr marL="0" marR="0" indent="355600" algn="just"/>
                      <a:r>
                        <a:rPr lang="tr" sz="400" b="1">
                          <a:latin typeface="Arial"/>
                        </a:rPr>
                        <a:t>71 irn on</a:t>
                      </a:r>
                    </a:p>
                  </a:txBody>
                  <a:tcPr marL="0" marR="0" marT="0" marB="0"/>
                </a:tc>
                <a:extLst>
                  <a:ext uri="{0D108BD9-81ED-4DB2-BD59-A6C34878D82A}">
                    <a16:rowId xmlns:a16="http://schemas.microsoft.com/office/drawing/2014/main" val="10050"/>
                  </a:ext>
                </a:extLst>
              </a:tr>
              <a:tr h="51816">
                <a:tc>
                  <a:txBody>
                    <a:bodyPr/>
                    <a:lstStyle/>
                    <a:p>
                      <a:pPr marL="0" marR="0" indent="0"/>
                      <a:r>
                        <a:rPr lang="tr" sz="400" b="1">
                          <a:latin typeface="Arial"/>
                        </a:rPr>
                        <a:t>SG9 04</a:t>
                      </a:r>
                    </a:p>
                  </a:txBody>
                  <a:tcPr marL="0" marR="0" marT="0" marB="0"/>
                </a:tc>
                <a:tc>
                  <a:txBody>
                    <a:bodyPr/>
                    <a:lstStyle/>
                    <a:p>
                      <a:pPr marL="0" marR="0" indent="0"/>
                      <a:r>
                        <a:rPr lang="tr" sz="400" b="1">
                          <a:latin typeface="Arial"/>
                        </a:rPr>
                        <a:t>DAVANI Ş Al A Al BATI</a:t>
                      </a:r>
                    </a:p>
                  </a:txBody>
                  <a:tcPr marL="0" marR="0" marT="0" marB="0"/>
                </a:tc>
                <a:tc>
                  <a:txBody>
                    <a:bodyPr/>
                    <a:lstStyle/>
                    <a:p>
                      <a:pPr marL="0" marR="0" indent="0" algn="just"/>
                      <a:r>
                        <a:rPr lang="tr" sz="400" b="1">
                          <a:latin typeface="Arial"/>
                        </a:rPr>
                        <a:t>Tl</a:t>
                      </a:r>
                    </a:p>
                  </a:txBody>
                  <a:tcPr marL="0" marR="0" marT="0" marB="0"/>
                </a:tc>
                <a:tc>
                  <a:txBody>
                    <a:bodyPr/>
                    <a:lstStyle/>
                    <a:p>
                      <a:pPr marL="0" marR="0" indent="342900" algn="just"/>
                      <a:r>
                        <a:rPr lang="tr" sz="400" b="1">
                          <a:latin typeface="Arial"/>
                        </a:rPr>
                        <a:t>î 0.107.4 2</a:t>
                      </a:r>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51"/>
                  </a:ext>
                </a:extLst>
              </a:tr>
              <a:tr h="54864">
                <a:tc>
                  <a:txBody>
                    <a:bodyPr/>
                    <a:lstStyle/>
                    <a:p>
                      <a:pPr marL="0" marR="0" indent="0"/>
                      <a:r>
                        <a:rPr lang="tr" sz="400" b="1">
                          <a:latin typeface="Arial"/>
                        </a:rPr>
                        <a:t>11</a:t>
                      </a:r>
                    </a:p>
                  </a:txBody>
                  <a:tcPr marL="0" marR="0" marT="0" marB="0" anchor="b"/>
                </a:tc>
                <a:tc>
                  <a:txBody>
                    <a:bodyPr/>
                    <a:lstStyle/>
                    <a:p>
                      <a:pPr marL="0" marR="0" indent="0"/>
                      <a:r>
                        <a:rPr lang="tr" sz="400" b="1">
                          <a:latin typeface="Arial"/>
                        </a:rPr>
                        <a:t>DİĞER KISA VADELİ VARANCI KAVNAKLAR</a:t>
                      </a:r>
                    </a:p>
                  </a:txBody>
                  <a:tcPr marL="0" marR="0" marT="0" marB="0" anchor="b"/>
                </a:tc>
                <a:tc>
                  <a:txBody>
                    <a:bodyPr/>
                    <a:lstStyle/>
                    <a:p>
                      <a:endParaRPr sz="300"/>
                    </a:p>
                  </a:txBody>
                  <a:tcPr marL="0" marR="0" marT="0" marB="0"/>
                </a:tc>
                <a:tc>
                  <a:txBody>
                    <a:bodyPr/>
                    <a:lstStyle/>
                    <a:p>
                      <a:pPr marL="0" marR="0" indent="254000" algn="just"/>
                      <a:r>
                        <a:rPr lang="tr" sz="400" b="1">
                          <a:latin typeface="Arial"/>
                        </a:rPr>
                        <a:t>201A 10,65</a:t>
                      </a:r>
                    </a:p>
                  </a:txBody>
                  <a:tcPr marL="0" marR="0" marT="0" marB="0" anchor="b"/>
                </a:tc>
                <a:tc>
                  <a:txBody>
                    <a:bodyPr/>
                    <a:lstStyle/>
                    <a:p>
                      <a:pPr marL="0" marR="0" indent="254000" algn="just"/>
                      <a:r>
                        <a:rPr lang="tr" sz="400" b="1">
                          <a:latin typeface="Arial"/>
                        </a:rPr>
                        <a:t>20 1 8 10,65</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52"/>
                  </a:ext>
                </a:extLst>
              </a:tr>
              <a:tr h="54864">
                <a:tc>
                  <a:txBody>
                    <a:bodyPr/>
                    <a:lstStyle/>
                    <a:p>
                      <a:pPr marL="0" marR="0" indent="0"/>
                      <a:r>
                        <a:rPr lang="tr" sz="400" b="1">
                          <a:latin typeface="Arial"/>
                        </a:rPr>
                        <a:t>111</a:t>
                      </a:r>
                    </a:p>
                  </a:txBody>
                  <a:tcPr marL="0" marR="0" marT="0" marB="0" anchor="b"/>
                </a:tc>
                <a:tc>
                  <a:txBody>
                    <a:bodyPr/>
                    <a:lstStyle/>
                    <a:p>
                      <a:pPr marL="0" marR="0" indent="0"/>
                      <a:r>
                        <a:rPr lang="tr" sz="400" b="1">
                          <a:latin typeface="Arial"/>
                        </a:rPr>
                        <a:t>HESAP! ANAN KOV</a:t>
                      </a:r>
                    </a:p>
                  </a:txBody>
                  <a:tcPr marL="0" marR="0" marT="0" marB="0" anchor="b"/>
                </a:tc>
                <a:tc>
                  <a:txBody>
                    <a:bodyPr/>
                    <a:lstStyle/>
                    <a:p>
                      <a:endParaRPr sz="300"/>
                    </a:p>
                  </a:txBody>
                  <a:tcPr marL="0" marR="0" marT="0" marB="0"/>
                </a:tc>
                <a:tc>
                  <a:txBody>
                    <a:bodyPr/>
                    <a:lstStyle/>
                    <a:p>
                      <a:pPr marL="0" marR="0" indent="254000" algn="just"/>
                      <a:r>
                        <a:rPr lang="tr" sz="400" b="1">
                          <a:latin typeface="Arial"/>
                        </a:rPr>
                        <a:t>201 .8 10,65</a:t>
                      </a:r>
                    </a:p>
                  </a:txBody>
                  <a:tcPr marL="0" marR="0" marT="0" marB="0" anchor="b"/>
                </a:tc>
                <a:tc>
                  <a:txBody>
                    <a:bodyPr/>
                    <a:lstStyle/>
                    <a:p>
                      <a:pPr marL="0" marR="0" indent="254000" algn="just"/>
                      <a:r>
                        <a:rPr lang="tr" sz="400" b="1">
                          <a:latin typeface="Arial"/>
                        </a:rPr>
                        <a:t>201-810,65</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53"/>
                  </a:ext>
                </a:extLst>
              </a:tr>
              <a:tr h="48768">
                <a:tc>
                  <a:txBody>
                    <a:bodyPr/>
                    <a:lstStyle/>
                    <a:p>
                      <a:pPr marL="0" marR="0" indent="0"/>
                      <a:r>
                        <a:rPr lang="tr" sz="400" b="1">
                          <a:latin typeface="Arial"/>
                        </a:rPr>
                        <a:t>311 Ol</a:t>
                      </a:r>
                    </a:p>
                  </a:txBody>
                  <a:tcPr marL="0" marR="0" marT="0" marB="0" anchor="b"/>
                </a:tc>
                <a:tc>
                  <a:txBody>
                    <a:bodyPr/>
                    <a:lstStyle/>
                    <a:p>
                      <a:pPr marL="0" marR="0" indent="0"/>
                      <a:r>
                        <a:rPr lang="tr" sz="400" b="1">
                          <a:latin typeface="Arial"/>
                        </a:rPr>
                        <a:t>MFSARI ANAN KDV</a:t>
                      </a:r>
                    </a:p>
                  </a:txBody>
                  <a:tcPr marL="0" marR="0" marT="0" marB="0" anchor="b"/>
                </a:tc>
                <a:tc>
                  <a:txBody>
                    <a:bodyPr/>
                    <a:lstStyle/>
                    <a:p>
                      <a:endParaRPr sz="300"/>
                    </a:p>
                  </a:txBody>
                  <a:tcPr marL="0" marR="0" marT="0" marB="0"/>
                </a:tc>
                <a:tc>
                  <a:txBody>
                    <a:bodyPr/>
                    <a:lstStyle/>
                    <a:p>
                      <a:pPr marL="0" marR="0" indent="254000" algn="just"/>
                      <a:r>
                        <a:rPr lang="tr" sz="400" b="1">
                          <a:latin typeface="Arial"/>
                        </a:rPr>
                        <a:t>201 8 )&lt;&gt;,«.&gt;.</a:t>
                      </a:r>
                    </a:p>
                  </a:txBody>
                  <a:tcPr marL="0" marR="0" marT="0" marB="0" anchor="b"/>
                </a:tc>
                <a:tc>
                  <a:txBody>
                    <a:bodyPr/>
                    <a:lstStyle/>
                    <a:p>
                      <a:pPr marL="0" marR="0" indent="254000" algn="just"/>
                      <a:r>
                        <a:rPr lang="tr" sz="400" b="1">
                          <a:latin typeface="Arial"/>
                        </a:rPr>
                        <a:t>201.8 1O,«&gt;5</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54"/>
                  </a:ext>
                </a:extLst>
              </a:tr>
              <a:tr h="54864">
                <a:tc>
                  <a:txBody>
                    <a:bodyPr/>
                    <a:lstStyle/>
                    <a:p>
                      <a:endParaRPr sz="300"/>
                    </a:p>
                  </a:txBody>
                  <a:tcPr marL="0" marR="0" marT="0" marB="0"/>
                </a:tc>
                <a:tc>
                  <a:txBody>
                    <a:bodyPr/>
                    <a:lstStyle/>
                    <a:p>
                      <a:pPr marL="0" marR="0" indent="0"/>
                      <a:r>
                        <a:rPr lang="tr" sz="400" b="1">
                          <a:latin typeface="Arial"/>
                        </a:rPr>
                        <a:t>Kİ Hu KOV</a:t>
                      </a:r>
                    </a:p>
                  </a:txBody>
                  <a:tcPr marL="0" marR="0" marT="0" marB="0"/>
                </a:tc>
                <a:tc>
                  <a:txBody>
                    <a:bodyPr/>
                    <a:lstStyle/>
                    <a:p>
                      <a:pPr marL="0" marR="0" indent="0" algn="just"/>
                      <a:r>
                        <a:rPr lang="tr" sz="400" b="1">
                          <a:latin typeface="Arial"/>
                        </a:rPr>
                        <a:t>Tl</a:t>
                      </a:r>
                    </a:p>
                  </a:txBody>
                  <a:tcPr marL="0" marR="0" marT="0" marB="0"/>
                </a:tc>
                <a:tc>
                  <a:txBody>
                    <a:bodyPr/>
                    <a:lstStyle/>
                    <a:p>
                      <a:endParaRPr sz="300"/>
                    </a:p>
                  </a:txBody>
                  <a:tcPr marL="0" marR="0" marT="0" marB="0"/>
                </a:tc>
                <a:tc>
                  <a:txBody>
                    <a:bodyPr/>
                    <a:lstStyle/>
                    <a:p>
                      <a:pPr marL="0" marR="0" indent="304800" algn="just"/>
                      <a:r>
                        <a:rPr lang="tr" sz="400" b="1">
                          <a:latin typeface="Arial"/>
                        </a:rPr>
                        <a:t>201 a ».o,arı</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55"/>
                  </a:ext>
                </a:extLst>
              </a:tr>
              <a:tr h="57912">
                <a:tc>
                  <a:txBody>
                    <a:bodyPr/>
                    <a:lstStyle/>
                    <a:p>
                      <a:endParaRPr sz="300"/>
                    </a:p>
                  </a:txBody>
                  <a:tcPr marL="0" marR="0" marT="0" marB="0"/>
                </a:tc>
                <a:tc>
                  <a:txBody>
                    <a:bodyPr/>
                    <a:lstStyle/>
                    <a:p>
                      <a:pPr marL="0" marR="0" indent="0"/>
                      <a:r>
                        <a:rPr lang="tr" sz="400" b="1">
                          <a:latin typeface="Arial"/>
                        </a:rPr>
                        <a:t>ÖZKAVNAKLAR</a:t>
                      </a:r>
                    </a:p>
                  </a:txBody>
                  <a:tcPr marL="0" marR="0" marT="0" marB="0" anchor="b"/>
                </a:tc>
                <a:tc>
                  <a:txBody>
                    <a:bodyPr/>
                    <a:lstStyle/>
                    <a:p>
                      <a:endParaRPr sz="300"/>
                    </a:p>
                  </a:txBody>
                  <a:tcPr marL="0" marR="0" marT="0" marB="0"/>
                </a:tc>
                <a:tc>
                  <a:txBody>
                    <a:bodyPr/>
                    <a:lstStyle/>
                    <a:p>
                      <a:pPr marL="0" marR="0" indent="292100" algn="just"/>
                      <a:r>
                        <a:rPr lang="tr" sz="400" b="1">
                          <a:latin typeface="Arial"/>
                        </a:rPr>
                        <a:t>3 1 2A 7,1 3</a:t>
                      </a:r>
                    </a:p>
                  </a:txBody>
                  <a:tcPr marL="0" marR="0" marT="0" marB="0" anchor="b"/>
                </a:tc>
                <a:tc>
                  <a:txBody>
                    <a:bodyPr/>
                    <a:lstStyle/>
                    <a:p>
                      <a:pPr marL="0" marR="0" indent="254000" algn="just"/>
                      <a:r>
                        <a:rPr lang="tr" sz="400" b="1">
                          <a:latin typeface="Arial"/>
                        </a:rPr>
                        <a:t>685.11 1,90</a:t>
                      </a:r>
                    </a:p>
                  </a:txBody>
                  <a:tcPr marL="0" marR="0" marT="0" marB="0" anchor="b"/>
                </a:tc>
                <a:tc>
                  <a:txBody>
                    <a:bodyPr/>
                    <a:lstStyle/>
                    <a:p>
                      <a:endParaRPr sz="300"/>
                    </a:p>
                  </a:txBody>
                  <a:tcPr marL="0" marR="0" marT="0" marB="0"/>
                </a:tc>
                <a:tc>
                  <a:txBody>
                    <a:bodyPr/>
                    <a:lstStyle/>
                    <a:p>
                      <a:pPr marL="0" marR="0" indent="266700" algn="just"/>
                      <a:r>
                        <a:rPr lang="tr" sz="400" b="1">
                          <a:latin typeface="Arial"/>
                        </a:rPr>
                        <a:t>613.906,17</a:t>
                      </a:r>
                    </a:p>
                  </a:txBody>
                  <a:tcPr marL="0" marR="0" marT="0" marB="0" anchor="b"/>
                </a:tc>
                <a:extLst>
                  <a:ext uri="{0D108BD9-81ED-4DB2-BD59-A6C34878D82A}">
                    <a16:rowId xmlns:a16="http://schemas.microsoft.com/office/drawing/2014/main" val="10056"/>
                  </a:ext>
                </a:extLst>
              </a:tr>
              <a:tr h="45720">
                <a:tc>
                  <a:txBody>
                    <a:bodyPr/>
                    <a:lstStyle/>
                    <a:p>
                      <a:endParaRPr sz="300"/>
                    </a:p>
                  </a:txBody>
                  <a:tcPr marL="0" marR="0" marT="0" marB="0"/>
                </a:tc>
                <a:tc>
                  <a:txBody>
                    <a:bodyPr/>
                    <a:lstStyle/>
                    <a:p>
                      <a:pPr marL="0" marR="0" indent="0"/>
                      <a:r>
                        <a:rPr lang="tr" sz="400" b="1">
                          <a:latin typeface="Arial"/>
                        </a:rPr>
                        <a:t>ÖDENMİŞ SERMAYE</a:t>
                      </a:r>
                    </a:p>
                  </a:txBody>
                  <a:tcPr marL="0" marR="0" marT="0" marB="0" anchor="b"/>
                </a:tc>
                <a:tc>
                  <a:txBody>
                    <a:bodyPr/>
                    <a:lstStyle/>
                    <a:p>
                      <a:endParaRPr sz="300"/>
                    </a:p>
                  </a:txBody>
                  <a:tcPr marL="0" marR="0" marT="0" marB="0"/>
                </a:tc>
                <a:tc>
                  <a:txBody>
                    <a:bodyPr/>
                    <a:lstStyle/>
                    <a:p>
                      <a:endParaRPr sz="300"/>
                    </a:p>
                  </a:txBody>
                  <a:tcPr marL="0" marR="0" marT="0" marB="0"/>
                </a:tc>
                <a:tc>
                  <a:txBody>
                    <a:bodyPr/>
                    <a:lstStyle/>
                    <a:p>
                      <a:pPr marL="0" marR="0" indent="254000" algn="just"/>
                      <a:r>
                        <a:rPr lang="tr" sz="400" b="1">
                          <a:latin typeface="Arial"/>
                        </a:rPr>
                        <a:t>228-«7'.,O1</a:t>
                      </a:r>
                    </a:p>
                  </a:txBody>
                  <a:tcPr marL="0" marR="0" marT="0" marB="0" anchor="b"/>
                </a:tc>
                <a:tc>
                  <a:txBody>
                    <a:bodyPr/>
                    <a:lstStyle/>
                    <a:p>
                      <a:endParaRPr sz="300"/>
                    </a:p>
                  </a:txBody>
                  <a:tcPr marL="0" marR="0" marT="0" marB="0"/>
                </a:tc>
                <a:tc>
                  <a:txBody>
                    <a:bodyPr/>
                    <a:lstStyle/>
                    <a:p>
                      <a:pPr marL="0" marR="0" indent="266700" algn="just"/>
                      <a:r>
                        <a:rPr lang="tr" sz="400" b="1">
                          <a:latin typeface="Arial"/>
                        </a:rPr>
                        <a:t>228.671,01</a:t>
                      </a:r>
                    </a:p>
                  </a:txBody>
                  <a:tcPr marL="0" marR="0" marT="0" marB="0" anchor="b"/>
                </a:tc>
                <a:extLst>
                  <a:ext uri="{0D108BD9-81ED-4DB2-BD59-A6C34878D82A}">
                    <a16:rowId xmlns:a16="http://schemas.microsoft.com/office/drawing/2014/main" val="10057"/>
                  </a:ext>
                </a:extLst>
              </a:tr>
              <a:tr h="54864">
                <a:tc>
                  <a:txBody>
                    <a:bodyPr/>
                    <a:lstStyle/>
                    <a:p>
                      <a:pPr marL="0" marR="0" indent="0"/>
                      <a:r>
                        <a:rPr lang="tr" sz="400" b="1">
                          <a:latin typeface="Arial"/>
                        </a:rPr>
                        <a:t>500</a:t>
                      </a:r>
                    </a:p>
                  </a:txBody>
                  <a:tcPr marL="0" marR="0" marT="0" marB="0" anchor="b"/>
                </a:tc>
                <a:tc>
                  <a:txBody>
                    <a:bodyPr/>
                    <a:lstStyle/>
                    <a:p>
                      <a:pPr marL="0" marR="0" indent="0"/>
                      <a:r>
                        <a:rPr lang="tr" sz="400" b="1">
                          <a:latin typeface="Arial"/>
                        </a:rPr>
                        <a:t>SEHMA VI</a:t>
                      </a:r>
                    </a:p>
                  </a:txBody>
                  <a:tcPr marL="0" marR="0" marT="0" marB="0" anchor="b"/>
                </a:tc>
                <a:tc>
                  <a:txBody>
                    <a:bodyPr/>
                    <a:lstStyle/>
                    <a:p>
                      <a:endParaRPr sz="300"/>
                    </a:p>
                  </a:txBody>
                  <a:tcPr marL="0" marR="0" marT="0" marB="0"/>
                </a:tc>
                <a:tc>
                  <a:txBody>
                    <a:bodyPr/>
                    <a:lstStyle/>
                    <a:p>
                      <a:endParaRPr sz="300"/>
                    </a:p>
                  </a:txBody>
                  <a:tcPr marL="0" marR="0" marT="0" marB="0"/>
                </a:tc>
                <a:tc>
                  <a:txBody>
                    <a:bodyPr/>
                    <a:lstStyle/>
                    <a:p>
                      <a:pPr marL="0" marR="0" indent="292100" algn="just"/>
                      <a:r>
                        <a:rPr lang="tr" sz="400" b="1">
                          <a:latin typeface="Arial"/>
                        </a:rPr>
                        <a:t>20.000,00</a:t>
                      </a:r>
                    </a:p>
                  </a:txBody>
                  <a:tcPr marL="0" marR="0" marT="0" marB="0" anchor="b"/>
                </a:tc>
                <a:tc>
                  <a:txBody>
                    <a:bodyPr/>
                    <a:lstStyle/>
                    <a:p>
                      <a:endParaRPr sz="300"/>
                    </a:p>
                  </a:txBody>
                  <a:tcPr marL="0" marR="0" marT="0" marB="0"/>
                </a:tc>
                <a:tc>
                  <a:txBody>
                    <a:bodyPr/>
                    <a:lstStyle/>
                    <a:p>
                      <a:pPr marL="0" marR="0" indent="304800" algn="just"/>
                      <a:r>
                        <a:rPr lang="tr" sz="400" b="1">
                          <a:latin typeface="Arial"/>
                        </a:rPr>
                        <a:t>20.000.00</a:t>
                      </a:r>
                    </a:p>
                  </a:txBody>
                  <a:tcPr marL="0" marR="0" marT="0" marB="0" anchor="b"/>
                </a:tc>
                <a:extLst>
                  <a:ext uri="{0D108BD9-81ED-4DB2-BD59-A6C34878D82A}">
                    <a16:rowId xmlns:a16="http://schemas.microsoft.com/office/drawing/2014/main" val="10058"/>
                  </a:ext>
                </a:extLst>
              </a:tr>
              <a:tr h="54864">
                <a:tc>
                  <a:txBody>
                    <a:bodyPr/>
                    <a:lstStyle/>
                    <a:p>
                      <a:endParaRPr sz="300"/>
                    </a:p>
                  </a:txBody>
                  <a:tcPr marL="0" marR="0" marT="0" marB="0"/>
                </a:tc>
                <a:tc>
                  <a:txBody>
                    <a:bodyPr/>
                    <a:lstStyle/>
                    <a:p>
                      <a:pPr marL="0" marR="0" indent="0"/>
                      <a:r>
                        <a:rPr lang="tr" sz="400" b="1">
                          <a:latin typeface="Arial"/>
                        </a:rPr>
                        <a:t>İYİDİR* BIIBOİYI MA&gt;KANllXı</a:t>
                      </a:r>
                    </a:p>
                  </a:txBody>
                  <a:tcPr marL="0" marR="0" marT="0" marB="0"/>
                </a:tc>
                <a:tc>
                  <a:txBody>
                    <a:bodyPr/>
                    <a:lstStyle/>
                    <a:p>
                      <a:pPr marL="0" marR="0" indent="0" algn="just"/>
                      <a:r>
                        <a:rPr lang="tr" sz="400" b="1">
                          <a:latin typeface="Arial"/>
                        </a:rPr>
                        <a:t>Tl</a:t>
                      </a:r>
                    </a:p>
                  </a:txBody>
                  <a:tcPr marL="0" marR="0" marT="0" marB="0"/>
                </a:tc>
                <a:tc>
                  <a:txBody>
                    <a:bodyPr/>
                    <a:lstStyle/>
                    <a:p>
                      <a:endParaRPr sz="300"/>
                    </a:p>
                  </a:txBody>
                  <a:tcPr marL="0" marR="0" marT="0" marB="0"/>
                </a:tc>
                <a:tc>
                  <a:txBody>
                    <a:bodyPr/>
                    <a:lstStyle/>
                    <a:p>
                      <a:pPr marL="0" marR="0" indent="342900" algn="just"/>
                      <a:r>
                        <a:rPr lang="tr" sz="400" b="1">
                          <a:latin typeface="Arial"/>
                        </a:rPr>
                        <a:t>2o ono oo</a:t>
                      </a:r>
                    </a:p>
                  </a:txBody>
                  <a:tcPr marL="0" marR="0" marT="0" marB="0"/>
                </a:tc>
                <a:tc>
                  <a:txBody>
                    <a:bodyPr/>
                    <a:lstStyle/>
                    <a:p>
                      <a:endParaRPr sz="300"/>
                    </a:p>
                  </a:txBody>
                  <a:tcPr marL="0" marR="0" marT="0" marB="0"/>
                </a:tc>
                <a:tc>
                  <a:txBody>
                    <a:bodyPr/>
                    <a:lstStyle/>
                    <a:p>
                      <a:pPr marL="0" marR="0" indent="355600" algn="just"/>
                      <a:r>
                        <a:rPr lang="tr" sz="400" b="1">
                          <a:latin typeface="Arial"/>
                        </a:rPr>
                        <a:t>70.000.00</a:t>
                      </a:r>
                    </a:p>
                  </a:txBody>
                  <a:tcPr marL="0" marR="0" marT="0" marB="0"/>
                </a:tc>
                <a:extLst>
                  <a:ext uri="{0D108BD9-81ED-4DB2-BD59-A6C34878D82A}">
                    <a16:rowId xmlns:a16="http://schemas.microsoft.com/office/drawing/2014/main" val="10059"/>
                  </a:ext>
                </a:extLst>
              </a:tr>
              <a:tr h="54864">
                <a:tc>
                  <a:txBody>
                    <a:bodyPr/>
                    <a:lstStyle/>
                    <a:p>
                      <a:pPr marL="0" marR="0" indent="0"/>
                      <a:r>
                        <a:rPr lang="tr" sz="400" b="1">
                          <a:latin typeface="Arial"/>
                        </a:rPr>
                        <a:t>107</a:t>
                      </a:r>
                    </a:p>
                  </a:txBody>
                  <a:tcPr marL="0" marR="0" marT="0" marB="0" anchor="b"/>
                </a:tc>
                <a:tc>
                  <a:txBody>
                    <a:bodyPr/>
                    <a:lstStyle/>
                    <a:p>
                      <a:pPr marL="0" marR="0" indent="0"/>
                      <a:r>
                        <a:rPr lang="tr" sz="400" b="1">
                          <a:latin typeface="Arial"/>
                        </a:rPr>
                        <a:t>SI MMAV1 OOZCITMFSİ OltlMIO FARKLARI</a:t>
                      </a:r>
                    </a:p>
                  </a:txBody>
                  <a:tcPr marL="0" marR="0" marT="0" marB="0" anchor="b"/>
                </a:tc>
                <a:tc>
                  <a:txBody>
                    <a:bodyPr/>
                    <a:lstStyle/>
                    <a:p>
                      <a:endParaRPr sz="300"/>
                    </a:p>
                  </a:txBody>
                  <a:tcPr marL="0" marR="0" marT="0" marB="0"/>
                </a:tc>
                <a:tc>
                  <a:txBody>
                    <a:bodyPr/>
                    <a:lstStyle/>
                    <a:p>
                      <a:endParaRPr sz="300"/>
                    </a:p>
                  </a:txBody>
                  <a:tcPr marL="0" marR="0" marT="0" marB="0"/>
                </a:tc>
                <a:tc>
                  <a:txBody>
                    <a:bodyPr/>
                    <a:lstStyle/>
                    <a:p>
                      <a:pPr marL="0" marR="0" indent="190500" algn="just"/>
                      <a:r>
                        <a:rPr lang="tr" sz="400" b="1">
                          <a:latin typeface="Arial"/>
                        </a:rPr>
                        <a:t>. -208 -6 7Ş^»5</a:t>
                      </a:r>
                    </a:p>
                  </a:txBody>
                  <a:tcPr marL="0" marR="0" marT="0" marB="0" anchor="b"/>
                </a:tc>
                <a:tc>
                  <a:txBody>
                    <a:bodyPr/>
                    <a:lstStyle/>
                    <a:p>
                      <a:endParaRPr sz="300"/>
                    </a:p>
                  </a:txBody>
                  <a:tcPr marL="0" marR="0" marT="0" marB="0"/>
                </a:tc>
                <a:tc>
                  <a:txBody>
                    <a:bodyPr/>
                    <a:lstStyle/>
                    <a:p>
                      <a:pPr marL="0" marR="0" indent="266700" algn="just"/>
                      <a:r>
                        <a:rPr lang="tr" sz="400" b="1" u="sng">
                          <a:latin typeface="Arial"/>
                        </a:rPr>
                        <a:t>208.675,05</a:t>
                      </a:r>
                    </a:p>
                  </a:txBody>
                  <a:tcPr marL="0" marR="0" marT="0" marB="0" anchor="b"/>
                </a:tc>
                <a:extLst>
                  <a:ext uri="{0D108BD9-81ED-4DB2-BD59-A6C34878D82A}">
                    <a16:rowId xmlns:a16="http://schemas.microsoft.com/office/drawing/2014/main" val="10060"/>
                  </a:ext>
                </a:extLst>
              </a:tr>
              <a:tr h="51816">
                <a:tc>
                  <a:txBody>
                    <a:bodyPr/>
                    <a:lstStyle/>
                    <a:p>
                      <a:pPr marL="0" marR="0" indent="0"/>
                      <a:r>
                        <a:rPr lang="tr" sz="400" b="1">
                          <a:latin typeface="Arial"/>
                        </a:rPr>
                        <a:t>102 11</a:t>
                      </a:r>
                    </a:p>
                  </a:txBody>
                  <a:tcPr marL="0" marR="0" marT="0" marB="0" anchor="b"/>
                </a:tc>
                <a:tc>
                  <a:txBody>
                    <a:bodyPr/>
                    <a:lstStyle/>
                    <a:p>
                      <a:pPr marL="0" marR="0" indent="0"/>
                      <a:r>
                        <a:rPr lang="tr" sz="400" b="1">
                          <a:latin typeface="Arial"/>
                        </a:rPr>
                        <a:t>SERMAVE ENFLASYON DÜZ.) 1 İME FARKI</a:t>
                      </a:r>
                    </a:p>
                  </a:txBody>
                  <a:tcPr marL="0" marR="0" marT="0" marB="0" anchor="b"/>
                </a:tc>
                <a:tc>
                  <a:txBody>
                    <a:bodyPr/>
                    <a:lstStyle/>
                    <a:p>
                      <a:endParaRPr sz="300"/>
                    </a:p>
                  </a:txBody>
                  <a:tcPr marL="0" marR="0" marT="0" marB="0"/>
                </a:tc>
                <a:tc>
                  <a:txBody>
                    <a:bodyPr/>
                    <a:lstStyle/>
                    <a:p>
                      <a:endParaRPr sz="300"/>
                    </a:p>
                  </a:txBody>
                  <a:tcPr marL="0" marR="0" marT="0" marB="0"/>
                </a:tc>
                <a:tc>
                  <a:txBody>
                    <a:bodyPr/>
                    <a:lstStyle/>
                    <a:p>
                      <a:pPr marL="0" marR="0" indent="254000" algn="just"/>
                      <a:r>
                        <a:rPr lang="tr" sz="400" b="1">
                          <a:latin typeface="Arial"/>
                        </a:rPr>
                        <a:t>ZO8,H7'.,O5</a:t>
                      </a:r>
                    </a:p>
                  </a:txBody>
                  <a:tcPr marL="0" marR="0" marT="0" marB="0" anchor="b"/>
                </a:tc>
                <a:tc>
                  <a:txBody>
                    <a:bodyPr/>
                    <a:lstStyle/>
                    <a:p>
                      <a:endParaRPr sz="300"/>
                    </a:p>
                  </a:txBody>
                  <a:tcPr marL="0" marR="0" marT="0" marB="0"/>
                </a:tc>
                <a:tc>
                  <a:txBody>
                    <a:bodyPr/>
                    <a:lstStyle/>
                    <a:p>
                      <a:pPr marL="0" marR="0" indent="266700" algn="just"/>
                      <a:r>
                        <a:rPr lang="tr" sz="400" b="1">
                          <a:latin typeface="Arial"/>
                        </a:rPr>
                        <a:t>208.671,01</a:t>
                      </a:r>
                    </a:p>
                  </a:txBody>
                  <a:tcPr marL="0" marR="0" marT="0" marB="0" anchor="b"/>
                </a:tc>
                <a:extLst>
                  <a:ext uri="{0D108BD9-81ED-4DB2-BD59-A6C34878D82A}">
                    <a16:rowId xmlns:a16="http://schemas.microsoft.com/office/drawing/2014/main" val="10061"/>
                  </a:ext>
                </a:extLst>
              </a:tr>
              <a:tr h="51816">
                <a:tc>
                  <a:txBody>
                    <a:bodyPr/>
                    <a:lstStyle/>
                    <a:p>
                      <a:pPr marL="0" marR="0" indent="0"/>
                      <a:r>
                        <a:rPr lang="tr" sz="400" b="1">
                          <a:latin typeface="Arial"/>
                        </a:rPr>
                        <a:t>503 »a «.on</a:t>
                      </a:r>
                    </a:p>
                  </a:txBody>
                  <a:tcPr marL="0" marR="0" marT="0" marB="0"/>
                </a:tc>
                <a:tc>
                  <a:txBody>
                    <a:bodyPr/>
                    <a:lstStyle/>
                    <a:p>
                      <a:pPr marL="0" marR="0" indent="0"/>
                      <a:r>
                        <a:rPr lang="tr" sz="400" b="1">
                          <a:latin typeface="Arial"/>
                        </a:rPr>
                        <a:t>SERMAYE ENFLASYON tŞOZBLTMB »ARKI</a:t>
                      </a:r>
                    </a:p>
                  </a:txBody>
                  <a:tcPr marL="0" marR="0" marT="0" marB="0"/>
                </a:tc>
                <a:tc>
                  <a:txBody>
                    <a:bodyPr/>
                    <a:lstStyle/>
                    <a:p>
                      <a:pPr marL="0" marR="0" indent="0" algn="just"/>
                      <a:r>
                        <a:rPr lang="tr" sz="400" b="1">
                          <a:latin typeface="Arial"/>
                        </a:rPr>
                        <a:t>Tl</a:t>
                      </a:r>
                    </a:p>
                  </a:txBody>
                  <a:tcPr marL="0" marR="0" marT="0" marB="0"/>
                </a:tc>
                <a:tc>
                  <a:txBody>
                    <a:bodyPr/>
                    <a:lstStyle/>
                    <a:p>
                      <a:endParaRPr sz="300"/>
                    </a:p>
                  </a:txBody>
                  <a:tcPr marL="0" marR="0" marT="0" marB="0"/>
                </a:tc>
                <a:tc>
                  <a:txBody>
                    <a:bodyPr/>
                    <a:lstStyle/>
                    <a:p>
                      <a:pPr marL="0" marR="0" indent="304800" algn="just"/>
                      <a:r>
                        <a:rPr lang="tr" sz="400" b="1">
                          <a:latin typeface="Arial"/>
                        </a:rPr>
                        <a:t>Zoa 9 71.01</a:t>
                      </a:r>
                    </a:p>
                  </a:txBody>
                  <a:tcPr marL="0" marR="0" marT="0" marB="0"/>
                </a:tc>
                <a:tc>
                  <a:txBody>
                    <a:bodyPr/>
                    <a:lstStyle/>
                    <a:p>
                      <a:endParaRPr sz="300"/>
                    </a:p>
                  </a:txBody>
                  <a:tcPr marL="0" marR="0" marT="0" marB="0"/>
                </a:tc>
                <a:tc>
                  <a:txBody>
                    <a:bodyPr/>
                    <a:lstStyle/>
                    <a:p>
                      <a:pPr marL="0" marR="0" indent="0" algn="r" defTabSz="256032">
                        <a:tabLst>
                          <a:tab pos="256032" algn="l"/>
                        </a:tabLst>
                      </a:pPr>
                      <a:r>
                        <a:rPr lang="tr" sz="400" b="1">
                          <a:latin typeface="Arial"/>
                        </a:rPr>
                        <a:t>704 M	m</a:t>
                      </a:r>
                    </a:p>
                  </a:txBody>
                  <a:tcPr marL="0" marR="0" marT="0" marB="0"/>
                </a:tc>
                <a:extLst>
                  <a:ext uri="{0D108BD9-81ED-4DB2-BD59-A6C34878D82A}">
                    <a16:rowId xmlns:a16="http://schemas.microsoft.com/office/drawing/2014/main" val="10062"/>
                  </a:ext>
                </a:extLst>
              </a:tr>
              <a:tr h="54864">
                <a:tc>
                  <a:txBody>
                    <a:bodyPr/>
                    <a:lstStyle/>
                    <a:p>
                      <a:pPr marL="0" marR="0" indent="0"/>
                      <a:r>
                        <a:rPr lang="tr" sz="400" b="1">
                          <a:latin typeface="Arial"/>
                        </a:rPr>
                        <a:t>İZ</a:t>
                      </a:r>
                    </a:p>
                  </a:txBody>
                  <a:tcPr marL="0" marR="0" marT="0" marB="0" anchor="b"/>
                </a:tc>
                <a:tc>
                  <a:txBody>
                    <a:bodyPr/>
                    <a:lstStyle/>
                    <a:p>
                      <a:pPr marL="0" marR="0" indent="0"/>
                      <a:r>
                        <a:rPr lang="tr" sz="400" b="1">
                          <a:latin typeface="Arial"/>
                        </a:rPr>
                        <a:t>GEÇMİŞ VİLLAM KARLAR.</a:t>
                      </a:r>
                    </a:p>
                  </a:txBody>
                  <a:tcPr marL="0" marR="0" marT="0" marB="0" anchor="b"/>
                </a:tc>
                <a:tc>
                  <a:txBody>
                    <a:bodyPr/>
                    <a:lstStyle/>
                    <a:p>
                      <a:endParaRPr sz="300"/>
                    </a:p>
                  </a:txBody>
                  <a:tcPr marL="0" marR="0" marT="0" marB="0"/>
                </a:tc>
                <a:tc>
                  <a:txBody>
                    <a:bodyPr/>
                    <a:lstStyle/>
                    <a:p>
                      <a:endParaRPr sz="300"/>
                    </a:p>
                  </a:txBody>
                  <a:tcPr marL="0" marR="0" marT="0" marB="0"/>
                </a:tc>
                <a:tc>
                  <a:txBody>
                    <a:bodyPr/>
                    <a:lstStyle/>
                    <a:p>
                      <a:pPr marL="0" marR="0" indent="254000" algn="just"/>
                      <a:r>
                        <a:rPr lang="tr" sz="400" b="1">
                          <a:latin typeface="Arial"/>
                        </a:rPr>
                        <a:t>IHI 0’1 112</a:t>
                      </a:r>
                    </a:p>
                  </a:txBody>
                  <a:tcPr marL="0" marR="0" marT="0" marB="0" anchor="b"/>
                </a:tc>
                <a:tc>
                  <a:txBody>
                    <a:bodyPr/>
                    <a:lstStyle/>
                    <a:p>
                      <a:endParaRPr sz="300"/>
                    </a:p>
                  </a:txBody>
                  <a:tcPr marL="0" marR="0" marT="0" marB="0"/>
                </a:tc>
                <a:tc>
                  <a:txBody>
                    <a:bodyPr/>
                    <a:lstStyle/>
                    <a:p>
                      <a:pPr marL="0" marR="0" indent="266700" algn="just"/>
                      <a:r>
                        <a:rPr lang="tr" sz="400" b="1">
                          <a:latin typeface="Arial"/>
                        </a:rPr>
                        <a:t>3M9.O31.52</a:t>
                      </a:r>
                    </a:p>
                  </a:txBody>
                  <a:tcPr marL="0" marR="0" marT="0" marB="0" anchor="b"/>
                </a:tc>
                <a:extLst>
                  <a:ext uri="{0D108BD9-81ED-4DB2-BD59-A6C34878D82A}">
                    <a16:rowId xmlns:a16="http://schemas.microsoft.com/office/drawing/2014/main" val="10063"/>
                  </a:ext>
                </a:extLst>
              </a:tr>
              <a:tr h="51816">
                <a:tc>
                  <a:txBody>
                    <a:bodyPr/>
                    <a:lstStyle/>
                    <a:p>
                      <a:pPr marL="0" marR="0" indent="0"/>
                      <a:r>
                        <a:rPr lang="tr" sz="400" b="1">
                          <a:latin typeface="Arial"/>
                        </a:rPr>
                        <a:t>s 70</a:t>
                      </a:r>
                    </a:p>
                  </a:txBody>
                  <a:tcPr marL="0" marR="0" marT="0" marB="0" anchor="b"/>
                </a:tc>
                <a:tc>
                  <a:txBody>
                    <a:bodyPr/>
                    <a:lstStyle/>
                    <a:p>
                      <a:pPr marL="0" marR="0" indent="0"/>
                      <a:r>
                        <a:rPr lang="tr" sz="400" b="1">
                          <a:latin typeface="Arial"/>
                        </a:rPr>
                        <a:t>GEÇMİŞ YULAR KARLARI</a:t>
                      </a:r>
                    </a:p>
                  </a:txBody>
                  <a:tcPr marL="0" marR="0" marT="0" marB="0" anchor="b"/>
                </a:tc>
                <a:tc>
                  <a:txBody>
                    <a:bodyPr/>
                    <a:lstStyle/>
                    <a:p>
                      <a:endParaRPr sz="300"/>
                    </a:p>
                  </a:txBody>
                  <a:tcPr marL="0" marR="0" marT="0" marB="0"/>
                </a:tc>
                <a:tc>
                  <a:txBody>
                    <a:bodyPr/>
                    <a:lstStyle/>
                    <a:p>
                      <a:endParaRPr sz="300"/>
                    </a:p>
                  </a:txBody>
                  <a:tcPr marL="0" marR="0" marT="0" marB="0"/>
                </a:tc>
                <a:tc>
                  <a:txBody>
                    <a:bodyPr/>
                    <a:lstStyle/>
                    <a:p>
                      <a:pPr marL="0" marR="0" indent="254000" algn="just"/>
                      <a:r>
                        <a:rPr lang="tr" sz="400" b="1">
                          <a:latin typeface="Arial"/>
                        </a:rPr>
                        <a:t>3H9 ilil 12</a:t>
                      </a:r>
                    </a:p>
                  </a:txBody>
                  <a:tcPr marL="0" marR="0" marT="0" marB="0" anchor="b"/>
                </a:tc>
                <a:tc>
                  <a:txBody>
                    <a:bodyPr/>
                    <a:lstStyle/>
                    <a:p>
                      <a:endParaRPr sz="300"/>
                    </a:p>
                  </a:txBody>
                  <a:tcPr marL="0" marR="0" marT="0" marB="0"/>
                </a:tc>
                <a:tc>
                  <a:txBody>
                    <a:bodyPr/>
                    <a:lstStyle/>
                    <a:p>
                      <a:pPr marL="0" marR="0" indent="266700" algn="just"/>
                      <a:r>
                        <a:rPr lang="tr" sz="400" b="1">
                          <a:latin typeface="Arial"/>
                        </a:rPr>
                        <a:t>369 .031,52</a:t>
                      </a:r>
                    </a:p>
                  </a:txBody>
                  <a:tcPr marL="0" marR="0" marT="0" marB="0" anchor="b"/>
                </a:tc>
                <a:extLst>
                  <a:ext uri="{0D108BD9-81ED-4DB2-BD59-A6C34878D82A}">
                    <a16:rowId xmlns:a16="http://schemas.microsoft.com/office/drawing/2014/main" val="10064"/>
                  </a:ext>
                </a:extLst>
              </a:tr>
              <a:tr h="51816">
                <a:tc>
                  <a:txBody>
                    <a:bodyPr/>
                    <a:lstStyle/>
                    <a:p>
                      <a:endParaRPr sz="300"/>
                    </a:p>
                  </a:txBody>
                  <a:tcPr marL="0" marR="0" marT="0" marB="0"/>
                </a:tc>
                <a:tc>
                  <a:txBody>
                    <a:bodyPr/>
                    <a:lstStyle/>
                    <a:p>
                      <a:pPr marL="0" marR="0" indent="0"/>
                      <a:r>
                        <a:rPr lang="tr" sz="400" b="1">
                          <a:latin typeface="Arial"/>
                        </a:rPr>
                        <a:t>2033 6 NE LA.» V o. N DÜZELTME KAMI</a:t>
                      </a:r>
                    </a:p>
                  </a:txBody>
                  <a:tcPr marL="0" marR="0" marT="0" marB="0"/>
                </a:tc>
                <a:tc>
                  <a:txBody>
                    <a:bodyPr/>
                    <a:lstStyle/>
                    <a:p>
                      <a:pPr marL="0" marR="0" indent="0" algn="just"/>
                      <a:r>
                        <a:rPr lang="tr" sz="400" b="1">
                          <a:latin typeface="Arial"/>
                        </a:rPr>
                        <a:t>TT</a:t>
                      </a:r>
                    </a:p>
                  </a:txBody>
                  <a:tcPr marL="0" marR="0" marT="0" marB="0"/>
                </a:tc>
                <a:tc>
                  <a:txBody>
                    <a:bodyPr/>
                    <a:lstStyle/>
                    <a:p>
                      <a:endParaRPr sz="300"/>
                    </a:p>
                  </a:txBody>
                  <a:tcPr marL="0" marR="0" marT="0" marB="0"/>
                </a:tc>
                <a:tc>
                  <a:txBody>
                    <a:bodyPr/>
                    <a:lstStyle/>
                    <a:p>
                      <a:pPr marL="0" marR="0" indent="304800" algn="just"/>
                      <a:r>
                        <a:rPr lang="tr" sz="400" b="1">
                          <a:latin typeface="Arial"/>
                        </a:rPr>
                        <a:t>2 n 3/7</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65"/>
                  </a:ext>
                </a:extLst>
              </a:tr>
              <a:tr h="51816">
                <a:tc>
                  <a:txBody>
                    <a:bodyPr/>
                    <a:lstStyle/>
                    <a:p>
                      <a:pPr marL="0" marR="0" indent="0"/>
                      <a:r>
                        <a:rPr lang="tr" sz="400" b="1">
                          <a:latin typeface="Arial"/>
                        </a:rPr>
                        <a:t>130 OT</a:t>
                      </a:r>
                    </a:p>
                  </a:txBody>
                  <a:tcPr marL="0" marR="0" marT="0" marB="0"/>
                </a:tc>
                <a:tc>
                  <a:txBody>
                    <a:bodyPr/>
                    <a:lstStyle/>
                    <a:p>
                      <a:pPr marL="0" marR="0" indent="0"/>
                      <a:r>
                        <a:rPr lang="tr" sz="400" b="1">
                          <a:latin typeface="Arial"/>
                        </a:rPr>
                        <a:t>2024 YILI 4 AHİ</a:t>
                      </a:r>
                    </a:p>
                  </a:txBody>
                  <a:tcPr marL="0" marR="0" marT="0" marB="0"/>
                </a:tc>
                <a:tc>
                  <a:txBody>
                    <a:bodyPr/>
                    <a:lstStyle/>
                    <a:p>
                      <a:pPr marL="0" marR="0" indent="0" algn="just"/>
                      <a:r>
                        <a:rPr lang="tr" sz="400" b="1">
                          <a:latin typeface="Arial"/>
                        </a:rPr>
                        <a:t>Tl</a:t>
                      </a:r>
                    </a:p>
                  </a:txBody>
                  <a:tcPr marL="0" marR="0" marT="0" marB="0"/>
                </a:tc>
                <a:tc>
                  <a:txBody>
                    <a:bodyPr/>
                    <a:lstStyle/>
                    <a:p>
                      <a:endParaRPr sz="300"/>
                    </a:p>
                  </a:txBody>
                  <a:tcPr marL="0" marR="0" marT="0" marB="0"/>
                </a:tc>
                <a:tc>
                  <a:txBody>
                    <a:bodyPr/>
                    <a:lstStyle/>
                    <a:p>
                      <a:pPr marL="0" marR="0" indent="342900" algn="just"/>
                      <a:r>
                        <a:rPr lang="tr" sz="400" b="1">
                          <a:latin typeface="Arial"/>
                        </a:rPr>
                        <a:t>3 1 3 4 T «</a:t>
                      </a:r>
                    </a:p>
                  </a:txBody>
                  <a:tcPr marL="0" marR="0" marT="0" marB="0"/>
                </a:tc>
                <a:tc>
                  <a:txBody>
                    <a:bodyPr/>
                    <a:lstStyle/>
                    <a:p>
                      <a:endParaRPr sz="300"/>
                    </a:p>
                  </a:txBody>
                  <a:tcPr marL="0" marR="0" marT="0" marB="0"/>
                </a:tc>
                <a:tc>
                  <a:txBody>
                    <a:bodyPr/>
                    <a:lstStyle/>
                    <a:p>
                      <a:pPr marL="0" marR="0" indent="355600" algn="just"/>
                      <a:r>
                        <a:rPr lang="tr" sz="400" b="1">
                          <a:latin typeface="Arial"/>
                        </a:rPr>
                        <a:t>3 1» a 7 1.»</a:t>
                      </a:r>
                    </a:p>
                  </a:txBody>
                  <a:tcPr marL="0" marR="0" marT="0" marB="0"/>
                </a:tc>
                <a:extLst>
                  <a:ext uri="{0D108BD9-81ED-4DB2-BD59-A6C34878D82A}">
                    <a16:rowId xmlns:a16="http://schemas.microsoft.com/office/drawing/2014/main" val="10066"/>
                  </a:ext>
                </a:extLst>
              </a:tr>
              <a:tr h="51816">
                <a:tc>
                  <a:txBody>
                    <a:bodyPr/>
                    <a:lstStyle/>
                    <a:p>
                      <a:pPr marL="0" marR="0" indent="0"/>
                      <a:r>
                        <a:rPr lang="tr" sz="400" b="1">
                          <a:latin typeface="Arial"/>
                        </a:rPr>
                        <a:t>170.9»</a:t>
                      </a:r>
                    </a:p>
                  </a:txBody>
                  <a:tcPr marL="0" marR="0" marT="0" marB="0" anchor="b"/>
                </a:tc>
                <a:tc>
                  <a:txBody>
                    <a:bodyPr/>
                    <a:lstStyle/>
                    <a:p>
                      <a:pPr marL="0" marR="0" indent="0"/>
                      <a:r>
                        <a:rPr lang="tr" sz="400" b="1">
                          <a:latin typeface="Arial"/>
                        </a:rPr>
                        <a:t>GEÇMİŞ Y'l l AH KARLARI I Nl 1 ASTON DÜZE 1 T MC FARKI</a:t>
                      </a:r>
                    </a:p>
                  </a:txBody>
                  <a:tcPr marL="0" marR="0" marT="0" marB="0" anchor="b"/>
                </a:tc>
                <a:tc>
                  <a:txBody>
                    <a:bodyPr/>
                    <a:lstStyle/>
                    <a:p>
                      <a:endParaRPr sz="300"/>
                    </a:p>
                  </a:txBody>
                  <a:tcPr marL="0" marR="0" marT="0" marB="0"/>
                </a:tc>
                <a:tc>
                  <a:txBody>
                    <a:bodyPr/>
                    <a:lstStyle/>
                    <a:p>
                      <a:endParaRPr sz="300"/>
                    </a:p>
                  </a:txBody>
                  <a:tcPr marL="0" marR="0" marT="0" marB="0"/>
                </a:tc>
                <a:tc>
                  <a:txBody>
                    <a:bodyPr/>
                    <a:lstStyle/>
                    <a:p>
                      <a:pPr marL="0" marR="0" indent="292100" algn="just"/>
                      <a:r>
                        <a:rPr lang="tr" sz="400" b="1">
                          <a:latin typeface="Arial"/>
                        </a:rPr>
                        <a:t>79.807,07</a:t>
                      </a:r>
                    </a:p>
                  </a:txBody>
                  <a:tcPr marL="0" marR="0" marT="0" marB="0" anchor="b"/>
                </a:tc>
                <a:tc>
                  <a:txBody>
                    <a:bodyPr/>
                    <a:lstStyle/>
                    <a:p>
                      <a:endParaRPr sz="300"/>
                    </a:p>
                  </a:txBody>
                  <a:tcPr marL="0" marR="0" marT="0" marB="0"/>
                </a:tc>
                <a:tc>
                  <a:txBody>
                    <a:bodyPr/>
                    <a:lstStyle/>
                    <a:p>
                      <a:pPr marL="0" marR="0" indent="304800" algn="just"/>
                      <a:r>
                        <a:rPr lang="tr" sz="400" b="1">
                          <a:latin typeface="Arial"/>
                        </a:rPr>
                        <a:t>79.807,07</a:t>
                      </a:r>
                    </a:p>
                  </a:txBody>
                  <a:tcPr marL="0" marR="0" marT="0" marB="0" anchor="b"/>
                </a:tc>
                <a:extLst>
                  <a:ext uri="{0D108BD9-81ED-4DB2-BD59-A6C34878D82A}">
                    <a16:rowId xmlns:a16="http://schemas.microsoft.com/office/drawing/2014/main" val="10067"/>
                  </a:ext>
                </a:extLst>
              </a:tr>
              <a:tr h="54864">
                <a:tc>
                  <a:txBody>
                    <a:bodyPr/>
                    <a:lstStyle/>
                    <a:p>
                      <a:pPr marL="0" marR="0" indent="0"/>
                      <a:r>
                        <a:rPr lang="tr" sz="400" b="1">
                          <a:latin typeface="Arial"/>
                        </a:rPr>
                        <a:t>520.00 1.-44</a:t>
                      </a:r>
                    </a:p>
                  </a:txBody>
                  <a:tcPr marL="0" marR="0" marT="0" marB="0"/>
                </a:tc>
                <a:tc>
                  <a:txBody>
                    <a:bodyPr/>
                    <a:lstStyle/>
                    <a:p>
                      <a:pPr marL="0" marR="0" indent="0"/>
                      <a:r>
                        <a:rPr lang="tr" sz="400" b="1">
                          <a:latin typeface="Arial"/>
                        </a:rPr>
                        <a:t>UIÇMI* VİLLAM «ARLARI ENFLASYON I.llZtlTMC I AHtI</a:t>
                      </a:r>
                    </a:p>
                  </a:txBody>
                  <a:tcPr marL="0" marR="0" marT="0" marB="0"/>
                </a:tc>
                <a:tc>
                  <a:txBody>
                    <a:bodyPr/>
                    <a:lstStyle/>
                    <a:p>
                      <a:pPr marL="0" marR="0" indent="0" algn="just"/>
                      <a:r>
                        <a:rPr lang="tr" sz="400" b="1">
                          <a:latin typeface="Arial"/>
                        </a:rPr>
                        <a:t>Tl</a:t>
                      </a:r>
                    </a:p>
                  </a:txBody>
                  <a:tcPr marL="0" marR="0" marT="0" marB="0"/>
                </a:tc>
                <a:tc>
                  <a:txBody>
                    <a:bodyPr/>
                    <a:lstStyle/>
                    <a:p>
                      <a:endParaRPr sz="300"/>
                    </a:p>
                  </a:txBody>
                  <a:tcPr marL="0" marR="0" marT="0" marB="0"/>
                </a:tc>
                <a:tc>
                  <a:txBody>
                    <a:bodyPr/>
                    <a:lstStyle/>
                    <a:p>
                      <a:pPr marL="0" marR="0" indent="342900" algn="just"/>
                      <a:r>
                        <a:rPr lang="tr" sz="400" b="1">
                          <a:latin typeface="Arial"/>
                        </a:rPr>
                        <a:t>2 9 40 7.07</a:t>
                      </a:r>
                    </a:p>
                  </a:txBody>
                  <a:tcPr marL="0" marR="0" marT="0" marB="0"/>
                </a:tc>
                <a:tc>
                  <a:txBody>
                    <a:bodyPr/>
                    <a:lstStyle/>
                    <a:p>
                      <a:endParaRPr sz="300"/>
                    </a:p>
                  </a:txBody>
                  <a:tcPr marL="0" marR="0" marT="0" marB="0"/>
                </a:tc>
                <a:tc>
                  <a:txBody>
                    <a:bodyPr/>
                    <a:lstStyle/>
                    <a:p>
                      <a:pPr marL="0" marR="0" indent="355600" algn="just"/>
                      <a:r>
                        <a:rPr lang="tr" sz="400" b="1">
                          <a:latin typeface="Arial"/>
                        </a:rPr>
                        <a:t>79 407.07</a:t>
                      </a:r>
                    </a:p>
                  </a:txBody>
                  <a:tcPr marL="0" marR="0" marT="0" marB="0"/>
                </a:tc>
                <a:extLst>
                  <a:ext uri="{0D108BD9-81ED-4DB2-BD59-A6C34878D82A}">
                    <a16:rowId xmlns:a16="http://schemas.microsoft.com/office/drawing/2014/main" val="10068"/>
                  </a:ext>
                </a:extLst>
              </a:tr>
              <a:tr h="51816">
                <a:tc>
                  <a:txBody>
                    <a:bodyPr/>
                    <a:lstStyle/>
                    <a:p>
                      <a:pPr marL="0" marR="0" indent="0"/>
                      <a:r>
                        <a:rPr lang="tr" sz="400" b="1">
                          <a:latin typeface="Arial"/>
                        </a:rPr>
                        <a:t>H</a:t>
                      </a:r>
                    </a:p>
                  </a:txBody>
                  <a:tcPr marL="0" marR="0" marT="0" marB="0" anchor="b"/>
                </a:tc>
                <a:tc>
                  <a:txBody>
                    <a:bodyPr/>
                    <a:lstStyle/>
                    <a:p>
                      <a:pPr marL="0" marR="0" indent="0"/>
                      <a:r>
                        <a:rPr lang="tr" sz="400" b="1">
                          <a:latin typeface="Arial"/>
                        </a:rPr>
                        <a:t>DONEM Nl 1 KARI (ZARARI)</a:t>
                      </a:r>
                    </a:p>
                  </a:txBody>
                  <a:tcPr marL="0" marR="0" marT="0" marB="0" anchor="b"/>
                </a:tc>
                <a:tc>
                  <a:txBody>
                    <a:bodyPr/>
                    <a:lstStyle/>
                    <a:p>
                      <a:endParaRPr sz="300"/>
                    </a:p>
                  </a:txBody>
                  <a:tcPr marL="0" marR="0" marT="0" marB="0"/>
                </a:tc>
                <a:tc>
                  <a:txBody>
                    <a:bodyPr/>
                    <a:lstStyle/>
                    <a:p>
                      <a:pPr marL="0" marR="0" indent="292100" algn="just"/>
                      <a:r>
                        <a:rPr lang="tr" sz="400" b="1">
                          <a:latin typeface="Arial"/>
                        </a:rPr>
                        <a:t>33.287, 1 •</a:t>
                      </a:r>
                    </a:p>
                  </a:txBody>
                  <a:tcPr marL="0" marR="0" marT="0" marB="0" anchor="b"/>
                </a:tc>
                <a:tc>
                  <a:txBody>
                    <a:bodyPr/>
                    <a:lstStyle/>
                    <a:p>
                      <a:pPr marL="0" marR="0" indent="292100" algn="just"/>
                      <a:r>
                        <a:rPr lang="tr" sz="400" b="1">
                          <a:latin typeface="Arial"/>
                        </a:rPr>
                        <a:t>31.28 7,33</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69"/>
                  </a:ext>
                </a:extLst>
              </a:tr>
              <a:tr h="51816">
                <a:tc>
                  <a:txBody>
                    <a:bodyPr/>
                    <a:lstStyle/>
                    <a:p>
                      <a:pPr marL="0" marR="0" indent="0"/>
                      <a:r>
                        <a:rPr lang="tr" sz="400" b="1">
                          <a:latin typeface="Arial"/>
                        </a:rPr>
                        <a:t>HO</a:t>
                      </a:r>
                    </a:p>
                  </a:txBody>
                  <a:tcPr marL="0" marR="0" marT="0" marB="0" anchor="b"/>
                </a:tc>
                <a:tc>
                  <a:txBody>
                    <a:bodyPr/>
                    <a:lstStyle/>
                    <a:p>
                      <a:pPr marL="0" marR="0" indent="0"/>
                      <a:r>
                        <a:rPr lang="tr" sz="400" b="1">
                          <a:latin typeface="Arial"/>
                        </a:rPr>
                        <a:t>DONEM Nl I KARI</a:t>
                      </a:r>
                    </a:p>
                  </a:txBody>
                  <a:tcPr marL="0" marR="0" marT="0" marB="0" anchor="b"/>
                </a:tc>
                <a:tc>
                  <a:txBody>
                    <a:bodyPr/>
                    <a:lstStyle/>
                    <a:p>
                      <a:endParaRPr sz="300"/>
                    </a:p>
                  </a:txBody>
                  <a:tcPr marL="0" marR="0" marT="0" marB="0"/>
                </a:tc>
                <a:tc>
                  <a:txBody>
                    <a:bodyPr/>
                    <a:lstStyle/>
                    <a:p>
                      <a:pPr marL="0" marR="0" indent="292100" algn="just"/>
                      <a:r>
                        <a:rPr lang="tr" sz="400" b="1">
                          <a:latin typeface="Arial"/>
                        </a:rPr>
                        <a:t>31.297,9 «</a:t>
                      </a:r>
                    </a:p>
                  </a:txBody>
                  <a:tcPr marL="0" marR="0" marT="0" marB="0" anchor="b"/>
                </a:tc>
                <a:tc>
                  <a:txBody>
                    <a:bodyPr/>
                    <a:lstStyle/>
                    <a:p>
                      <a:pPr marL="0" marR="0" indent="292100" algn="just"/>
                      <a:r>
                        <a:rPr lang="tr" sz="400" b="1">
                          <a:latin typeface="Arial"/>
                        </a:rPr>
                        <a:t>31.287, 13</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70"/>
                  </a:ext>
                </a:extLst>
              </a:tr>
              <a:tr h="54864">
                <a:tc>
                  <a:txBody>
                    <a:bodyPr/>
                    <a:lstStyle/>
                    <a:p>
                      <a:pPr marL="0" marR="0" indent="0"/>
                      <a:r>
                        <a:rPr lang="tr" sz="400" b="1">
                          <a:latin typeface="Arial"/>
                        </a:rPr>
                        <a:t>500 Ol</a:t>
                      </a:r>
                    </a:p>
                  </a:txBody>
                  <a:tcPr marL="0" marR="0" marT="0" marB="0"/>
                </a:tc>
                <a:tc>
                  <a:txBody>
                    <a:bodyPr/>
                    <a:lstStyle/>
                    <a:p>
                      <a:pPr marL="0" marR="0" indent="0"/>
                      <a:r>
                        <a:rPr lang="tr" sz="400" b="1">
                          <a:latin typeface="Arial"/>
                        </a:rPr>
                        <a:t>DORarK NAI K«r&gt;</a:t>
                      </a:r>
                    </a:p>
                  </a:txBody>
                  <a:tcPr marL="0" marR="0" marT="0" marB="0"/>
                </a:tc>
                <a:tc>
                  <a:txBody>
                    <a:bodyPr/>
                    <a:lstStyle/>
                    <a:p>
                      <a:pPr marL="0" marR="0" indent="0" algn="just"/>
                      <a:r>
                        <a:rPr lang="tr" sz="400" b="1">
                          <a:latin typeface="Arial"/>
                        </a:rPr>
                        <a:t>Tl</a:t>
                      </a:r>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71"/>
                  </a:ext>
                </a:extLst>
              </a:tr>
              <a:tr h="54864">
                <a:tc>
                  <a:txBody>
                    <a:bodyPr/>
                    <a:lstStyle/>
                    <a:p>
                      <a:endParaRPr sz="300"/>
                    </a:p>
                  </a:txBody>
                  <a:tcPr marL="0" marR="0" marT="0" marB="0"/>
                </a:tc>
                <a:tc>
                  <a:txBody>
                    <a:bodyPr/>
                    <a:lstStyle/>
                    <a:p>
                      <a:pPr marL="0" marR="0" indent="0"/>
                      <a:r>
                        <a:rPr lang="tr" sz="400" b="1">
                          <a:latin typeface="Arial"/>
                        </a:rPr>
                        <a:t>GELİR TABI OSLİ HESAPLARI</a:t>
                      </a:r>
                    </a:p>
                  </a:txBody>
                  <a:tcPr marL="0" marR="0" marT="0" marB="0" anchor="b"/>
                </a:tc>
                <a:tc>
                  <a:txBody>
                    <a:bodyPr/>
                    <a:lstStyle/>
                    <a:p>
                      <a:endParaRPr sz="300"/>
                    </a:p>
                  </a:txBody>
                  <a:tcPr marL="0" marR="0" marT="0" marB="0"/>
                </a:tc>
                <a:tc>
                  <a:txBody>
                    <a:bodyPr/>
                    <a:lstStyle/>
                    <a:p>
                      <a:pPr marL="0" marR="0" indent="139700" algn="just"/>
                      <a:r>
                        <a:rPr lang="tr" sz="400" b="1">
                          <a:latin typeface="Arial"/>
                        </a:rPr>
                        <a:t>19.323.51 l,9«i</a:t>
                      </a:r>
                    </a:p>
                  </a:txBody>
                  <a:tcPr marL="0" marR="0" marT="0" marB="0" anchor="b"/>
                </a:tc>
                <a:tc>
                  <a:txBody>
                    <a:bodyPr/>
                    <a:lstStyle/>
                    <a:p>
                      <a:pPr marL="0" marR="0" indent="139700" algn="just"/>
                      <a:r>
                        <a:rPr lang="tr" sz="400" b="1">
                          <a:latin typeface="Arial"/>
                        </a:rPr>
                        <a:t>20.173.731,71</a:t>
                      </a:r>
                    </a:p>
                  </a:txBody>
                  <a:tcPr marL="0" marR="0" marT="0" marB="0" anchor="b"/>
                </a:tc>
                <a:tc>
                  <a:txBody>
                    <a:bodyPr/>
                    <a:lstStyle/>
                    <a:p>
                      <a:endParaRPr sz="300"/>
                    </a:p>
                  </a:txBody>
                  <a:tcPr marL="0" marR="0" marT="0" marB="0"/>
                </a:tc>
                <a:tc>
                  <a:txBody>
                    <a:bodyPr/>
                    <a:lstStyle/>
                    <a:p>
                      <a:pPr marL="0" marR="0" indent="266700" algn="just"/>
                      <a:r>
                        <a:rPr lang="tr" sz="400" b="1">
                          <a:latin typeface="Arial"/>
                        </a:rPr>
                        <a:t>HA 7 716 78</a:t>
                      </a:r>
                    </a:p>
                  </a:txBody>
                  <a:tcPr marL="0" marR="0" marT="0" marB="0" anchor="b"/>
                </a:tc>
                <a:extLst>
                  <a:ext uri="{0D108BD9-81ED-4DB2-BD59-A6C34878D82A}">
                    <a16:rowId xmlns:a16="http://schemas.microsoft.com/office/drawing/2014/main" val="10072"/>
                  </a:ext>
                </a:extLst>
              </a:tr>
              <a:tr h="51816">
                <a:tc>
                  <a:txBody>
                    <a:bodyPr/>
                    <a:lstStyle/>
                    <a:p>
                      <a:pPr marL="0" marR="0" indent="0"/>
                      <a:r>
                        <a:rPr lang="tr" sz="400" b="1">
                          <a:latin typeface="Arial"/>
                        </a:rPr>
                        <a:t>60</a:t>
                      </a:r>
                    </a:p>
                  </a:txBody>
                  <a:tcPr marL="0" marR="0" marT="0" marB="0" anchor="b"/>
                </a:tc>
                <a:tc>
                  <a:txBody>
                    <a:bodyPr/>
                    <a:lstStyle/>
                    <a:p>
                      <a:pPr marL="0" marR="0" indent="0"/>
                      <a:r>
                        <a:rPr lang="tr" sz="400" b="1">
                          <a:latin typeface="Arial"/>
                        </a:rPr>
                        <a:t>BRtlT -aATI&gt;&lt; AH</a:t>
                      </a:r>
                    </a:p>
                  </a:txBody>
                  <a:tcPr marL="0" marR="0" marT="0" marB="0" anchor="b"/>
                </a:tc>
                <a:tc>
                  <a:txBody>
                    <a:bodyPr/>
                    <a:lstStyle/>
                    <a:p>
                      <a:endParaRPr sz="300"/>
                    </a:p>
                  </a:txBody>
                  <a:tcPr marL="0" marR="0" marT="0" marB="0"/>
                </a:tc>
                <a:tc>
                  <a:txBody>
                    <a:bodyPr/>
                    <a:lstStyle/>
                    <a:p>
                      <a:pPr marL="0" marR="0" indent="495300"/>
                      <a:r>
                        <a:rPr lang="tr" sz="400" b="1">
                          <a:latin typeface="Arial"/>
                        </a:rPr>
                        <a:t>D OH</a:t>
                      </a:r>
                    </a:p>
                  </a:txBody>
                  <a:tcPr marL="0" marR="0" marT="0" marB="0" anchor="b"/>
                </a:tc>
                <a:tc>
                  <a:txBody>
                    <a:bodyPr/>
                    <a:lstStyle/>
                    <a:p>
                      <a:pPr marL="0" marR="0" indent="139700" algn="just"/>
                      <a:r>
                        <a:rPr lang="tr" sz="400" b="1">
                          <a:latin typeface="Arial"/>
                        </a:rPr>
                        <a:t>20.167.219,86</a:t>
                      </a:r>
                    </a:p>
                  </a:txBody>
                  <a:tcPr marL="0" marR="0" marT="0" marB="0" anchor="b"/>
                </a:tc>
                <a:tc>
                  <a:txBody>
                    <a:bodyPr/>
                    <a:lstStyle/>
                    <a:p>
                      <a:endParaRPr sz="300"/>
                    </a:p>
                  </a:txBody>
                  <a:tcPr marL="0" marR="0" marT="0" marB="0"/>
                </a:tc>
                <a:tc>
                  <a:txBody>
                    <a:bodyPr/>
                    <a:lstStyle/>
                    <a:p>
                      <a:pPr marL="0" marR="0" indent="152400" algn="just"/>
                      <a:r>
                        <a:rPr lang="tr" sz="400" b="1">
                          <a:latin typeface="Arial"/>
                        </a:rPr>
                        <a:t>20.167.219,36</a:t>
                      </a:r>
                    </a:p>
                  </a:txBody>
                  <a:tcPr marL="0" marR="0" marT="0" marB="0" anchor="b"/>
                </a:tc>
                <a:extLst>
                  <a:ext uri="{0D108BD9-81ED-4DB2-BD59-A6C34878D82A}">
                    <a16:rowId xmlns:a16="http://schemas.microsoft.com/office/drawing/2014/main" val="10073"/>
                  </a:ext>
                </a:extLst>
              </a:tr>
              <a:tr h="57912">
                <a:tc>
                  <a:txBody>
                    <a:bodyPr/>
                    <a:lstStyle/>
                    <a:p>
                      <a:pPr marL="0" marR="0" indent="0"/>
                      <a:r>
                        <a:rPr lang="tr" sz="400" b="1">
                          <a:latin typeface="Arial"/>
                        </a:rPr>
                        <a:t>«oo</a:t>
                      </a:r>
                    </a:p>
                  </a:txBody>
                  <a:tcPr marL="0" marR="0" marT="0" marB="0" anchor="b"/>
                </a:tc>
                <a:tc>
                  <a:txBody>
                    <a:bodyPr/>
                    <a:lstStyle/>
                    <a:p>
                      <a:pPr marL="0" marR="0" indent="0"/>
                      <a:r>
                        <a:rPr lang="tr" sz="400" b="1">
                          <a:latin typeface="Arial"/>
                        </a:rPr>
                        <a:t>YURTİÇİ SATIHLAR</a:t>
                      </a:r>
                    </a:p>
                  </a:txBody>
                  <a:tcPr marL="0" marR="0" marT="0" marB="0" anchor="b"/>
                </a:tc>
                <a:tc>
                  <a:txBody>
                    <a:bodyPr/>
                    <a:lstStyle/>
                    <a:p>
                      <a:endParaRPr sz="300"/>
                    </a:p>
                  </a:txBody>
                  <a:tcPr marL="0" marR="0" marT="0" marB="0"/>
                </a:tc>
                <a:tc>
                  <a:txBody>
                    <a:bodyPr/>
                    <a:lstStyle/>
                    <a:p>
                      <a:endParaRPr sz="300"/>
                    </a:p>
                  </a:txBody>
                  <a:tcPr marL="0" marR="0" marT="0" marB="0"/>
                </a:tc>
                <a:tc>
                  <a:txBody>
                    <a:bodyPr/>
                    <a:lstStyle/>
                    <a:p>
                      <a:pPr marL="0" marR="0" indent="139700" algn="just"/>
                      <a:r>
                        <a:rPr lang="tr" sz="400" b="1">
                          <a:latin typeface="Arial"/>
                        </a:rPr>
                        <a:t>20.181.0611,16</a:t>
                      </a:r>
                    </a:p>
                  </a:txBody>
                  <a:tcPr marL="0" marR="0" marT="0" marB="0" anchor="b"/>
                </a:tc>
                <a:tc>
                  <a:txBody>
                    <a:bodyPr/>
                    <a:lstStyle/>
                    <a:p>
                      <a:endParaRPr sz="300"/>
                    </a:p>
                  </a:txBody>
                  <a:tcPr marL="0" marR="0" marT="0" marB="0"/>
                </a:tc>
                <a:tc>
                  <a:txBody>
                    <a:bodyPr/>
                    <a:lstStyle/>
                    <a:p>
                      <a:pPr marL="0" marR="0" indent="152400" algn="just"/>
                      <a:r>
                        <a:rPr lang="tr" sz="400" b="1">
                          <a:latin typeface="Arial"/>
                        </a:rPr>
                        <a:t>20.181.066,16</a:t>
                      </a:r>
                    </a:p>
                  </a:txBody>
                  <a:tcPr marL="0" marR="0" marT="0" marB="0" anchor="b"/>
                </a:tc>
                <a:extLst>
                  <a:ext uri="{0D108BD9-81ED-4DB2-BD59-A6C34878D82A}">
                    <a16:rowId xmlns:a16="http://schemas.microsoft.com/office/drawing/2014/main" val="10074"/>
                  </a:ext>
                </a:extLst>
              </a:tr>
              <a:tr h="51816">
                <a:tc>
                  <a:txBody>
                    <a:bodyPr/>
                    <a:lstStyle/>
                    <a:p>
                      <a:pPr marL="0" marR="0" indent="0"/>
                      <a:r>
                        <a:rPr lang="tr" sz="400" b="1">
                          <a:latin typeface="Arial"/>
                        </a:rPr>
                        <a:t>1.00.0 1</a:t>
                      </a:r>
                    </a:p>
                  </a:txBody>
                  <a:tcPr marL="0" marR="0" marT="0" marB="0" anchor="b"/>
                </a:tc>
                <a:tc>
                  <a:txBody>
                    <a:bodyPr/>
                    <a:lstStyle/>
                    <a:p>
                      <a:pPr marL="0" marR="0" indent="0"/>
                      <a:r>
                        <a:rPr lang="tr" sz="400" b="1" cap="small">
                          <a:latin typeface="Arial"/>
                        </a:rPr>
                        <a:t>İ^GÜCOhIZMET geliri</a:t>
                      </a:r>
                      <a:r>
                        <a:rPr lang="tr" sz="400" b="1">
                          <a:latin typeface="Arial"/>
                        </a:rPr>
                        <a:t> rnı</a:t>
                      </a:r>
                    </a:p>
                  </a:txBody>
                  <a:tcPr marL="0" marR="0" marT="0" marB="0" anchor="b"/>
                </a:tc>
                <a:tc>
                  <a:txBody>
                    <a:bodyPr/>
                    <a:lstStyle/>
                    <a:p>
                      <a:endParaRPr sz="300"/>
                    </a:p>
                  </a:txBody>
                  <a:tcPr marL="0" marR="0" marT="0" marB="0"/>
                </a:tc>
                <a:tc>
                  <a:txBody>
                    <a:bodyPr/>
                    <a:lstStyle/>
                    <a:p>
                      <a:endParaRPr sz="300"/>
                    </a:p>
                  </a:txBody>
                  <a:tcPr marL="0" marR="0" marT="0" marB="0"/>
                </a:tc>
                <a:tc>
                  <a:txBody>
                    <a:bodyPr/>
                    <a:lstStyle/>
                    <a:p>
                      <a:pPr marL="0" marR="0" indent="139700" algn="just"/>
                      <a:r>
                        <a:rPr lang="tr" sz="400" b="1">
                          <a:latin typeface="Arial"/>
                        </a:rPr>
                        <a:t>20.3-11 061., »i.</a:t>
                      </a:r>
                    </a:p>
                  </a:txBody>
                  <a:tcPr marL="0" marR="0" marT="0" marB="0" anchor="b"/>
                </a:tc>
                <a:tc>
                  <a:txBody>
                    <a:bodyPr/>
                    <a:lstStyle/>
                    <a:p>
                      <a:endParaRPr sz="300"/>
                    </a:p>
                  </a:txBody>
                  <a:tcPr marL="0" marR="0" marT="0" marB="0"/>
                </a:tc>
                <a:tc>
                  <a:txBody>
                    <a:bodyPr/>
                    <a:lstStyle/>
                    <a:p>
                      <a:pPr marL="0" marR="0" indent="152400" algn="just"/>
                      <a:r>
                        <a:rPr lang="tr" sz="400" b="1">
                          <a:latin typeface="Arial"/>
                        </a:rPr>
                        <a:t>20 181 .06</a:t>
                      </a:r>
                      <a:r>
                        <a:rPr lang="tr" sz="400" b="1" u="sng">
                          <a:latin typeface="Arial"/>
                        </a:rPr>
                        <a:t>6,16</a:t>
                      </a:r>
                    </a:p>
                  </a:txBody>
                  <a:tcPr marL="0" marR="0" marT="0" marB="0" anchor="b"/>
                </a:tc>
                <a:extLst>
                  <a:ext uri="{0D108BD9-81ED-4DB2-BD59-A6C34878D82A}">
                    <a16:rowId xmlns:a16="http://schemas.microsoft.com/office/drawing/2014/main" val="10075"/>
                  </a:ext>
                </a:extLst>
              </a:tr>
              <a:tr h="45720">
                <a:tc>
                  <a:txBody>
                    <a:bodyPr/>
                    <a:lstStyle/>
                    <a:p>
                      <a:endParaRPr sz="300"/>
                    </a:p>
                  </a:txBody>
                  <a:tcPr marL="0" marR="0" marT="0" marB="0"/>
                </a:tc>
                <a:tc>
                  <a:txBody>
                    <a:bodyPr/>
                    <a:lstStyle/>
                    <a:p>
                      <a:pPr marL="0" marR="0" indent="0"/>
                      <a:r>
                        <a:rPr lang="tr" sz="400" b="1">
                          <a:latin typeface="Arial"/>
                        </a:rPr>
                        <a:t>AA AL Ş&lt;1 ITT H U VE. İŞ. MAKİ NESİ OFBAATOH Lİ CALİ S t 1 »U LMAM</a:t>
                      </a:r>
                    </a:p>
                  </a:txBody>
                  <a:tcPr marL="0" marR="0" marT="0" marB="0"/>
                </a:tc>
                <a:tc>
                  <a:txBody>
                    <a:bodyPr/>
                    <a:lstStyle/>
                    <a:p>
                      <a:endParaRPr sz="300"/>
                    </a:p>
                  </a:txBody>
                  <a:tcPr marL="0" marR="0" marT="0" marB="0"/>
                </a:tc>
                <a:tc>
                  <a:txBody>
                    <a:bodyPr/>
                    <a:lstStyle/>
                    <a:p>
                      <a:endParaRPr sz="300"/>
                    </a:p>
                  </a:txBody>
                  <a:tcPr marL="0" marR="0" marT="0" marB="0"/>
                </a:tc>
                <a:tc>
                  <a:txBody>
                    <a:bodyPr/>
                    <a:lstStyle/>
                    <a:p>
                      <a:pPr marL="0" marR="0" indent="254000" algn="just"/>
                      <a:r>
                        <a:rPr lang="tr" sz="400" b="1">
                          <a:latin typeface="Arial"/>
                        </a:rPr>
                        <a:t>e.7GG -l i J.ı.r.</a:t>
                      </a:r>
                    </a:p>
                  </a:txBody>
                  <a:tcPr marL="0" marR="0" marT="0" marB="0"/>
                </a:tc>
                <a:tc>
                  <a:txBody>
                    <a:bodyPr/>
                    <a:lstStyle/>
                    <a:p>
                      <a:endParaRPr sz="300"/>
                    </a:p>
                  </a:txBody>
                  <a:tcPr marL="0" marR="0" marT="0" marB="0"/>
                </a:tc>
                <a:tc>
                  <a:txBody>
                    <a:bodyPr/>
                    <a:lstStyle/>
                    <a:p>
                      <a:pPr marL="0" marR="0" indent="266700" algn="just"/>
                      <a:r>
                        <a:rPr lang="tr" sz="400" b="1">
                          <a:latin typeface="Arial"/>
                        </a:rPr>
                        <a:t>G 7 G G 4 3 2 . G f.</a:t>
                      </a:r>
                    </a:p>
                  </a:txBody>
                  <a:tcPr marL="0" marR="0" marT="0" marB="0"/>
                </a:tc>
                <a:extLst>
                  <a:ext uri="{0D108BD9-81ED-4DB2-BD59-A6C34878D82A}">
                    <a16:rowId xmlns:a16="http://schemas.microsoft.com/office/drawing/2014/main" val="10076"/>
                  </a:ext>
                </a:extLst>
              </a:tr>
              <a:tr h="54864">
                <a:tc>
                  <a:txBody>
                    <a:bodyPr/>
                    <a:lstStyle/>
                    <a:p>
                      <a:pPr marL="0" marR="0" indent="0"/>
                      <a:r>
                        <a:rPr lang="tr" sz="400" b="1">
                          <a:latin typeface="Arial"/>
                        </a:rPr>
                        <a:t>OOO 0 1003</a:t>
                      </a:r>
                    </a:p>
                  </a:txBody>
                  <a:tcPr marL="0" marR="0" marT="0" marB="0" anchor="b"/>
                </a:tc>
                <a:tc>
                  <a:txBody>
                    <a:bodyPr/>
                    <a:lstStyle/>
                    <a:p>
                      <a:pPr marL="0" marR="0" indent="0"/>
                      <a:r>
                        <a:rPr lang="tr" sz="400" b="1">
                          <a:latin typeface="Arial"/>
                        </a:rPr>
                        <a:t>ÇOP TOHLAMA </a:t>
                      </a:r>
                      <a:r>
                        <a:rPr lang="tr" sz="400" b="1" cap="small">
                          <a:latin typeface="Arial"/>
                        </a:rPr>
                        <a:t>işleri</a:t>
                      </a:r>
                    </a:p>
                  </a:txBody>
                  <a:tcPr marL="0" marR="0" marT="0" marB="0" anchor="b"/>
                </a:tc>
                <a:tc>
                  <a:txBody>
                    <a:bodyPr/>
                    <a:lstStyle/>
                    <a:p>
                      <a:pPr marL="0" marR="0" indent="0" algn="just"/>
                      <a:r>
                        <a:rPr lang="tr" sz="400" b="1">
                          <a:latin typeface="Arial"/>
                        </a:rPr>
                        <a:t>rı</a:t>
                      </a:r>
                    </a:p>
                  </a:txBody>
                  <a:tcPr marL="0" marR="0" marT="0" marB="0" anchor="b"/>
                </a:tc>
                <a:tc>
                  <a:txBody>
                    <a:bodyPr/>
                    <a:lstStyle/>
                    <a:p>
                      <a:endParaRPr sz="300"/>
                    </a:p>
                  </a:txBody>
                  <a:tcPr marL="0" marR="0" marT="0" marB="0"/>
                </a:tc>
                <a:tc>
                  <a:txBody>
                    <a:bodyPr/>
                    <a:lstStyle/>
                    <a:p>
                      <a:pPr marL="0" marR="0" indent="254000" algn="just"/>
                      <a:r>
                        <a:rPr lang="tr" sz="400" b="1">
                          <a:latin typeface="Arial"/>
                        </a:rPr>
                        <a:t>1 KTn 311 İZ</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77"/>
                  </a:ext>
                </a:extLst>
              </a:tr>
              <a:tr h="51816">
                <a:tc>
                  <a:txBody>
                    <a:bodyPr/>
                    <a:lstStyle/>
                    <a:p>
                      <a:endParaRPr sz="300"/>
                    </a:p>
                  </a:txBody>
                  <a:tcPr marL="0" marR="0" marT="0" marB="0"/>
                </a:tc>
                <a:tc>
                  <a:txBody>
                    <a:bodyPr/>
                    <a:lstStyle/>
                    <a:p>
                      <a:pPr marL="0" marR="0" indent="0"/>
                      <a:r>
                        <a:rPr lang="tr" sz="400" b="1">
                          <a:latin typeface="Arial"/>
                        </a:rPr>
                        <a:t>KA-n ATIK KUMAMA VE TEM./H» .»IH.</a:t>
                      </a:r>
                    </a:p>
                  </a:txBody>
                  <a:tcPr marL="0" marR="0" marT="0" marB="0"/>
                </a:tc>
                <a:tc>
                  <a:txBody>
                    <a:bodyPr/>
                    <a:lstStyle/>
                    <a:p>
                      <a:endParaRPr sz="300"/>
                    </a:p>
                  </a:txBody>
                  <a:tcPr marL="0" marR="0" marT="0" marB="0"/>
                </a:tc>
                <a:tc>
                  <a:txBody>
                    <a:bodyPr/>
                    <a:lstStyle/>
                    <a:p>
                      <a:endParaRPr sz="300"/>
                    </a:p>
                  </a:txBody>
                  <a:tcPr marL="0" marR="0" marT="0" marB="0"/>
                </a:tc>
                <a:tc>
                  <a:txBody>
                    <a:bodyPr/>
                    <a:lstStyle/>
                    <a:p>
                      <a:pPr marL="0" marR="0" indent="254000" algn="just"/>
                      <a:r>
                        <a:rPr lang="tr" sz="400" b="1">
                          <a:latin typeface="Arial"/>
                        </a:rPr>
                        <a:t>a 1 9B 5 1 Z . 2 2</a:t>
                      </a:r>
                    </a:p>
                  </a:txBody>
                  <a:tcPr marL="0" marR="0" marT="0" marB="0"/>
                </a:tc>
                <a:tc>
                  <a:txBody>
                    <a:bodyPr/>
                    <a:lstStyle/>
                    <a:p>
                      <a:endParaRPr sz="300"/>
                    </a:p>
                  </a:txBody>
                  <a:tcPr marL="0" marR="0" marT="0" marB="0"/>
                </a:tc>
                <a:tc>
                  <a:txBody>
                    <a:bodyPr/>
                    <a:lstStyle/>
                    <a:p>
                      <a:pPr marL="0" marR="0" indent="266700" algn="just"/>
                      <a:r>
                        <a:rPr lang="tr" sz="400" b="1">
                          <a:latin typeface="Arial"/>
                        </a:rPr>
                        <a:t>a 1 9 m i r ■ -</a:t>
                      </a:r>
                    </a:p>
                  </a:txBody>
                  <a:tcPr marL="0" marR="0" marT="0" marB="0"/>
                </a:tc>
                <a:extLst>
                  <a:ext uri="{0D108BD9-81ED-4DB2-BD59-A6C34878D82A}">
                    <a16:rowId xmlns:a16="http://schemas.microsoft.com/office/drawing/2014/main" val="10078"/>
                  </a:ext>
                </a:extLst>
              </a:tr>
              <a:tr h="51816">
                <a:tc>
                  <a:txBody>
                    <a:bodyPr/>
                    <a:lstStyle/>
                    <a:p>
                      <a:pPr marL="0" marR="0" indent="0"/>
                      <a:r>
                        <a:rPr lang="tr" sz="400" b="1">
                          <a:latin typeface="Arial"/>
                        </a:rPr>
                        <a:t>3.00 O 1 004</a:t>
                      </a:r>
                    </a:p>
                  </a:txBody>
                  <a:tcPr marL="0" marR="0" marT="0" marB="0"/>
                </a:tc>
                <a:tc>
                  <a:txBody>
                    <a:bodyPr/>
                    <a:lstStyle/>
                    <a:p>
                      <a:pPr marL="0" marR="0" indent="0"/>
                      <a:r>
                        <a:rPr lang="tr" sz="400" b="1">
                          <a:latin typeface="Arial"/>
                        </a:rPr>
                        <a:t>IH LKOİV» SU HİZMETLERİ</a:t>
                      </a:r>
                    </a:p>
                  </a:txBody>
                  <a:tcPr marL="0" marR="0" marT="0" marB="0"/>
                </a:tc>
                <a:tc>
                  <a:txBody>
                    <a:bodyPr/>
                    <a:lstStyle/>
                    <a:p>
                      <a:pPr marL="0" marR="0" indent="0" algn="just"/>
                      <a:r>
                        <a:rPr lang="tr" sz="400" b="1">
                          <a:latin typeface="Arial"/>
                        </a:rPr>
                        <a:t>TL</a:t>
                      </a:r>
                    </a:p>
                  </a:txBody>
                  <a:tcPr marL="0" marR="0" marT="0" marB="0"/>
                </a:tc>
                <a:tc>
                  <a:txBody>
                    <a:bodyPr/>
                    <a:lstStyle/>
                    <a:p>
                      <a:endParaRPr sz="300"/>
                    </a:p>
                  </a:txBody>
                  <a:tcPr marL="0" marR="0" marT="0" marB="0"/>
                </a:tc>
                <a:tc>
                  <a:txBody>
                    <a:bodyPr/>
                    <a:lstStyle/>
                    <a:p>
                      <a:pPr marL="0" marR="0" indent="254000" algn="just"/>
                      <a:r>
                        <a:rPr lang="tr" sz="400" b="1">
                          <a:latin typeface="Arial"/>
                        </a:rPr>
                        <a:t>3 1 S9.49O.7O</a:t>
                      </a:r>
                    </a:p>
                  </a:txBody>
                  <a:tcPr marL="0" marR="0" marT="0" marB="0"/>
                </a:tc>
                <a:tc>
                  <a:txBody>
                    <a:bodyPr/>
                    <a:lstStyle/>
                    <a:p>
                      <a:endParaRPr sz="300"/>
                    </a:p>
                  </a:txBody>
                  <a:tcPr marL="0" marR="0" marT="0" marB="0"/>
                </a:tc>
                <a:tc>
                  <a:txBody>
                    <a:bodyPr/>
                    <a:lstStyle/>
                    <a:p>
                      <a:pPr marL="0" marR="0" indent="266700" algn="just"/>
                      <a:r>
                        <a:rPr lang="tr" sz="400" b="1">
                          <a:latin typeface="Arial"/>
                        </a:rPr>
                        <a:t>3 159 490 70</a:t>
                      </a:r>
                    </a:p>
                  </a:txBody>
                  <a:tcPr marL="0" marR="0" marT="0" marB="0"/>
                </a:tc>
                <a:extLst>
                  <a:ext uri="{0D108BD9-81ED-4DB2-BD59-A6C34878D82A}">
                    <a16:rowId xmlns:a16="http://schemas.microsoft.com/office/drawing/2014/main" val="10079"/>
                  </a:ext>
                </a:extLst>
              </a:tr>
              <a:tr h="48768">
                <a:tc>
                  <a:txBody>
                    <a:bodyPr/>
                    <a:lstStyle/>
                    <a:p>
                      <a:pPr marL="0" marR="0" indent="0"/>
                      <a:r>
                        <a:rPr lang="tr" sz="400" b="1">
                          <a:latin typeface="Arial"/>
                        </a:rPr>
                        <a:t>400 O 1 005</a:t>
                      </a:r>
                    </a:p>
                  </a:txBody>
                  <a:tcPr marL="0" marR="0" marT="0" marB="0" anchor="b"/>
                </a:tc>
                <a:tc>
                  <a:txBody>
                    <a:bodyPr/>
                    <a:lstStyle/>
                    <a:p>
                      <a:pPr marL="0" marR="0" indent="0"/>
                      <a:r>
                        <a:rPr lang="tr" sz="400" b="1">
                          <a:latin typeface="Arial"/>
                        </a:rPr>
                        <a:t>-.1 • SAYAL, i AR İNİN OKUNMASI VI BAMIM İŞLERİ</a:t>
                      </a:r>
                    </a:p>
                  </a:txBody>
                  <a:tcPr marL="0" marR="0" marT="0" marB="0" anchor="b"/>
                </a:tc>
                <a:tc>
                  <a:txBody>
                    <a:bodyPr/>
                    <a:lstStyle/>
                    <a:p>
                      <a:endParaRPr sz="300"/>
                    </a:p>
                  </a:txBody>
                  <a:tcPr marL="0" marR="0" marT="0" marB="0"/>
                </a:tc>
                <a:tc>
                  <a:txBody>
                    <a:bodyPr/>
                    <a:lstStyle/>
                    <a:p>
                      <a:endParaRPr sz="300"/>
                    </a:p>
                  </a:txBody>
                  <a:tcPr marL="0" marR="0" marT="0" marB="0"/>
                </a:tc>
                <a:tc>
                  <a:txBody>
                    <a:bodyPr/>
                    <a:lstStyle/>
                    <a:p>
                      <a:pPr marL="0" marR="0" indent="254000" algn="just"/>
                      <a:r>
                        <a:rPr lang="tr" sz="400" b="1">
                          <a:latin typeface="Arial"/>
                        </a:rPr>
                        <a:t>2 14 5 t. 7 I., a r.</a:t>
                      </a:r>
                    </a:p>
                  </a:txBody>
                  <a:tcPr marL="0" marR="0" marT="0" marB="0" anchor="b"/>
                </a:tc>
                <a:tc>
                  <a:txBody>
                    <a:bodyPr/>
                    <a:lstStyle/>
                    <a:p>
                      <a:endParaRPr sz="300"/>
                    </a:p>
                  </a:txBody>
                  <a:tcPr marL="0" marR="0" marT="0" marB="0"/>
                </a:tc>
                <a:tc>
                  <a:txBody>
                    <a:bodyPr/>
                    <a:lstStyle/>
                    <a:p>
                      <a:pPr marL="0" marR="0" indent="266700" algn="just"/>
                      <a:r>
                        <a:rPr lang="tr" sz="400" b="1">
                          <a:latin typeface="Arial"/>
                        </a:rPr>
                        <a:t>2 145 Gınan</a:t>
                      </a:r>
                    </a:p>
                  </a:txBody>
                  <a:tcPr marL="0" marR="0" marT="0" marB="0" anchor="b"/>
                </a:tc>
                <a:extLst>
                  <a:ext uri="{0D108BD9-81ED-4DB2-BD59-A6C34878D82A}">
                    <a16:rowId xmlns:a16="http://schemas.microsoft.com/office/drawing/2014/main" val="10080"/>
                  </a:ext>
                </a:extLst>
              </a:tr>
              <a:tr h="57912">
                <a:tc>
                  <a:txBody>
                    <a:bodyPr/>
                    <a:lstStyle/>
                    <a:p>
                      <a:pPr marL="0" marR="0" indent="0"/>
                      <a:r>
                        <a:rPr lang="tr" sz="400" b="1">
                          <a:latin typeface="Arial"/>
                        </a:rPr>
                        <a:t>eoz _.</a:t>
                      </a:r>
                    </a:p>
                  </a:txBody>
                  <a:tcPr marL="0" marR="0" marT="0" marB="0" anchor="b"/>
                </a:tc>
                <a:tc>
                  <a:txBody>
                    <a:bodyPr/>
                    <a:lstStyle/>
                    <a:p>
                      <a:pPr marL="0" marR="0" indent="0"/>
                      <a:r>
                        <a:rPr lang="tr" sz="400" b="1">
                          <a:latin typeface="Arial"/>
                        </a:rPr>
                        <a:t>DİĞER GELİRLER</a:t>
                      </a:r>
                    </a:p>
                  </a:txBody>
                  <a:tcPr marL="0" marR="0" marT="0" marB="0" anchor="b"/>
                </a:tc>
                <a:tc>
                  <a:txBody>
                    <a:bodyPr/>
                    <a:lstStyle/>
                    <a:p>
                      <a:endParaRPr sz="300"/>
                    </a:p>
                  </a:txBody>
                  <a:tcPr marL="0" marR="0" marT="0" marB="0"/>
                </a:tc>
                <a:tc>
                  <a:txBody>
                    <a:bodyPr/>
                    <a:lstStyle/>
                    <a:p>
                      <a:pPr marL="0" marR="0" indent="495300"/>
                      <a:r>
                        <a:rPr lang="tr" sz="400" b="1">
                          <a:latin typeface="Arial"/>
                        </a:rPr>
                        <a:t>O, OH</a:t>
                      </a:r>
                    </a:p>
                  </a:txBody>
                  <a:tcPr marL="0" marR="0" marT="0" marB="0" anchor="b"/>
                </a:tc>
                <a:tc>
                  <a:txBody>
                    <a:bodyPr/>
                    <a:lstStyle/>
                    <a:p>
                      <a:pPr marL="0" marR="0" indent="292100" algn="just"/>
                      <a:r>
                        <a:rPr lang="tr" sz="400" b="1" u="sng">
                          <a:latin typeface="Arial"/>
                        </a:rPr>
                        <a:t>26.153»MO</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81"/>
                  </a:ext>
                </a:extLst>
              </a:tr>
              <a:tr h="51816">
                <a:tc>
                  <a:txBody>
                    <a:bodyPr/>
                    <a:lstStyle/>
                    <a:p>
                      <a:pPr marL="0" marR="0" indent="0"/>
                      <a:r>
                        <a:rPr lang="tr" sz="400" b="1">
                          <a:latin typeface="Arial"/>
                        </a:rPr>
                        <a:t>007 Ol</a:t>
                      </a:r>
                    </a:p>
                  </a:txBody>
                  <a:tcPr marL="0" marR="0" marT="0" marB="0" anchor="b"/>
                </a:tc>
                <a:tc>
                  <a:txBody>
                    <a:bodyPr/>
                    <a:lstStyle/>
                    <a:p>
                      <a:pPr marL="0" marR="0" indent="0"/>
                      <a:r>
                        <a:rPr lang="tr" sz="400" b="1">
                          <a:latin typeface="Arial"/>
                        </a:rPr>
                        <a:t>SGK Teşvik GnlIrİRrl</a:t>
                      </a:r>
                    </a:p>
                  </a:txBody>
                  <a:tcPr marL="0" marR="0" marT="0" marB="0" anchor="b"/>
                </a:tc>
                <a:tc>
                  <a:txBody>
                    <a:bodyPr/>
                    <a:lstStyle/>
                    <a:p>
                      <a:endParaRPr sz="300"/>
                    </a:p>
                  </a:txBody>
                  <a:tcPr marL="0" marR="0" marT="0" marB="0"/>
                </a:tc>
                <a:tc>
                  <a:txBody>
                    <a:bodyPr/>
                    <a:lstStyle/>
                    <a:p>
                      <a:pPr marL="0" marR="0" indent="495300"/>
                      <a:r>
                        <a:rPr lang="tr" sz="400" b="1">
                          <a:latin typeface="Arial"/>
                        </a:rPr>
                        <a:t>0,06</a:t>
                      </a:r>
                    </a:p>
                  </a:txBody>
                  <a:tcPr marL="0" marR="0" marT="0" marB="0" anchor="b"/>
                </a:tc>
                <a:tc>
                  <a:txBody>
                    <a:bodyPr/>
                    <a:lstStyle/>
                    <a:p>
                      <a:pPr marL="0" marR="0" indent="292100" algn="just"/>
                      <a:r>
                        <a:rPr lang="tr" sz="400" b="1">
                          <a:latin typeface="Arial"/>
                        </a:rPr>
                        <a:t>26.153,30</a:t>
                      </a:r>
                    </a:p>
                  </a:txBody>
                  <a:tcPr marL="0" marR="0" marT="0" marB="0" anchor="b"/>
                </a:tc>
                <a:tc>
                  <a:txBody>
                    <a:bodyPr/>
                    <a:lstStyle/>
                    <a:p>
                      <a:endParaRPr sz="300"/>
                    </a:p>
                  </a:txBody>
                  <a:tcPr marL="0" marR="0" marT="0" marB="0"/>
                </a:tc>
                <a:tc>
                  <a:txBody>
                    <a:bodyPr/>
                    <a:lstStyle/>
                    <a:p>
                      <a:pPr marL="0" marR="0" indent="304800" algn="just"/>
                      <a:r>
                        <a:rPr lang="tr" sz="400" b="1">
                          <a:latin typeface="Arial"/>
                        </a:rPr>
                        <a:t>26.153,22</a:t>
                      </a:r>
                    </a:p>
                  </a:txBody>
                  <a:tcPr marL="0" marR="0" marT="0" marB="0" anchor="b"/>
                </a:tc>
                <a:extLst>
                  <a:ext uri="{0D108BD9-81ED-4DB2-BD59-A6C34878D82A}">
                    <a16:rowId xmlns:a16="http://schemas.microsoft.com/office/drawing/2014/main" val="10082"/>
                  </a:ext>
                </a:extLst>
              </a:tr>
              <a:tr h="51816">
                <a:tc>
                  <a:txBody>
                    <a:bodyPr/>
                    <a:lstStyle/>
                    <a:p>
                      <a:pPr marL="0" marR="0" indent="0"/>
                      <a:r>
                        <a:rPr lang="tr" sz="400" b="1">
                          <a:latin typeface="Arial"/>
                        </a:rPr>
                        <a:t>003 Ol om</a:t>
                      </a:r>
                    </a:p>
                  </a:txBody>
                  <a:tcPr marL="0" marR="0" marT="0" marB="0"/>
                </a:tc>
                <a:tc>
                  <a:txBody>
                    <a:bodyPr/>
                    <a:lstStyle/>
                    <a:p>
                      <a:pPr marL="0" marR="0" indent="0"/>
                      <a:r>
                        <a:rPr lang="tr" sz="400" b="1">
                          <a:latin typeface="Arial"/>
                        </a:rPr>
                        <a:t>GGG1 A,</a:t>
                      </a:r>
                      <a:r>
                        <a:rPr lang="tr" sz="400" b="1" baseline="-25000">
                          <a:latin typeface="Arial"/>
                        </a:rPr>
                        <a:t>n</a:t>
                      </a:r>
                      <a:r>
                        <a:rPr lang="tr" sz="400" b="1">
                          <a:latin typeface="Arial"/>
                        </a:rPr>
                        <a:t>aıı IK rat davacı</a:t>
                      </a:r>
                    </a:p>
                  </a:txBody>
                  <a:tcPr marL="0" marR="0" marT="0" marB="0"/>
                </a:tc>
                <a:tc>
                  <a:txBody>
                    <a:bodyPr/>
                    <a:lstStyle/>
                    <a:p>
                      <a:pPr marL="0" marR="0" indent="0" algn="just"/>
                      <a:r>
                        <a:rPr lang="tr" sz="400" b="1">
                          <a:latin typeface="Arial"/>
                        </a:rPr>
                        <a:t>TL</a:t>
                      </a:r>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pPr marL="0" marR="0" indent="355600" algn="just"/>
                      <a:r>
                        <a:rPr lang="tr" sz="400" b="1">
                          <a:latin typeface="Arial"/>
                        </a:rPr>
                        <a:t>İn İli</a:t>
                      </a:r>
                    </a:p>
                  </a:txBody>
                  <a:tcPr marL="0" marR="0" marT="0" marB="0"/>
                </a:tc>
                <a:extLst>
                  <a:ext uri="{0D108BD9-81ED-4DB2-BD59-A6C34878D82A}">
                    <a16:rowId xmlns:a16="http://schemas.microsoft.com/office/drawing/2014/main" val="10083"/>
                  </a:ext>
                </a:extLst>
              </a:tr>
              <a:tr h="54864">
                <a:tc>
                  <a:txBody>
                    <a:bodyPr/>
                    <a:lstStyle/>
                    <a:p>
                      <a:pPr marL="0" marR="0" indent="0"/>
                      <a:r>
                        <a:rPr lang="tr" sz="400" b="1">
                          <a:latin typeface="Arial"/>
                        </a:rPr>
                        <a:t>-^</a:t>
                      </a:r>
                    </a:p>
                  </a:txBody>
                  <a:tcPr marL="0" marR="0" marT="0" marB="0" anchor="b"/>
                </a:tc>
                <a:tc>
                  <a:txBody>
                    <a:bodyPr/>
                    <a:lstStyle/>
                    <a:p>
                      <a:pPr marL="0" marR="0" indent="0"/>
                      <a:r>
                        <a:rPr lang="tr" sz="400" b="1">
                          <a:latin typeface="Arial"/>
                        </a:rPr>
                        <a:t>S ATI iLA IH </a:t>
                      </a:r>
                      <a:r>
                        <a:rPr lang="tr" sz="400" b="1" u="sng">
                          <a:latin typeface="Arial"/>
                        </a:rPr>
                        <a:t>N MALİYETİ (-</a:t>
                      </a:r>
                      <a:r>
                        <a:rPr lang="tr" sz="400" b="1">
                          <a:latin typeface="Arial"/>
                        </a:rPr>
                        <a:t>)</a:t>
                      </a:r>
                    </a:p>
                  </a:txBody>
                  <a:tcPr marL="0" marR="0" marT="0" marB="0" anchor="b"/>
                </a:tc>
                <a:tc>
                  <a:txBody>
                    <a:bodyPr/>
                    <a:lstStyle/>
                    <a:p>
                      <a:endParaRPr sz="300"/>
                    </a:p>
                  </a:txBody>
                  <a:tcPr marL="0" marR="0" marT="0" marB="0"/>
                </a:tc>
                <a:tc>
                  <a:txBody>
                    <a:bodyPr/>
                    <a:lstStyle/>
                    <a:p>
                      <a:pPr marL="0" marR="0" indent="139700" algn="just"/>
                      <a:r>
                        <a:rPr lang="tr" sz="400" b="1">
                          <a:latin typeface="Arial"/>
                        </a:rPr>
                        <a:t>19. 166-6 ZH,m</a:t>
                      </a:r>
                    </a:p>
                  </a:txBody>
                  <a:tcPr marL="0" marR="0" marT="0" marB="0" anchor="b"/>
                </a:tc>
                <a:tc>
                  <a:txBody>
                    <a:bodyPr/>
                    <a:lstStyle/>
                    <a:p>
                      <a:endParaRPr sz="300"/>
                    </a:p>
                  </a:txBody>
                  <a:tcPr marL="0" marR="0" marT="0" marB="0"/>
                </a:tc>
                <a:tc>
                  <a:txBody>
                    <a:bodyPr/>
                    <a:lstStyle/>
                    <a:p>
                      <a:pPr marL="0" marR="0" indent="139700" algn="just"/>
                      <a:r>
                        <a:rPr lang="tr" sz="400" b="1">
                          <a:latin typeface="Arial"/>
                        </a:rPr>
                        <a:t>19.1H6.6ZH,SO</a:t>
                      </a:r>
                    </a:p>
                  </a:txBody>
                  <a:tcPr marL="0" marR="0" marT="0" marB="0" anchor="b"/>
                </a:tc>
                <a:tc>
                  <a:txBody>
                    <a:bodyPr/>
                    <a:lstStyle/>
                    <a:p>
                      <a:endParaRPr sz="300"/>
                    </a:p>
                  </a:txBody>
                  <a:tcPr marL="0" marR="0" marT="0" marB="0"/>
                </a:tc>
                <a:extLst>
                  <a:ext uri="{0D108BD9-81ED-4DB2-BD59-A6C34878D82A}">
                    <a16:rowId xmlns:a16="http://schemas.microsoft.com/office/drawing/2014/main" val="10084"/>
                  </a:ext>
                </a:extLst>
              </a:tr>
              <a:tr h="51816">
                <a:tc>
                  <a:txBody>
                    <a:bodyPr/>
                    <a:lstStyle/>
                    <a:p>
                      <a:pPr marL="0" marR="0" indent="0"/>
                      <a:r>
                        <a:rPr lang="tr" sz="400" b="1">
                          <a:latin typeface="Arial"/>
                        </a:rPr>
                        <a:t>r*3Z</a:t>
                      </a:r>
                    </a:p>
                  </a:txBody>
                  <a:tcPr marL="0" marR="0" marT="0" marB="0" anchor="b"/>
                </a:tc>
                <a:tc>
                  <a:txBody>
                    <a:bodyPr/>
                    <a:lstStyle/>
                    <a:p>
                      <a:pPr marL="0" marR="0" indent="0"/>
                      <a:r>
                        <a:rPr lang="tr" sz="400" b="1">
                          <a:latin typeface="Arial"/>
                        </a:rPr>
                        <a:t>SAİ.I AN HİZMET MALİYİ ü </a:t>
                      </a:r>
                      <a:r>
                        <a:rPr lang="tr" sz="400" b="1" baseline="-25000">
                          <a:latin typeface="Arial"/>
                        </a:rPr>
                        <a:t>(</a:t>
                      </a:r>
                      <a:r>
                        <a:rPr lang="tr" sz="400" b="1">
                          <a:latin typeface="Arial"/>
                        </a:rPr>
                        <a:t> j</a:t>
                      </a:r>
                    </a:p>
                  </a:txBody>
                  <a:tcPr marL="0" marR="0" marT="0" marB="0" anchor="b"/>
                </a:tc>
                <a:tc>
                  <a:txBody>
                    <a:bodyPr/>
                    <a:lstStyle/>
                    <a:p>
                      <a:endParaRPr sz="300"/>
                    </a:p>
                  </a:txBody>
                  <a:tcPr marL="0" marR="0" marT="0" marB="0"/>
                </a:tc>
                <a:tc>
                  <a:txBody>
                    <a:bodyPr/>
                    <a:lstStyle/>
                    <a:p>
                      <a:pPr marL="0" marR="0" indent="139700" algn="just"/>
                      <a:r>
                        <a:rPr lang="tr" sz="400" b="1">
                          <a:latin typeface="Arial"/>
                        </a:rPr>
                        <a:t>19 166 6714 «aO</a:t>
                      </a:r>
                    </a:p>
                  </a:txBody>
                  <a:tcPr marL="0" marR="0" marT="0" marB="0" anchor="b"/>
                </a:tc>
                <a:tc>
                  <a:txBody>
                    <a:bodyPr/>
                    <a:lstStyle/>
                    <a:p>
                      <a:endParaRPr sz="300"/>
                    </a:p>
                  </a:txBody>
                  <a:tcPr marL="0" marR="0" marT="0" marB="0"/>
                </a:tc>
                <a:tc>
                  <a:txBody>
                    <a:bodyPr/>
                    <a:lstStyle/>
                    <a:p>
                      <a:pPr marL="0" marR="0" indent="139700" algn="just"/>
                      <a:r>
                        <a:rPr lang="tr" sz="400" b="1">
                          <a:latin typeface="Arial"/>
                        </a:rPr>
                        <a:t>19.186.678.50</a:t>
                      </a:r>
                    </a:p>
                  </a:txBody>
                  <a:tcPr marL="0" marR="0" marT="0" marB="0" anchor="b"/>
                </a:tc>
                <a:tc>
                  <a:txBody>
                    <a:bodyPr/>
                    <a:lstStyle/>
                    <a:p>
                      <a:endParaRPr sz="300"/>
                    </a:p>
                  </a:txBody>
                  <a:tcPr marL="0" marR="0" marT="0" marB="0"/>
                </a:tc>
                <a:extLst>
                  <a:ext uri="{0D108BD9-81ED-4DB2-BD59-A6C34878D82A}">
                    <a16:rowId xmlns:a16="http://schemas.microsoft.com/office/drawing/2014/main" val="10085"/>
                  </a:ext>
                </a:extLst>
              </a:tr>
              <a:tr h="54864">
                <a:tc>
                  <a:txBody>
                    <a:bodyPr/>
                    <a:lstStyle/>
                    <a:p>
                      <a:endParaRPr sz="300"/>
                    </a:p>
                  </a:txBody>
                  <a:tcPr marL="0" marR="0" marT="0" marB="0"/>
                </a:tc>
                <a:tc>
                  <a:txBody>
                    <a:bodyPr/>
                    <a:lstStyle/>
                    <a:p>
                      <a:endParaRPr sz="300"/>
                    </a:p>
                  </a:txBody>
                  <a:tcPr marL="0" marR="0" marT="0" marB="0"/>
                </a:tc>
                <a:tc>
                  <a:txBody>
                    <a:bodyPr/>
                    <a:lstStyle/>
                    <a:p>
                      <a:pPr marL="0" marR="0" indent="0" algn="just"/>
                      <a:r>
                        <a:rPr lang="tr" sz="400" b="1">
                          <a:latin typeface="Arial"/>
                        </a:rPr>
                        <a:t>TL</a:t>
                      </a:r>
                    </a:p>
                  </a:txBody>
                  <a:tcPr marL="0" marR="0" marT="0" marB="0"/>
                </a:tc>
                <a:tc>
                  <a:txBody>
                    <a:bodyPr/>
                    <a:lstStyle/>
                    <a:p>
                      <a:pPr marL="0" marR="0" indent="0" algn="r"/>
                      <a:r>
                        <a:rPr lang="tr" sz="400" b="1">
                          <a:latin typeface="Arial"/>
                        </a:rPr>
                        <a:t>111 HG G7H.40</a:t>
                      </a:r>
                    </a:p>
                  </a:txBody>
                  <a:tcPr marL="0" marR="0" marT="0" marB="0"/>
                </a:tc>
                <a:tc>
                  <a:txBody>
                    <a:bodyPr/>
                    <a:lstStyle/>
                    <a:p>
                      <a:endParaRPr sz="300"/>
                    </a:p>
                  </a:txBody>
                  <a:tcPr marL="0" marR="0" marT="0" marB="0"/>
                </a:tc>
                <a:tc>
                  <a:txBody>
                    <a:bodyPr/>
                    <a:lstStyle/>
                    <a:p>
                      <a:pPr marL="0" marR="0" indent="0" algn="r"/>
                      <a:r>
                        <a:rPr lang="tr" sz="400" b="1">
                          <a:latin typeface="Arial"/>
                        </a:rPr>
                        <a:t>1 9.1 BG.G7B.SO</a:t>
                      </a:r>
                    </a:p>
                  </a:txBody>
                  <a:tcPr marL="0" marR="0" marT="0" marB="0"/>
                </a:tc>
                <a:tc>
                  <a:txBody>
                    <a:bodyPr/>
                    <a:lstStyle/>
                    <a:p>
                      <a:endParaRPr sz="300"/>
                    </a:p>
                  </a:txBody>
                  <a:tcPr marL="0" marR="0" marT="0" marB="0"/>
                </a:tc>
                <a:extLst>
                  <a:ext uri="{0D108BD9-81ED-4DB2-BD59-A6C34878D82A}">
                    <a16:rowId xmlns:a16="http://schemas.microsoft.com/office/drawing/2014/main" val="10086"/>
                  </a:ext>
                </a:extLst>
              </a:tr>
              <a:tr h="51816">
                <a:tc>
                  <a:txBody>
                    <a:bodyPr/>
                    <a:lstStyle/>
                    <a:p>
                      <a:endParaRPr sz="300"/>
                    </a:p>
                  </a:txBody>
                  <a:tcPr marL="0" marR="0" marT="0" marB="0"/>
                </a:tc>
                <a:tc>
                  <a:txBody>
                    <a:bodyPr/>
                    <a:lstStyle/>
                    <a:p>
                      <a:pPr marL="0" marR="0" indent="0"/>
                      <a:r>
                        <a:rPr lang="tr" sz="400" b="1">
                          <a:latin typeface="Arial"/>
                        </a:rPr>
                        <a:t>1 A AL İYİ 1 GİDERLERİ &lt; j</a:t>
                      </a:r>
                    </a:p>
                  </a:txBody>
                  <a:tcPr marL="0" marR="0" marT="0" marB="0" anchor="b"/>
                </a:tc>
                <a:tc>
                  <a:txBody>
                    <a:bodyPr/>
                    <a:lstStyle/>
                    <a:p>
                      <a:endParaRPr sz="300"/>
                    </a:p>
                  </a:txBody>
                  <a:tcPr marL="0" marR="0" marT="0" marB="0"/>
                </a:tc>
                <a:tc>
                  <a:txBody>
                    <a:bodyPr/>
                    <a:lstStyle/>
                    <a:p>
                      <a:pPr marL="0" marR="0" indent="254000" algn="just"/>
                      <a:r>
                        <a:rPr lang="tr" sz="400" b="1">
                          <a:latin typeface="Arial"/>
                        </a:rPr>
                        <a:t>136.871, 13</a:t>
                      </a:r>
                    </a:p>
                  </a:txBody>
                  <a:tcPr marL="0" marR="0" marT="0" marB="0" anchor="b"/>
                </a:tc>
                <a:tc>
                  <a:txBody>
                    <a:bodyPr/>
                    <a:lstStyle/>
                    <a:p>
                      <a:endParaRPr sz="300"/>
                    </a:p>
                  </a:txBody>
                  <a:tcPr marL="0" marR="0" marT="0" marB="0"/>
                </a:tc>
                <a:tc>
                  <a:txBody>
                    <a:bodyPr/>
                    <a:lstStyle/>
                    <a:p>
                      <a:pPr marL="0" marR="0" indent="254000" algn="just"/>
                      <a:r>
                        <a:rPr lang="tr" sz="400" b="1">
                          <a:latin typeface="Arial"/>
                        </a:rPr>
                        <a:t>136.875,3 3</a:t>
                      </a:r>
                    </a:p>
                  </a:txBody>
                  <a:tcPr marL="0" marR="0" marT="0" marB="0" anchor="b"/>
                </a:tc>
                <a:tc>
                  <a:txBody>
                    <a:bodyPr/>
                    <a:lstStyle/>
                    <a:p>
                      <a:endParaRPr sz="300"/>
                    </a:p>
                  </a:txBody>
                  <a:tcPr marL="0" marR="0" marT="0" marB="0"/>
                </a:tc>
                <a:extLst>
                  <a:ext uri="{0D108BD9-81ED-4DB2-BD59-A6C34878D82A}">
                    <a16:rowId xmlns:a16="http://schemas.microsoft.com/office/drawing/2014/main" val="10087"/>
                  </a:ext>
                </a:extLst>
              </a:tr>
              <a:tr h="54864">
                <a:tc>
                  <a:txBody>
                    <a:bodyPr/>
                    <a:lstStyle/>
                    <a:p>
                      <a:endParaRPr sz="300"/>
                    </a:p>
                  </a:txBody>
                  <a:tcPr marL="0" marR="0" marT="0" marB="0"/>
                </a:tc>
                <a:tc>
                  <a:txBody>
                    <a:bodyPr/>
                    <a:lstStyle/>
                    <a:p>
                      <a:pPr marL="0" marR="0" indent="0"/>
                      <a:r>
                        <a:rPr lang="tr" sz="400" b="1">
                          <a:latin typeface="Arial"/>
                        </a:rPr>
                        <a:t>GENEl YÖNETİM GIDEHLI Kİ ( |</a:t>
                      </a:r>
                    </a:p>
                  </a:txBody>
                  <a:tcPr marL="0" marR="0" marT="0" marB="0" anchor="b"/>
                </a:tc>
                <a:tc>
                  <a:txBody>
                    <a:bodyPr/>
                    <a:lstStyle/>
                    <a:p>
                      <a:endParaRPr sz="300"/>
                    </a:p>
                  </a:txBody>
                  <a:tcPr marL="0" marR="0" marT="0" marB="0"/>
                </a:tc>
                <a:tc>
                  <a:txBody>
                    <a:bodyPr/>
                    <a:lstStyle/>
                    <a:p>
                      <a:pPr marL="0" marR="0" indent="254000" algn="just"/>
                      <a:r>
                        <a:rPr lang="tr" sz="400" b="1">
                          <a:latin typeface="Arial"/>
                        </a:rPr>
                        <a:t>136.875.33</a:t>
                      </a:r>
                    </a:p>
                  </a:txBody>
                  <a:tcPr marL="0" marR="0" marT="0" marB="0" anchor="b"/>
                </a:tc>
                <a:tc>
                  <a:txBody>
                    <a:bodyPr/>
                    <a:lstStyle/>
                    <a:p>
                      <a:endParaRPr sz="300"/>
                    </a:p>
                  </a:txBody>
                  <a:tcPr marL="0" marR="0" marT="0" marB="0"/>
                </a:tc>
                <a:tc>
                  <a:txBody>
                    <a:bodyPr/>
                    <a:lstStyle/>
                    <a:p>
                      <a:pPr marL="0" marR="0" indent="254000" algn="just"/>
                      <a:r>
                        <a:rPr lang="tr" sz="400" b="1">
                          <a:latin typeface="Arial"/>
                        </a:rPr>
                        <a:t>T 3 6.871 3 3</a:t>
                      </a:r>
                    </a:p>
                  </a:txBody>
                  <a:tcPr marL="0" marR="0" marT="0" marB="0" anchor="b"/>
                </a:tc>
                <a:tc>
                  <a:txBody>
                    <a:bodyPr/>
                    <a:lstStyle/>
                    <a:p>
                      <a:endParaRPr sz="300"/>
                    </a:p>
                  </a:txBody>
                  <a:tcPr marL="0" marR="0" marT="0" marB="0"/>
                </a:tc>
                <a:extLst>
                  <a:ext uri="{0D108BD9-81ED-4DB2-BD59-A6C34878D82A}">
                    <a16:rowId xmlns:a16="http://schemas.microsoft.com/office/drawing/2014/main" val="10088"/>
                  </a:ext>
                </a:extLst>
              </a:tr>
              <a:tr h="51816">
                <a:tc>
                  <a:txBody>
                    <a:bodyPr/>
                    <a:lstStyle/>
                    <a:p>
                      <a:pPr marL="0" marR="0" indent="0"/>
                      <a:r>
                        <a:rPr lang="tr" sz="400" b="1">
                          <a:latin typeface="Arial"/>
                        </a:rPr>
                        <a:t>0 3 3 0 1</a:t>
                      </a:r>
                    </a:p>
                  </a:txBody>
                  <a:tcPr marL="0" marR="0" marT="0" marB="0"/>
                </a:tc>
                <a:tc>
                  <a:txBody>
                    <a:bodyPr/>
                    <a:lstStyle/>
                    <a:p>
                      <a:pPr marL="0" marR="0" indent="0"/>
                      <a:r>
                        <a:rPr lang="tr" sz="400" b="1">
                          <a:latin typeface="Arial"/>
                        </a:rPr>
                        <a:t>«Sanal Yün Di d H»</a:t>
                      </a:r>
                    </a:p>
                  </a:txBody>
                  <a:tcPr marL="0" marR="0" marT="0" marB="0"/>
                </a:tc>
                <a:tc>
                  <a:txBody>
                    <a:bodyPr/>
                    <a:lstStyle/>
                    <a:p>
                      <a:pPr marL="0" marR="0" indent="0" algn="just"/>
                      <a:r>
                        <a:rPr lang="tr" sz="400" b="1">
                          <a:latin typeface="Arial"/>
                        </a:rPr>
                        <a:t>Tl</a:t>
                      </a:r>
                    </a:p>
                  </a:txBody>
                  <a:tcPr marL="0" marR="0" marT="0" marB="0"/>
                </a:tc>
                <a:tc>
                  <a:txBody>
                    <a:bodyPr/>
                    <a:lstStyle/>
                    <a:p>
                      <a:pPr marL="0" marR="0" indent="304800" algn="just"/>
                      <a:r>
                        <a:rPr lang="tr" sz="400" b="1">
                          <a:latin typeface="Arial"/>
                        </a:rPr>
                        <a:t>1 36 47*1 1 T</a:t>
                      </a:r>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89"/>
                  </a:ext>
                </a:extLst>
              </a:tr>
              <a:tr h="54864">
                <a:tc>
                  <a:txBody>
                    <a:bodyPr/>
                    <a:lstStyle/>
                    <a:p>
                      <a:endParaRPr sz="300"/>
                    </a:p>
                  </a:txBody>
                  <a:tcPr marL="0" marR="0" marT="0" marB="0"/>
                </a:tc>
                <a:tc>
                  <a:txBody>
                    <a:bodyPr/>
                    <a:lstStyle/>
                    <a:p>
                      <a:pPr marL="0" marR="0" indent="0"/>
                      <a:r>
                        <a:rPr lang="tr" sz="400" b="1">
                          <a:latin typeface="Arial"/>
                        </a:rPr>
                        <a:t>DİĞER 1 A Al 1 ¥ t t LEH OL Al Fil AĞAN GEl İR VE KARLAR</a:t>
                      </a:r>
                    </a:p>
                  </a:txBody>
                  <a:tcPr marL="0" marR="0" marT="0" marB="0" anchor="b"/>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pPr marL="0" marR="0" indent="355600" algn="just"/>
                      <a:r>
                        <a:rPr lang="tr" sz="400" b="1">
                          <a:latin typeface="Arial"/>
                        </a:rPr>
                        <a:t>1.612.25</a:t>
                      </a:r>
                    </a:p>
                  </a:txBody>
                  <a:tcPr marL="0" marR="0" marT="0" marB="0" anchor="b"/>
                </a:tc>
                <a:extLst>
                  <a:ext uri="{0D108BD9-81ED-4DB2-BD59-A6C34878D82A}">
                    <a16:rowId xmlns:a16="http://schemas.microsoft.com/office/drawing/2014/main" val="10090"/>
                  </a:ext>
                </a:extLst>
              </a:tr>
              <a:tr h="48768">
                <a:tc>
                  <a:txBody>
                    <a:bodyPr/>
                    <a:lstStyle/>
                    <a:p>
                      <a:endParaRPr sz="300"/>
                    </a:p>
                  </a:txBody>
                  <a:tcPr marL="0" marR="0" marT="0" marB="0"/>
                </a:tc>
                <a:tc>
                  <a:txBody>
                    <a:bodyPr/>
                    <a:lstStyle/>
                    <a:p>
                      <a:pPr marL="0" marR="0" indent="0"/>
                      <a:r>
                        <a:rPr lang="tr" sz="400" b="1">
                          <a:latin typeface="Arial"/>
                        </a:rPr>
                        <a:t>DİĞER O. AĞAN GELİR VI KARLAR</a:t>
                      </a:r>
                    </a:p>
                  </a:txBody>
                  <a:tcPr marL="0" marR="0" marT="0" marB="0" anchor="b"/>
                </a:tc>
                <a:tc>
                  <a:txBody>
                    <a:bodyPr/>
                    <a:lstStyle/>
                    <a:p>
                      <a:endParaRPr sz="300"/>
                    </a:p>
                  </a:txBody>
                  <a:tcPr marL="0" marR="0" marT="0" marB="0"/>
                </a:tc>
                <a:tc>
                  <a:txBody>
                    <a:bodyPr/>
                    <a:lstStyle/>
                    <a:p>
                      <a:endParaRPr sz="300"/>
                    </a:p>
                  </a:txBody>
                  <a:tcPr marL="0" marR="0" marT="0" marB="0"/>
                </a:tc>
                <a:tc>
                  <a:txBody>
                    <a:bodyPr/>
                    <a:lstStyle/>
                    <a:p>
                      <a:pPr marL="0" marR="0" indent="342900" algn="just"/>
                      <a:r>
                        <a:rPr lang="tr" sz="400" b="1">
                          <a:latin typeface="Arial"/>
                        </a:rPr>
                        <a:t>1.612.25</a:t>
                      </a:r>
                    </a:p>
                  </a:txBody>
                  <a:tcPr marL="0" marR="0" marT="0" marB="0" anchor="b"/>
                </a:tc>
                <a:tc>
                  <a:txBody>
                    <a:bodyPr/>
                    <a:lstStyle/>
                    <a:p>
                      <a:endParaRPr sz="300"/>
                    </a:p>
                  </a:txBody>
                  <a:tcPr marL="0" marR="0" marT="0" marB="0"/>
                </a:tc>
                <a:tc>
                  <a:txBody>
                    <a:bodyPr/>
                    <a:lstStyle/>
                    <a:p>
                      <a:pPr marL="0" marR="0" indent="355600" algn="just"/>
                      <a:r>
                        <a:rPr lang="tr" sz="400" b="1">
                          <a:latin typeface="Arial"/>
                        </a:rPr>
                        <a:t>1.612,25</a:t>
                      </a:r>
                    </a:p>
                  </a:txBody>
                  <a:tcPr marL="0" marR="0" marT="0" marB="0" anchor="b"/>
                </a:tc>
                <a:extLst>
                  <a:ext uri="{0D108BD9-81ED-4DB2-BD59-A6C34878D82A}">
                    <a16:rowId xmlns:a16="http://schemas.microsoft.com/office/drawing/2014/main" val="10091"/>
                  </a:ext>
                </a:extLst>
              </a:tr>
              <a:tr h="54864">
                <a:tc>
                  <a:txBody>
                    <a:bodyPr/>
                    <a:lstStyle/>
                    <a:p>
                      <a:endParaRPr sz="300"/>
                    </a:p>
                  </a:txBody>
                  <a:tcPr marL="0" marR="0" marT="0" marB="0"/>
                </a:tc>
                <a:tc>
                  <a:txBody>
                    <a:bodyPr/>
                    <a:lstStyle/>
                    <a:p>
                      <a:endParaRPr sz="300"/>
                    </a:p>
                  </a:txBody>
                  <a:tcPr marL="0" marR="0" marT="0" marB="0"/>
                </a:tc>
                <a:tc>
                  <a:txBody>
                    <a:bodyPr/>
                    <a:lstStyle/>
                    <a:p>
                      <a:pPr marL="0" marR="0" indent="0" algn="just"/>
                      <a:r>
                        <a:rPr lang="tr" sz="400" b="1">
                          <a:latin typeface="Arial"/>
                        </a:rPr>
                        <a:t>11</a:t>
                      </a:r>
                    </a:p>
                  </a:txBody>
                  <a:tcPr marL="0" marR="0" marT="0" marB="0" anchor="ctr"/>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92"/>
                  </a:ext>
                </a:extLst>
              </a:tr>
              <a:tr h="48768">
                <a:tc>
                  <a:txBody>
                    <a:bodyPr/>
                    <a:lstStyle/>
                    <a:p>
                      <a:pPr marL="0" marR="0" indent="0"/>
                      <a:r>
                        <a:rPr lang="tr" sz="400" b="1">
                          <a:latin typeface="Arial"/>
                        </a:rPr>
                        <a:t>R49 03</a:t>
                      </a:r>
                    </a:p>
                  </a:txBody>
                  <a:tcPr marL="0" marR="0" marT="0" marB="0"/>
                </a:tc>
                <a:tc>
                  <a:txBody>
                    <a:bodyPr/>
                    <a:lstStyle/>
                    <a:p>
                      <a:pPr marL="0" marR="0" indent="0"/>
                      <a:r>
                        <a:rPr lang="tr" sz="400" b="1">
                          <a:latin typeface="Arial"/>
                        </a:rPr>
                        <a:t>Srr.alıla KHIFIİILİ</a:t>
                      </a:r>
                    </a:p>
                  </a:txBody>
                  <a:tcPr marL="0" marR="0" marT="0" marB="0"/>
                </a:tc>
                <a:tc>
                  <a:txBody>
                    <a:bodyPr/>
                    <a:lstStyle/>
                    <a:p>
                      <a:pPr marL="0" marR="0" indent="0" algn="just"/>
                      <a:r>
                        <a:rPr lang="tr" sz="400" b="1">
                          <a:latin typeface="Arial"/>
                        </a:rPr>
                        <a:t>Tl</a:t>
                      </a:r>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pPr marL="0" marR="0" indent="0" algn="r"/>
                      <a:r>
                        <a:rPr lang="tr" sz="400" b="1">
                          <a:latin typeface="Arial"/>
                        </a:rPr>
                        <a:t>nal</a:t>
                      </a:r>
                    </a:p>
                  </a:txBody>
                  <a:tcPr marL="0" marR="0" marT="0" marB="0"/>
                </a:tc>
                <a:extLst>
                  <a:ext uri="{0D108BD9-81ED-4DB2-BD59-A6C34878D82A}">
                    <a16:rowId xmlns:a16="http://schemas.microsoft.com/office/drawing/2014/main" val="10093"/>
                  </a:ext>
                </a:extLst>
              </a:tr>
              <a:tr h="57912">
                <a:tc>
                  <a:txBody>
                    <a:bodyPr/>
                    <a:lstStyle/>
                    <a:p>
                      <a:pPr marL="0" marR="0" indent="0"/>
                      <a:r>
                        <a:rPr lang="tr" sz="400" b="1">
                          <a:latin typeface="Arial"/>
                        </a:rPr>
                        <a:t>6f.</a:t>
                      </a:r>
                    </a:p>
                  </a:txBody>
                  <a:tcPr marL="0" marR="0" marT="0" marB="0" anchor="b"/>
                </a:tc>
                <a:tc>
                  <a:txBody>
                    <a:bodyPr/>
                    <a:lstStyle/>
                    <a:p>
                      <a:pPr marL="0" marR="0" indent="0"/>
                      <a:r>
                        <a:rPr lang="tr" sz="400" b="1">
                          <a:latin typeface="Arial"/>
                        </a:rPr>
                        <a:t>FİNANSMAN «»İDEMİ (MI ( )</a:t>
                      </a:r>
                    </a:p>
                  </a:txBody>
                  <a:tcPr marL="0" marR="0" marT="0" marB="0" anchor="b"/>
                </a:tc>
                <a:tc>
                  <a:txBody>
                    <a:bodyPr/>
                    <a:lstStyle/>
                    <a:p>
                      <a:endParaRPr sz="300"/>
                    </a:p>
                  </a:txBody>
                  <a:tcPr marL="0" marR="0" marT="0" marB="0"/>
                </a:tc>
                <a:tc>
                  <a:txBody>
                    <a:bodyPr/>
                    <a:lstStyle/>
                    <a:p>
                      <a:pPr marL="0" marR="0" indent="0" algn="r"/>
                      <a:r>
                        <a:rPr lang="tr" sz="400" b="1">
                          <a:latin typeface="Arial"/>
                        </a:rPr>
                        <a:t>271,91</a:t>
                      </a:r>
                    </a:p>
                  </a:txBody>
                  <a:tcPr marL="0" marR="0" marT="0" marB="0" anchor="b"/>
                </a:tc>
                <a:tc>
                  <a:txBody>
                    <a:bodyPr/>
                    <a:lstStyle/>
                    <a:p>
                      <a:endParaRPr sz="300"/>
                    </a:p>
                  </a:txBody>
                  <a:tcPr marL="0" marR="0" marT="0" marB="0"/>
                </a:tc>
                <a:tc>
                  <a:txBody>
                    <a:bodyPr/>
                    <a:lstStyle/>
                    <a:p>
                      <a:pPr marL="0" marR="0" indent="0" algn="r"/>
                      <a:r>
                        <a:rPr lang="tr" sz="400" b="1">
                          <a:latin typeface="Arial"/>
                        </a:rPr>
                        <a:t>271 91</a:t>
                      </a:r>
                    </a:p>
                  </a:txBody>
                  <a:tcPr marL="0" marR="0" marT="0" marB="0" anchor="b"/>
                </a:tc>
                <a:tc>
                  <a:txBody>
                    <a:bodyPr/>
                    <a:lstStyle/>
                    <a:p>
                      <a:endParaRPr sz="300"/>
                    </a:p>
                  </a:txBody>
                  <a:tcPr marL="0" marR="0" marT="0" marB="0"/>
                </a:tc>
                <a:extLst>
                  <a:ext uri="{0D108BD9-81ED-4DB2-BD59-A6C34878D82A}">
                    <a16:rowId xmlns:a16="http://schemas.microsoft.com/office/drawing/2014/main" val="10094"/>
                  </a:ext>
                </a:extLst>
              </a:tr>
              <a:tr h="51816">
                <a:tc>
                  <a:txBody>
                    <a:bodyPr/>
                    <a:lstStyle/>
                    <a:p>
                      <a:pPr marL="0" marR="0" indent="0"/>
                      <a:r>
                        <a:rPr lang="tr" sz="400" b="1">
                          <a:latin typeface="Arial"/>
                        </a:rPr>
                        <a:t>«&gt;60</a:t>
                      </a:r>
                    </a:p>
                  </a:txBody>
                  <a:tcPr marL="0" marR="0" marT="0" marB="0" anchor="b"/>
                </a:tc>
                <a:tc>
                  <a:txBody>
                    <a:bodyPr/>
                    <a:lstStyle/>
                    <a:p>
                      <a:pPr marL="0" marR="0" indent="0"/>
                      <a:r>
                        <a:rPr lang="tr" sz="400" b="1">
                          <a:latin typeface="Arial"/>
                        </a:rPr>
                        <a:t>KISA VADELİ BORÇLANMA GİDERLERİ ( &gt;</a:t>
                      </a:r>
                    </a:p>
                  </a:txBody>
                  <a:tcPr marL="0" marR="0" marT="0" marB="0" anchor="b"/>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pPr marL="0" marR="0" indent="0" algn="r"/>
                      <a:r>
                        <a:rPr lang="tr" sz="400" b="1">
                          <a:latin typeface="Arial"/>
                        </a:rPr>
                        <a:t>271,91</a:t>
                      </a:r>
                    </a:p>
                  </a:txBody>
                  <a:tcPr marL="0" marR="0" marT="0" marB="0" anchor="b"/>
                </a:tc>
                <a:tc>
                  <a:txBody>
                    <a:bodyPr/>
                    <a:lstStyle/>
                    <a:p>
                      <a:endParaRPr sz="300"/>
                    </a:p>
                  </a:txBody>
                  <a:tcPr marL="0" marR="0" marT="0" marB="0"/>
                </a:tc>
                <a:extLst>
                  <a:ext uri="{0D108BD9-81ED-4DB2-BD59-A6C34878D82A}">
                    <a16:rowId xmlns:a16="http://schemas.microsoft.com/office/drawing/2014/main" val="10095"/>
                  </a:ext>
                </a:extLst>
              </a:tr>
              <a:tr h="48768">
                <a:tc>
                  <a:txBody>
                    <a:bodyPr/>
                    <a:lstStyle/>
                    <a:p>
                      <a:endParaRPr sz="300"/>
                    </a:p>
                  </a:txBody>
                  <a:tcPr marL="0" marR="0" marT="0" marB="0"/>
                </a:tc>
                <a:tc>
                  <a:txBody>
                    <a:bodyPr/>
                    <a:lstStyle/>
                    <a:p>
                      <a:pPr marL="0" marR="0" indent="0"/>
                      <a:r>
                        <a:rPr lang="tr" sz="400" b="1">
                          <a:latin typeface="Arial"/>
                        </a:rPr>
                        <a:t>Kava Yml H..-L Cildin»</a:t>
                      </a:r>
                    </a:p>
                  </a:txBody>
                  <a:tcPr marL="0" marR="0" marT="0" marB="0"/>
                </a:tc>
                <a:tc>
                  <a:txBody>
                    <a:bodyPr/>
                    <a:lstStyle/>
                    <a:p>
                      <a:pPr marL="0" marR="0" indent="0" algn="just"/>
                      <a:r>
                        <a:rPr lang="tr" sz="400" b="1">
                          <a:latin typeface="Arial"/>
                        </a:rPr>
                        <a:t>TL</a:t>
                      </a:r>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96"/>
                  </a:ext>
                </a:extLst>
              </a:tr>
              <a:tr h="60960">
                <a:tc>
                  <a:txBody>
                    <a:bodyPr/>
                    <a:lstStyle/>
                    <a:p>
                      <a:pPr marL="0" marR="0" indent="0"/>
                      <a:r>
                        <a:rPr lang="tr" sz="400" b="1">
                          <a:latin typeface="Arial"/>
                        </a:rPr>
                        <a:t>OT</a:t>
                      </a:r>
                    </a:p>
                  </a:txBody>
                  <a:tcPr marL="0" marR="0" marT="0" marB="0" anchor="b"/>
                </a:tc>
                <a:tc>
                  <a:txBody>
                    <a:bodyPr/>
                    <a:lstStyle/>
                    <a:p>
                      <a:pPr marL="0" marR="0" indent="0"/>
                      <a:r>
                        <a:rPr lang="tr" sz="400" b="1">
                          <a:latin typeface="Arial"/>
                        </a:rPr>
                        <a:t>OLAĞAN DI</a:t>
                      </a:r>
                      <a:r>
                        <a:rPr lang="tr" sz="400" b="1" u="sng">
                          <a:latin typeface="Arial"/>
                        </a:rPr>
                        <a:t>ŞI GELİR VE KA</a:t>
                      </a:r>
                      <a:r>
                        <a:rPr lang="tr" sz="400" b="1">
                          <a:latin typeface="Arial"/>
                        </a:rPr>
                        <a:t>MLAR</a:t>
                      </a:r>
                    </a:p>
                  </a:txBody>
                  <a:tcPr marL="0" marR="0" marT="0" marB="0" anchor="b"/>
                </a:tc>
                <a:tc>
                  <a:txBody>
                    <a:bodyPr/>
                    <a:lstStyle/>
                    <a:p>
                      <a:endParaRPr sz="300"/>
                    </a:p>
                  </a:txBody>
                  <a:tcPr marL="0" marR="0" marT="0" marB="0"/>
                </a:tc>
                <a:tc>
                  <a:txBody>
                    <a:bodyPr/>
                    <a:lstStyle/>
                    <a:p>
                      <a:endParaRPr sz="300"/>
                    </a:p>
                  </a:txBody>
                  <a:tcPr marL="0" marR="0" marT="0" marB="0"/>
                </a:tc>
                <a:tc>
                  <a:txBody>
                    <a:bodyPr/>
                    <a:lstStyle/>
                    <a:p>
                      <a:pPr marL="0" marR="0" indent="0" algn="r"/>
                      <a:r>
                        <a:rPr lang="tr" sz="400" b="1">
                          <a:latin typeface="Arial"/>
                        </a:rPr>
                        <a:t>2-800,00</a:t>
                      </a:r>
                    </a:p>
                  </a:txBody>
                  <a:tcPr marL="0" marR="0" marT="0" marB="0" anchor="b"/>
                </a:tc>
                <a:tc>
                  <a:txBody>
                    <a:bodyPr/>
                    <a:lstStyle/>
                    <a:p>
                      <a:endParaRPr sz="300"/>
                    </a:p>
                  </a:txBody>
                  <a:tcPr marL="0" marR="0" marT="0" marB="0"/>
                </a:tc>
                <a:tc>
                  <a:txBody>
                    <a:bodyPr/>
                    <a:lstStyle/>
                    <a:p>
                      <a:pPr marL="0" marR="0" indent="355600" algn="just"/>
                      <a:r>
                        <a:rPr lang="tr" sz="400" b="1" u="sng">
                          <a:latin typeface="Arial"/>
                        </a:rPr>
                        <a:t>2 800,00</a:t>
                      </a:r>
                    </a:p>
                  </a:txBody>
                  <a:tcPr marL="0" marR="0" marT="0" marB="0" anchor="b"/>
                </a:tc>
                <a:extLst>
                  <a:ext uri="{0D108BD9-81ED-4DB2-BD59-A6C34878D82A}">
                    <a16:rowId xmlns:a16="http://schemas.microsoft.com/office/drawing/2014/main" val="10097"/>
                  </a:ext>
                </a:extLst>
              </a:tr>
              <a:tr h="48768">
                <a:tc>
                  <a:txBody>
                    <a:bodyPr/>
                    <a:lstStyle/>
                    <a:p>
                      <a:endParaRPr sz="300"/>
                    </a:p>
                  </a:txBody>
                  <a:tcPr marL="0" marR="0" marT="0" marB="0"/>
                </a:tc>
                <a:tc>
                  <a:txBody>
                    <a:bodyPr/>
                    <a:lstStyle/>
                    <a:p>
                      <a:pPr marL="0" marR="0" indent="0"/>
                      <a:r>
                        <a:rPr lang="tr" sz="400" b="1">
                          <a:latin typeface="Arial"/>
                        </a:rPr>
                        <a:t>Dl&lt; .1 H Ol AĞAN DISI^.1 &gt; 11- VI KARLAR</a:t>
                      </a:r>
                    </a:p>
                  </a:txBody>
                  <a:tcPr marL="0" marR="0" marT="0" marB="0" anchor="b"/>
                </a:tc>
                <a:tc>
                  <a:txBody>
                    <a:bodyPr/>
                    <a:lstStyle/>
                    <a:p>
                      <a:endParaRPr sz="300"/>
                    </a:p>
                  </a:txBody>
                  <a:tcPr marL="0" marR="0" marT="0" marB="0"/>
                </a:tc>
                <a:tc>
                  <a:txBody>
                    <a:bodyPr/>
                    <a:lstStyle/>
                    <a:p>
                      <a:endParaRPr sz="300"/>
                    </a:p>
                  </a:txBody>
                  <a:tcPr marL="0" marR="0" marT="0" marB="0"/>
                </a:tc>
                <a:tc>
                  <a:txBody>
                    <a:bodyPr/>
                    <a:lstStyle/>
                    <a:p>
                      <a:pPr marL="0" marR="0" indent="0" algn="r"/>
                      <a:r>
                        <a:rPr lang="tr" sz="400" b="1">
                          <a:latin typeface="Arial"/>
                        </a:rPr>
                        <a:t>2 800,00</a:t>
                      </a:r>
                    </a:p>
                  </a:txBody>
                  <a:tcPr marL="0" marR="0" marT="0" marB="0" anchor="b"/>
                </a:tc>
                <a:tc>
                  <a:txBody>
                    <a:bodyPr/>
                    <a:lstStyle/>
                    <a:p>
                      <a:endParaRPr sz="300"/>
                    </a:p>
                  </a:txBody>
                  <a:tcPr marL="0" marR="0" marT="0" marB="0"/>
                </a:tc>
                <a:tc>
                  <a:txBody>
                    <a:bodyPr/>
                    <a:lstStyle/>
                    <a:p>
                      <a:pPr marL="0" marR="0" indent="355600" algn="just"/>
                      <a:r>
                        <a:rPr lang="tr" sz="400" b="1">
                          <a:latin typeface="Arial"/>
                        </a:rPr>
                        <a:t>2.800,00</a:t>
                      </a:r>
                    </a:p>
                  </a:txBody>
                  <a:tcPr marL="0" marR="0" marT="0" marB="0" anchor="b"/>
                </a:tc>
                <a:extLst>
                  <a:ext uri="{0D108BD9-81ED-4DB2-BD59-A6C34878D82A}">
                    <a16:rowId xmlns:a16="http://schemas.microsoft.com/office/drawing/2014/main" val="10098"/>
                  </a:ext>
                </a:extLst>
              </a:tr>
              <a:tr h="51816">
                <a:tc>
                  <a:txBody>
                    <a:bodyPr/>
                    <a:lstStyle/>
                    <a:p>
                      <a:endParaRPr sz="300"/>
                    </a:p>
                  </a:txBody>
                  <a:tcPr marL="0" marR="0" marT="0" marB="0"/>
                </a:tc>
                <a:tc>
                  <a:txBody>
                    <a:bodyPr/>
                    <a:lstStyle/>
                    <a:p>
                      <a:endParaRPr sz="300"/>
                    </a:p>
                  </a:txBody>
                  <a:tcPr marL="0" marR="0" marT="0" marB="0"/>
                </a:tc>
                <a:tc>
                  <a:txBody>
                    <a:bodyPr/>
                    <a:lstStyle/>
                    <a:p>
                      <a:pPr marL="0" marR="0" indent="0" algn="just"/>
                      <a:r>
                        <a:rPr lang="tr" sz="400" b="1">
                          <a:latin typeface="Arial"/>
                        </a:rPr>
                        <a:t>TL</a:t>
                      </a:r>
                    </a:p>
                  </a:txBody>
                  <a:tcPr marL="0" marR="0" marT="0" marB="0"/>
                </a:tc>
                <a:tc>
                  <a:txBody>
                    <a:bodyPr/>
                    <a:lstStyle/>
                    <a:p>
                      <a:endParaRPr sz="300"/>
                    </a:p>
                  </a:txBody>
                  <a:tcPr marL="0" marR="0" marT="0" marB="0"/>
                </a:tc>
                <a:tc>
                  <a:txBody>
                    <a:bodyPr/>
                    <a:lstStyle/>
                    <a:p>
                      <a:pPr marL="0" marR="0" indent="0" algn="r"/>
                      <a:r>
                        <a:rPr lang="tr" sz="400" b="1">
                          <a:latin typeface="Arial"/>
                        </a:rPr>
                        <a:t>2 lıırı ıın</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099"/>
                  </a:ext>
                </a:extLst>
              </a:tr>
              <a:tr h="51816">
                <a:tc>
                  <a:txBody>
                    <a:bodyPr/>
                    <a:lstStyle/>
                    <a:p>
                      <a:pPr marL="0" marR="0" indent="0"/>
                      <a:r>
                        <a:rPr lang="tr" sz="400" b="1">
                          <a:latin typeface="Arial"/>
                        </a:rPr>
                        <a:t>C»H</a:t>
                      </a:r>
                    </a:p>
                  </a:txBody>
                  <a:tcPr marL="0" marR="0" marT="0" marB="0" anchor="b"/>
                </a:tc>
                <a:tc>
                  <a:txBody>
                    <a:bodyPr/>
                    <a:lstStyle/>
                    <a:p>
                      <a:pPr marL="0" marR="0" indent="0"/>
                      <a:r>
                        <a:rPr lang="tr" sz="400" b="1">
                          <a:latin typeface="Arial"/>
                        </a:rPr>
                        <a:t>Q! AĞANI »£5J_GIDER_V^JZ AH AHLAR ( )</a:t>
                      </a:r>
                    </a:p>
                  </a:txBody>
                  <a:tcPr marL="0" marR="0" marT="0" marB="0" anchor="b"/>
                </a:tc>
                <a:tc>
                  <a:txBody>
                    <a:bodyPr/>
                    <a:lstStyle/>
                    <a:p>
                      <a:endParaRPr sz="300"/>
                    </a:p>
                  </a:txBody>
                  <a:tcPr marL="0" marR="0" marT="0" marB="0"/>
                </a:tc>
                <a:tc>
                  <a:txBody>
                    <a:bodyPr/>
                    <a:lstStyle/>
                    <a:p>
                      <a:pPr marL="0" marR="0" indent="0" algn="r"/>
                      <a:r>
                        <a:rPr lang="tr" sz="400" b="1">
                          <a:latin typeface="Arial"/>
                        </a:rPr>
                        <a:t>M6 3 A</a:t>
                      </a:r>
                    </a:p>
                  </a:txBody>
                  <a:tcPr marL="0" marR="0" marT="0" marB="0" anchor="b"/>
                </a:tc>
                <a:tc>
                  <a:txBody>
                    <a:bodyPr/>
                    <a:lstStyle/>
                    <a:p>
                      <a:endParaRPr sz="300"/>
                    </a:p>
                  </a:txBody>
                  <a:tcPr marL="0" marR="0" marT="0" marB="0"/>
                </a:tc>
                <a:tc>
                  <a:txBody>
                    <a:bodyPr/>
                    <a:lstStyle/>
                    <a:p>
                      <a:pPr marL="0" marR="0" indent="0" algn="r"/>
                      <a:r>
                        <a:rPr lang="tr" sz="400" b="1">
                          <a:latin typeface="Arial"/>
                        </a:rPr>
                        <a:t>MA T 8</a:t>
                      </a:r>
                    </a:p>
                  </a:txBody>
                  <a:tcPr marL="0" marR="0" marT="0" marB="0" anchor="b"/>
                </a:tc>
                <a:tc>
                  <a:txBody>
                    <a:bodyPr/>
                    <a:lstStyle/>
                    <a:p>
                      <a:endParaRPr sz="300"/>
                    </a:p>
                  </a:txBody>
                  <a:tcPr marL="0" marR="0" marT="0" marB="0"/>
                </a:tc>
                <a:extLst>
                  <a:ext uri="{0D108BD9-81ED-4DB2-BD59-A6C34878D82A}">
                    <a16:rowId xmlns:a16="http://schemas.microsoft.com/office/drawing/2014/main" val="10100"/>
                  </a:ext>
                </a:extLst>
              </a:tr>
              <a:tr h="79248">
                <a:tc>
                  <a:txBody>
                    <a:bodyPr/>
                    <a:lstStyle/>
                    <a:p>
                      <a:pPr marL="0" marR="0" indent="0" defTabSz="509016">
                        <a:tabLst/>
                      </a:pPr>
                      <a:r>
                        <a:rPr lang="tr" sz="400" b="1" u="sng">
                          <a:latin typeface="Arial"/>
                        </a:rPr>
                        <a:t>«■»</a:t>
                      </a:r>
                      <a:r>
                        <a:rPr lang="tr" sz="400" b="1">
                          <a:latin typeface="Arial"/>
                        </a:rPr>
                        <a:t> _______</a:t>
                      </a:r>
                    </a:p>
                  </a:txBody>
                  <a:tcPr marL="0" marR="0" marT="0" marB="0"/>
                </a:tc>
                <a:tc>
                  <a:txBody>
                    <a:bodyPr/>
                    <a:lstStyle/>
                    <a:p>
                      <a:pPr marL="0" marR="0" indent="0" defTabSz="2237232">
                        <a:tabLst/>
                      </a:pPr>
                      <a:r>
                        <a:rPr lang="tr" sz="400" b="1" baseline="-25000">
                          <a:latin typeface="Arial"/>
                        </a:rPr>
                        <a:t>|</a:t>
                      </a:r>
                      <a:r>
                        <a:rPr lang="tr" sz="400" b="1">
                          <a:latin typeface="Arial"/>
                        </a:rPr>
                        <a:t>E&gt;ieEFt_Ç»lAOAN_DI£l_GİOER V</a:t>
                      </a:r>
                      <a:r>
                        <a:rPr lang="tr" sz="400" b="1" u="sng">
                          <a:latin typeface="Arial"/>
                        </a:rPr>
                        <a:t>E ZARARLAR</a:t>
                      </a:r>
                      <a:r>
                        <a:rPr lang="tr" sz="400" b="1">
                          <a:latin typeface="Arial"/>
                        </a:rPr>
                        <a:t> (J________________</a:t>
                      </a:r>
                    </a:p>
                  </a:txBody>
                  <a:tcPr marL="0" marR="0" marT="0" marB="0"/>
                </a:tc>
                <a:tc>
                  <a:txBody>
                    <a:bodyPr/>
                    <a:lstStyle/>
                    <a:p>
                      <a:endParaRPr sz="400"/>
                    </a:p>
                  </a:txBody>
                  <a:tcPr marL="0" marR="0" marT="0" marB="0"/>
                </a:tc>
                <a:tc>
                  <a:txBody>
                    <a:bodyPr/>
                    <a:lstStyle/>
                    <a:p>
                      <a:pPr marL="0" marR="0" indent="0" algn="r"/>
                      <a:r>
                        <a:rPr lang="tr" sz="400" b="1">
                          <a:latin typeface="Arial"/>
                        </a:rPr>
                        <a:t>66, 1A</a:t>
                      </a:r>
                    </a:p>
                  </a:txBody>
                  <a:tcPr marL="0" marR="0" marT="0" marB="0"/>
                </a:tc>
                <a:tc>
                  <a:txBody>
                    <a:bodyPr/>
                    <a:lstStyle/>
                    <a:p>
                      <a:endParaRPr sz="400"/>
                    </a:p>
                  </a:txBody>
                  <a:tcPr marL="0" marR="0" marT="0" marB="0"/>
                </a:tc>
                <a:tc>
                  <a:txBody>
                    <a:bodyPr/>
                    <a:lstStyle/>
                    <a:p>
                      <a:endParaRPr sz="400"/>
                    </a:p>
                  </a:txBody>
                  <a:tcPr marL="0" marR="0" marT="0" marB="0"/>
                </a:tc>
                <a:tc>
                  <a:txBody>
                    <a:bodyPr/>
                    <a:lstStyle/>
                    <a:p>
                      <a:endParaRPr sz="400"/>
                    </a:p>
                  </a:txBody>
                  <a:tcPr marL="0" marR="0" marT="0" marB="0"/>
                </a:tc>
                <a:extLst>
                  <a:ext uri="{0D108BD9-81ED-4DB2-BD59-A6C34878D82A}">
                    <a16:rowId xmlns:a16="http://schemas.microsoft.com/office/drawing/2014/main" val="10101"/>
                  </a:ext>
                </a:extLst>
              </a:tr>
              <a:tr h="79248">
                <a:tc>
                  <a:txBody>
                    <a:bodyPr/>
                    <a:lstStyle/>
                    <a:p>
                      <a:pPr marL="0" marR="0" indent="0" algn="just"/>
                      <a:r>
                        <a:rPr lang="tr" sz="400" b="1">
                          <a:latin typeface="Arial"/>
                        </a:rPr>
                        <a:t>BdO 05</a:t>
                      </a:r>
                    </a:p>
                  </a:txBody>
                  <a:tcPr marL="0" marR="0" marT="0" marB="0" anchor="ctr"/>
                </a:tc>
                <a:tc>
                  <a:txBody>
                    <a:bodyPr/>
                    <a:lstStyle/>
                    <a:p>
                      <a:endParaRPr sz="400"/>
                    </a:p>
                  </a:txBody>
                  <a:tcPr marL="0" marR="0" marT="0" marB="0"/>
                </a:tc>
                <a:tc>
                  <a:txBody>
                    <a:bodyPr/>
                    <a:lstStyle/>
                    <a:p>
                      <a:endParaRPr sz="400"/>
                    </a:p>
                  </a:txBody>
                  <a:tcPr marL="0" marR="0" marT="0" marB="0"/>
                </a:tc>
                <a:tc>
                  <a:txBody>
                    <a:bodyPr/>
                    <a:lstStyle/>
                    <a:p>
                      <a:pPr marL="0" marR="0" indent="0" algn="r"/>
                      <a:r>
                        <a:rPr lang="tr" sz="400" b="1">
                          <a:latin typeface="Arial"/>
                        </a:rPr>
                        <a:t>H 1 .OO</a:t>
                      </a:r>
                    </a:p>
                  </a:txBody>
                  <a:tcPr marL="0" marR="0" marT="0" marB="0" anchor="ctr"/>
                </a:tc>
                <a:tc>
                  <a:txBody>
                    <a:bodyPr/>
                    <a:lstStyle/>
                    <a:p>
                      <a:endParaRPr sz="400"/>
                    </a:p>
                  </a:txBody>
                  <a:tcPr marL="0" marR="0" marT="0" marB="0"/>
                </a:tc>
                <a:tc>
                  <a:txBody>
                    <a:bodyPr/>
                    <a:lstStyle/>
                    <a:p>
                      <a:pPr marL="0" marR="0" indent="0" algn="r"/>
                      <a:r>
                        <a:rPr lang="tr" sz="400" b="1">
                          <a:latin typeface="Arial"/>
                        </a:rPr>
                        <a:t>H 1 .OO</a:t>
                      </a:r>
                    </a:p>
                  </a:txBody>
                  <a:tcPr marL="0" marR="0" marT="0" marB="0" anchor="ctr"/>
                </a:tc>
                <a:tc>
                  <a:txBody>
                    <a:bodyPr/>
                    <a:lstStyle/>
                    <a:p>
                      <a:endParaRPr sz="400"/>
                    </a:p>
                  </a:txBody>
                  <a:tcPr marL="0" marR="0" marT="0" marB="0"/>
                </a:tc>
                <a:extLst>
                  <a:ext uri="{0D108BD9-81ED-4DB2-BD59-A6C34878D82A}">
                    <a16:rowId xmlns:a16="http://schemas.microsoft.com/office/drawing/2014/main" val="10102"/>
                  </a:ext>
                </a:extLst>
              </a:tr>
              <a:tr h="54864">
                <a:tc>
                  <a:txBody>
                    <a:bodyPr/>
                    <a:lstStyle/>
                    <a:p>
                      <a:pPr marL="0" marR="0" indent="0"/>
                      <a:r>
                        <a:rPr lang="tr" sz="400" b="1">
                          <a:latin typeface="Arial"/>
                        </a:rPr>
                        <a:t>7</a:t>
                      </a:r>
                    </a:p>
                  </a:txBody>
                  <a:tcPr marL="0" marR="0" marT="0" marB="0" anchor="b"/>
                </a:tc>
                <a:tc>
                  <a:txBody>
                    <a:bodyPr/>
                    <a:lstStyle/>
                    <a:p>
                      <a:pPr marL="0" marR="0" indent="0"/>
                      <a:r>
                        <a:rPr lang="tr" sz="400" b="1">
                          <a:latin typeface="Arial"/>
                        </a:rPr>
                        <a:t>MALİYET </a:t>
                      </a:r>
                      <a:r>
                        <a:rPr lang="tr" sz="400" b="1" u="sng">
                          <a:latin typeface="Arial"/>
                        </a:rPr>
                        <a:t>HESAPLARI (?/A</a:t>
                      </a:r>
                      <a:r>
                        <a:rPr lang="tr" sz="400" b="1">
                          <a:latin typeface="Arial"/>
                        </a:rPr>
                        <a:t> SEÇENEĞİ)</a:t>
                      </a:r>
                    </a:p>
                  </a:txBody>
                  <a:tcPr marL="0" marR="0" marT="0" marB="0" anchor="b"/>
                </a:tc>
                <a:tc>
                  <a:txBody>
                    <a:bodyPr/>
                    <a:lstStyle/>
                    <a:p>
                      <a:endParaRPr sz="300"/>
                    </a:p>
                  </a:txBody>
                  <a:tcPr marL="0" marR="0" marT="0" marB="0"/>
                </a:tc>
                <a:tc>
                  <a:txBody>
                    <a:bodyPr/>
                    <a:lstStyle/>
                    <a:p>
                      <a:pPr marL="0" marR="0" indent="139700" algn="just"/>
                      <a:r>
                        <a:rPr lang="tr" sz="400" b="1">
                          <a:latin typeface="Arial"/>
                        </a:rPr>
                        <a:t>38.6A6.8 51, AH</a:t>
                      </a:r>
                    </a:p>
                  </a:txBody>
                  <a:tcPr marL="0" marR="0" marT="0" marB="0" anchor="b"/>
                </a:tc>
                <a:tc>
                  <a:txBody>
                    <a:bodyPr/>
                    <a:lstStyle/>
                    <a:p>
                      <a:pPr marL="0" marR="0" indent="139700" algn="just"/>
                      <a:r>
                        <a:rPr lang="tr" sz="400" b="1">
                          <a:latin typeface="Arial"/>
                        </a:rPr>
                        <a:t>TM nA6 M". 1 8 M</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03"/>
                  </a:ext>
                </a:extLst>
              </a:tr>
              <a:tr h="51816">
                <a:tc>
                  <a:txBody>
                    <a:bodyPr/>
                    <a:lstStyle/>
                    <a:p>
                      <a:pPr marL="0" marR="0" indent="0"/>
                      <a:r>
                        <a:rPr lang="tr" sz="400" b="1">
                          <a:latin typeface="Arial"/>
                        </a:rPr>
                        <a:t>7 A</a:t>
                      </a:r>
                    </a:p>
                  </a:txBody>
                  <a:tcPr marL="0" marR="0" marT="0" marB="0" anchor="b"/>
                </a:tc>
                <a:tc>
                  <a:txBody>
                    <a:bodyPr/>
                    <a:lstStyle/>
                    <a:p>
                      <a:pPr marL="0" marR="0" indent="0"/>
                      <a:r>
                        <a:rPr lang="tr" sz="400" b="1">
                          <a:latin typeface="Arial"/>
                        </a:rPr>
                        <a:t>HİZMI I ÜRETİM MALİYETİ</a:t>
                      </a:r>
                    </a:p>
                  </a:txBody>
                  <a:tcPr marL="0" marR="0" marT="0" marB="0" anchor="b"/>
                </a:tc>
                <a:tc>
                  <a:txBody>
                    <a:bodyPr/>
                    <a:lstStyle/>
                    <a:p>
                      <a:endParaRPr sz="300"/>
                    </a:p>
                  </a:txBody>
                  <a:tcPr marL="0" marR="0" marT="0" marB="0"/>
                </a:tc>
                <a:tc>
                  <a:txBody>
                    <a:bodyPr/>
                    <a:lstStyle/>
                    <a:p>
                      <a:pPr marL="0" marR="0" indent="139700" algn="just"/>
                      <a:r>
                        <a:rPr lang="tr" sz="400" b="1">
                          <a:latin typeface="Arial"/>
                        </a:rPr>
                        <a:t>38.373.357,00</a:t>
                      </a:r>
                    </a:p>
                  </a:txBody>
                  <a:tcPr marL="0" marR="0" marT="0" marB="0" anchor="b"/>
                </a:tc>
                <a:tc>
                  <a:txBody>
                    <a:bodyPr/>
                    <a:lstStyle/>
                    <a:p>
                      <a:pPr marL="0" marR="0" indent="139700" algn="just"/>
                      <a:r>
                        <a:rPr lang="tr" sz="400" b="1">
                          <a:latin typeface="Arial"/>
                        </a:rPr>
                        <a:t>38.373.31 7.00</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04"/>
                  </a:ext>
                </a:extLst>
              </a:tr>
              <a:tr h="57912">
                <a:tc>
                  <a:txBody>
                    <a:bodyPr/>
                    <a:lstStyle/>
                    <a:p>
                      <a:endParaRPr sz="300"/>
                    </a:p>
                  </a:txBody>
                  <a:tcPr marL="0" marR="0" marT="0" marB="0"/>
                </a:tc>
                <a:tc>
                  <a:txBody>
                    <a:bodyPr/>
                    <a:lstStyle/>
                    <a:p>
                      <a:pPr marL="0" marR="0" indent="0"/>
                      <a:r>
                        <a:rPr lang="tr" sz="400" b="1">
                          <a:latin typeface="Arial"/>
                        </a:rPr>
                        <a:t>HİZMET LİRETİM MALİYET»</a:t>
                      </a:r>
                    </a:p>
                  </a:txBody>
                  <a:tcPr marL="0" marR="0" marT="0" marB="0" anchor="b"/>
                </a:tc>
                <a:tc>
                  <a:txBody>
                    <a:bodyPr/>
                    <a:lstStyle/>
                    <a:p>
                      <a:endParaRPr sz="300"/>
                    </a:p>
                  </a:txBody>
                  <a:tcPr marL="0" marR="0" marT="0" marB="0"/>
                </a:tc>
                <a:tc>
                  <a:txBody>
                    <a:bodyPr/>
                    <a:lstStyle/>
                    <a:p>
                      <a:pPr marL="0" marR="0" indent="139700" algn="just"/>
                      <a:r>
                        <a:rPr lang="tr" sz="400" b="1">
                          <a:latin typeface="Arial"/>
                        </a:rPr>
                        <a:t>19.186.678,5 O</a:t>
                      </a:r>
                    </a:p>
                  </a:txBody>
                  <a:tcPr marL="0" marR="0" marT="0" marB="0" anchor="b"/>
                </a:tc>
                <a:tc>
                  <a:txBody>
                    <a:bodyPr/>
                    <a:lstStyle/>
                    <a:p>
                      <a:pPr marL="0" marR="0" indent="139700" algn="just"/>
                      <a:r>
                        <a:rPr lang="tr" sz="400" b="1">
                          <a:latin typeface="Arial"/>
                        </a:rPr>
                        <a:t>19.2B6.H7H,*.O</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05"/>
                  </a:ext>
                </a:extLst>
              </a:tr>
              <a:tr h="106680">
                <a:tc>
                  <a:txBody>
                    <a:bodyPr/>
                    <a:lstStyle/>
                    <a:p>
                      <a:pPr marL="0" marR="0" indent="0"/>
                      <a:r>
                        <a:rPr lang="tr" sz="400" b="1">
                          <a:latin typeface="Arial"/>
                        </a:rPr>
                        <a:t>740.01</a:t>
                      </a:r>
                    </a:p>
                  </a:txBody>
                  <a:tcPr marL="0" marR="0" marT="0" marB="0"/>
                </a:tc>
                <a:tc>
                  <a:txBody>
                    <a:bodyPr/>
                    <a:lstStyle/>
                    <a:p>
                      <a:pPr marL="0" marR="0" indent="0"/>
                      <a:r>
                        <a:rPr lang="tr" sz="400" b="1">
                          <a:latin typeface="Arial"/>
                        </a:rPr>
                        <a:t>ARAÇ ŞOFÖRÜ VE İŞ MAKİNESİ OPERATÖR») ÇALIŞTIRILMASI</a:t>
                      </a:r>
                    </a:p>
                  </a:txBody>
                  <a:tcPr marL="0" marR="0" marT="0" marB="0"/>
                </a:tc>
                <a:tc>
                  <a:txBody>
                    <a:bodyPr/>
                    <a:lstStyle/>
                    <a:p>
                      <a:endParaRPr sz="600"/>
                    </a:p>
                  </a:txBody>
                  <a:tcPr marL="0" marR="0" marT="0" marB="0"/>
                </a:tc>
                <a:tc>
                  <a:txBody>
                    <a:bodyPr/>
                    <a:lstStyle/>
                    <a:p>
                      <a:pPr marL="0" marR="0" indent="190500" algn="just"/>
                      <a:r>
                        <a:rPr lang="tr" sz="400" b="1">
                          <a:latin typeface="Arial"/>
                        </a:rPr>
                        <a:t>6.335.9İA.2 1</a:t>
                      </a:r>
                    </a:p>
                  </a:txBody>
                  <a:tcPr marL="0" marR="0" marT="0" marB="0"/>
                </a:tc>
                <a:tc>
                  <a:txBody>
                    <a:bodyPr/>
                    <a:lstStyle/>
                    <a:p>
                      <a:pPr marL="0" marR="0" indent="190500" algn="just"/>
                      <a:r>
                        <a:rPr lang="tr" sz="400" b="1">
                          <a:latin typeface="Arial"/>
                        </a:rPr>
                        <a:t>6.335.318. 7 l</a:t>
                      </a:r>
                    </a:p>
                  </a:txBody>
                  <a:tcPr marL="0" marR="0" marT="0" marB="0"/>
                </a:tc>
                <a:tc>
                  <a:txBody>
                    <a:bodyPr/>
                    <a:lstStyle/>
                    <a:p>
                      <a:endParaRPr sz="600"/>
                    </a:p>
                  </a:txBody>
                  <a:tcPr marL="0" marR="0" marT="0" marB="0"/>
                </a:tc>
                <a:tc>
                  <a:txBody>
                    <a:bodyPr/>
                    <a:lstStyle/>
                    <a:p>
                      <a:endParaRPr sz="600"/>
                    </a:p>
                  </a:txBody>
                  <a:tcPr marL="0" marR="0" marT="0" marB="0"/>
                </a:tc>
                <a:extLst>
                  <a:ext uri="{0D108BD9-81ED-4DB2-BD59-A6C34878D82A}">
                    <a16:rowId xmlns:a16="http://schemas.microsoft.com/office/drawing/2014/main" val="10106"/>
                  </a:ext>
                </a:extLst>
              </a:tr>
              <a:tr h="48768">
                <a:tc>
                  <a:txBody>
                    <a:bodyPr/>
                    <a:lstStyle/>
                    <a:p>
                      <a:pPr marL="0" marR="0" indent="0"/>
                      <a:r>
                        <a:rPr lang="tr" sz="400" b="1">
                          <a:latin typeface="Arial"/>
                        </a:rPr>
                        <a:t>7 4 0 Ol 0131</a:t>
                      </a:r>
                    </a:p>
                  </a:txBody>
                  <a:tcPr marL="0" marR="0" marT="0" marB="0"/>
                </a:tc>
                <a:tc>
                  <a:txBody>
                    <a:bodyPr/>
                    <a:lstStyle/>
                    <a:p>
                      <a:pPr marL="0" marR="0" indent="0" defTabSz="143256">
                        <a:tabLst>
                          <a:tab pos="143256" algn="l"/>
                        </a:tabLst>
                      </a:pPr>
                      <a:r>
                        <a:rPr lang="tr" sz="400" b="1">
                          <a:latin typeface="Arial"/>
                        </a:rPr>
                        <a:t>Br	U&gt; ■ rl 1 ...</a:t>
                      </a:r>
                    </a:p>
                  </a:txBody>
                  <a:tcPr marL="0" marR="0" marT="0" marB="0"/>
                </a:tc>
                <a:tc>
                  <a:txBody>
                    <a:bodyPr/>
                    <a:lstStyle/>
                    <a:p>
                      <a:endParaRPr sz="300"/>
                    </a:p>
                  </a:txBody>
                  <a:tcPr marL="0" marR="0" marT="0" marB="0"/>
                </a:tc>
                <a:tc>
                  <a:txBody>
                    <a:bodyPr/>
                    <a:lstStyle/>
                    <a:p>
                      <a:pPr marL="0" marR="0" indent="254000" algn="just"/>
                      <a:r>
                        <a:rPr lang="tr" sz="400" b="1">
                          <a:latin typeface="Arial"/>
                        </a:rPr>
                        <a:t>s.asa.r.nM.H z</a:t>
                      </a:r>
                    </a:p>
                  </a:txBody>
                  <a:tcPr marL="0" marR="0" marT="0" marB="0"/>
                </a:tc>
                <a:tc>
                  <a:txBody>
                    <a:bodyPr/>
                    <a:lstStyle/>
                    <a:p>
                      <a:pPr marL="0" marR="0" indent="254000" algn="just"/>
                      <a:r>
                        <a:rPr lang="tr" sz="400" b="1">
                          <a:latin typeface="Arial"/>
                        </a:rPr>
                        <a:t>1 »14 İtli 7</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07"/>
                  </a:ext>
                </a:extLst>
              </a:tr>
              <a:tr h="79248">
                <a:tc>
                  <a:txBody>
                    <a:bodyPr/>
                    <a:lstStyle/>
                    <a:p>
                      <a:endParaRPr sz="400"/>
                    </a:p>
                  </a:txBody>
                  <a:tcPr marL="0" marR="0" marT="0" marB="0"/>
                </a:tc>
                <a:tc>
                  <a:txBody>
                    <a:bodyPr/>
                    <a:lstStyle/>
                    <a:p>
                      <a:endParaRPr sz="400"/>
                    </a:p>
                  </a:txBody>
                  <a:tcPr marL="0" marR="0" marT="0" marB="0"/>
                </a:tc>
                <a:tc>
                  <a:txBody>
                    <a:bodyPr/>
                    <a:lstStyle/>
                    <a:p>
                      <a:pPr marL="0" marR="0" indent="0" algn="just"/>
                      <a:r>
                        <a:rPr lang="tr" sz="400" b="1">
                          <a:latin typeface="Arial"/>
                        </a:rPr>
                        <a:t>TL</a:t>
                      </a:r>
                    </a:p>
                  </a:txBody>
                  <a:tcPr marL="0" marR="0" marT="0" marB="0"/>
                </a:tc>
                <a:tc>
                  <a:txBody>
                    <a:bodyPr/>
                    <a:lstStyle/>
                    <a:p>
                      <a:endParaRPr sz="400"/>
                    </a:p>
                  </a:txBody>
                  <a:tcPr marL="0" marR="0" marT="0" marB="0"/>
                </a:tc>
                <a:tc>
                  <a:txBody>
                    <a:bodyPr/>
                    <a:lstStyle/>
                    <a:p>
                      <a:pPr marL="0" marR="0" indent="292100" algn="just"/>
                      <a:r>
                        <a:rPr lang="tr" sz="400" b="1">
                          <a:latin typeface="Arial"/>
                        </a:rPr>
                        <a:t>918 70 1 .74</a:t>
                      </a:r>
                    </a:p>
                  </a:txBody>
                  <a:tcPr marL="0" marR="0" marT="0" marB="0"/>
                </a:tc>
                <a:tc>
                  <a:txBody>
                    <a:bodyPr/>
                    <a:lstStyle/>
                    <a:p>
                      <a:endParaRPr sz="400"/>
                    </a:p>
                  </a:txBody>
                  <a:tcPr marL="0" marR="0" marT="0" marB="0"/>
                </a:tc>
                <a:tc>
                  <a:txBody>
                    <a:bodyPr/>
                    <a:lstStyle/>
                    <a:p>
                      <a:endParaRPr sz="400"/>
                    </a:p>
                  </a:txBody>
                  <a:tcPr marL="0" marR="0" marT="0" marB="0"/>
                </a:tc>
                <a:extLst>
                  <a:ext uri="{0D108BD9-81ED-4DB2-BD59-A6C34878D82A}">
                    <a16:rowId xmlns:a16="http://schemas.microsoft.com/office/drawing/2014/main" val="10108"/>
                  </a:ext>
                </a:extLst>
              </a:tr>
              <a:tr h="79248">
                <a:tc>
                  <a:txBody>
                    <a:bodyPr/>
                    <a:lstStyle/>
                    <a:p>
                      <a:pPr marL="0" marR="0" indent="0"/>
                      <a:r>
                        <a:rPr lang="tr" sz="400" b="1">
                          <a:latin typeface="Arial"/>
                        </a:rPr>
                        <a:t>7 00 07</a:t>
                      </a:r>
                    </a:p>
                  </a:txBody>
                  <a:tcPr marL="0" marR="0" marT="0" marB="0" anchor="b"/>
                </a:tc>
                <a:tc>
                  <a:txBody>
                    <a:bodyPr/>
                    <a:lstStyle/>
                    <a:p>
                      <a:pPr marL="0" marR="0" indent="0"/>
                      <a:r>
                        <a:rPr lang="tr" sz="400" b="1">
                          <a:latin typeface="Arial"/>
                        </a:rPr>
                        <a:t>ÇÖP TOPLAMA İŞLERİ</a:t>
                      </a:r>
                    </a:p>
                  </a:txBody>
                  <a:tcPr marL="0" marR="0" marT="0" marB="0" anchor="b"/>
                </a:tc>
                <a:tc>
                  <a:txBody>
                    <a:bodyPr/>
                    <a:lstStyle/>
                    <a:p>
                      <a:endParaRPr sz="400"/>
                    </a:p>
                  </a:txBody>
                  <a:tcPr marL="0" marR="0" marT="0" marB="0"/>
                </a:tc>
                <a:tc>
                  <a:txBody>
                    <a:bodyPr/>
                    <a:lstStyle/>
                    <a:p>
                      <a:pPr marL="0" marR="0" indent="190500" algn="just"/>
                      <a:r>
                        <a:rPr lang="tr" sz="400" b="1">
                          <a:latin typeface="Arial"/>
                        </a:rPr>
                        <a:t>3.6ZO.12İ.A3</a:t>
                      </a:r>
                    </a:p>
                  </a:txBody>
                  <a:tcPr marL="0" marR="0" marT="0" marB="0" anchor="b"/>
                </a:tc>
                <a:tc>
                  <a:txBody>
                    <a:bodyPr/>
                    <a:lstStyle/>
                    <a:p>
                      <a:pPr marL="0" marR="0" indent="190500" algn="just"/>
                      <a:r>
                        <a:rPr lang="tr" sz="400" b="1">
                          <a:latin typeface="Arial"/>
                        </a:rPr>
                        <a:t>3.620.121,83</a:t>
                      </a:r>
                    </a:p>
                  </a:txBody>
                  <a:tcPr marL="0" marR="0" marT="0" marB="0" anchor="b"/>
                </a:tc>
                <a:tc>
                  <a:txBody>
                    <a:bodyPr/>
                    <a:lstStyle/>
                    <a:p>
                      <a:pPr marL="0" marR="0" indent="0" algn="just" defTabSz="21336">
                        <a:tabLst/>
                      </a:pPr>
                      <a:r>
                        <a:rPr lang="tr" sz="400" b="1">
                          <a:latin typeface="Arial"/>
                        </a:rPr>
                        <a:t>---—a—a——^a</a:t>
                      </a:r>
                    </a:p>
                  </a:txBody>
                  <a:tcPr marL="0" marR="0" marT="0" marB="0" anchor="ctr"/>
                </a:tc>
                <a:tc>
                  <a:txBody>
                    <a:bodyPr/>
                    <a:lstStyle/>
                    <a:p>
                      <a:pPr marL="0" marR="0" indent="0" algn="just"/>
                      <a:r>
                        <a:rPr lang="tr" sz="400" b="1">
                          <a:latin typeface="Arial"/>
                        </a:rPr>
                        <a:t>—</a:t>
                      </a:r>
                    </a:p>
                  </a:txBody>
                  <a:tcPr marL="0" marR="0" marT="0" marB="0" anchor="ctr"/>
                </a:tc>
                <a:extLst>
                  <a:ext uri="{0D108BD9-81ED-4DB2-BD59-A6C34878D82A}">
                    <a16:rowId xmlns:a16="http://schemas.microsoft.com/office/drawing/2014/main" val="10109"/>
                  </a:ext>
                </a:extLst>
              </a:tr>
              <a:tr h="51816">
                <a:tc>
                  <a:txBody>
                    <a:bodyPr/>
                    <a:lstStyle/>
                    <a:p>
                      <a:pPr marL="0" marR="0" indent="0"/>
                      <a:r>
                        <a:rPr lang="tr" sz="400" b="1">
                          <a:latin typeface="Arial"/>
                        </a:rPr>
                        <a:t>740 03 OO t</a:t>
                      </a:r>
                    </a:p>
                  </a:txBody>
                  <a:tcPr marL="0" marR="0" marT="0" marB="0"/>
                </a:tc>
                <a:tc>
                  <a:txBody>
                    <a:bodyPr/>
                    <a:lstStyle/>
                    <a:p>
                      <a:pPr marL="0" marR="0" indent="0"/>
                      <a:r>
                        <a:rPr lang="tr" sz="400" b="1">
                          <a:latin typeface="Arial"/>
                        </a:rPr>
                        <a:t>Brüt Ucratlur</a:t>
                      </a:r>
                    </a:p>
                  </a:txBody>
                  <a:tcPr marL="0" marR="0" marT="0" marB="0"/>
                </a:tc>
                <a:tc>
                  <a:txBody>
                    <a:bodyPr/>
                    <a:lstStyle/>
                    <a:p>
                      <a:pPr marL="0" marR="0" indent="0" algn="just"/>
                      <a:r>
                        <a:rPr lang="tr" sz="400" b="1">
                          <a:latin typeface="Arial"/>
                        </a:rPr>
                        <a:t>TL</a:t>
                      </a:r>
                    </a:p>
                  </a:txBody>
                  <a:tcPr marL="0" marR="0" marT="0" marB="0"/>
                </a:tc>
                <a:tc>
                  <a:txBody>
                    <a:bodyPr/>
                    <a:lstStyle/>
                    <a:p>
                      <a:pPr marL="0" marR="0" indent="254000" algn="just"/>
                      <a:r>
                        <a:rPr lang="tr" sz="400" b="1">
                          <a:latin typeface="Arial"/>
                        </a:rPr>
                        <a:t>3 .009 7 19.4 Z</a:t>
                      </a:r>
                    </a:p>
                  </a:txBody>
                  <a:tcPr marL="0" marR="0" marT="0" marB="0"/>
                </a:tc>
                <a:tc>
                  <a:txBody>
                    <a:bodyPr/>
                    <a:lstStyle/>
                    <a:p>
                      <a:pPr marL="0" marR="0" indent="254000" algn="just"/>
                      <a:r>
                        <a:rPr lang="tr" sz="400" b="1">
                          <a:latin typeface="Arial"/>
                        </a:rPr>
                        <a:t>3 009 7 l «i az</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10"/>
                  </a:ext>
                </a:extLst>
              </a:tr>
              <a:tr h="48768">
                <a:tc>
                  <a:txBody>
                    <a:bodyPr/>
                    <a:lstStyle/>
                    <a:p>
                      <a:pPr marL="0" marR="0" indent="0"/>
                      <a:r>
                        <a:rPr lang="tr" sz="400" b="1">
                          <a:latin typeface="Arial"/>
                        </a:rPr>
                        <a:t>740 02 002</a:t>
                      </a:r>
                    </a:p>
                  </a:txBody>
                  <a:tcPr marL="0" marR="0" marT="0" marB="0"/>
                </a:tc>
                <a:tc>
                  <a:txBody>
                    <a:bodyPr/>
                    <a:lstStyle/>
                    <a:p>
                      <a:pPr marL="0" marR="0" indent="0"/>
                      <a:r>
                        <a:rPr lang="tr" sz="400" b="1">
                          <a:latin typeface="Arial"/>
                        </a:rPr>
                        <a:t>SOK l,vpr».ı Pay.</a:t>
                      </a:r>
                    </a:p>
                  </a:txBody>
                  <a:tcPr marL="0" marR="0" marT="0" marB="0"/>
                </a:tc>
                <a:tc>
                  <a:txBody>
                    <a:bodyPr/>
                    <a:lstStyle/>
                    <a:p>
                      <a:pPr marL="0" marR="0" indent="0" algn="just"/>
                      <a:r>
                        <a:rPr lang="tr" sz="400" b="1">
                          <a:latin typeface="Arial"/>
                        </a:rPr>
                        <a:t>TL</a:t>
                      </a:r>
                    </a:p>
                  </a:txBody>
                  <a:tcPr marL="0" marR="0" marT="0" marB="0"/>
                </a:tc>
                <a:tc>
                  <a:txBody>
                    <a:bodyPr/>
                    <a:lstStyle/>
                    <a:p>
                      <a:pPr marL="0" marR="0" indent="304800" algn="just" defTabSz="609600">
                        <a:tabLst>
                          <a:tab pos="609600" algn="l"/>
                        </a:tabLst>
                      </a:pPr>
                      <a:r>
                        <a:rPr lang="tr" sz="400" b="1">
                          <a:latin typeface="Arial"/>
                        </a:rPr>
                        <a:t>5 5 7 1	7</a:t>
                      </a:r>
                    </a:p>
                  </a:txBody>
                  <a:tcPr marL="0" marR="0" marT="0" marB="0"/>
                </a:tc>
                <a:tc>
                  <a:txBody>
                    <a:bodyPr/>
                    <a:lstStyle/>
                    <a:p>
                      <a:pPr marL="0" marR="0" indent="304800" algn="just"/>
                      <a:r>
                        <a:rPr lang="tr" sz="400" b="1">
                          <a:latin typeface="Arial"/>
                        </a:rPr>
                        <a:t>557.1OG.7 7</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11"/>
                  </a:ext>
                </a:extLst>
              </a:tr>
              <a:tr h="54864">
                <a:tc>
                  <a:txBody>
                    <a:bodyPr/>
                    <a:lstStyle/>
                    <a:p>
                      <a:pPr marL="0" marR="0" indent="0"/>
                      <a:r>
                        <a:rPr lang="tr" sz="400" b="1">
                          <a:latin typeface="Arial"/>
                        </a:rPr>
                        <a:t>740 O 2 003</a:t>
                      </a:r>
                    </a:p>
                  </a:txBody>
                  <a:tcPr marL="0" marR="0" marT="0" marB="0"/>
                </a:tc>
                <a:tc>
                  <a:txBody>
                    <a:bodyPr/>
                    <a:lstStyle/>
                    <a:p>
                      <a:endParaRPr sz="300"/>
                    </a:p>
                  </a:txBody>
                  <a:tcPr marL="0" marR="0" marT="0" marB="0"/>
                </a:tc>
                <a:tc>
                  <a:txBody>
                    <a:bodyPr/>
                    <a:lstStyle/>
                    <a:p>
                      <a:pPr marL="0" marR="0" indent="0" algn="just"/>
                      <a:r>
                        <a:rPr lang="tr" sz="400" b="1">
                          <a:latin typeface="Arial"/>
                        </a:rPr>
                        <a:t>TL</a:t>
                      </a:r>
                    </a:p>
                  </a:txBody>
                  <a:tcPr marL="0" marR="0" marT="0" marB="0"/>
                </a:tc>
                <a:tc>
                  <a:txBody>
                    <a:bodyPr/>
                    <a:lstStyle/>
                    <a:p>
                      <a:pPr marL="0" marR="0" indent="342900" algn="just"/>
                      <a:r>
                        <a:rPr lang="tr" sz="400" b="1">
                          <a:latin typeface="Arial"/>
                        </a:rPr>
                        <a:t>S .» 705 44</a:t>
                      </a:r>
                    </a:p>
                  </a:txBody>
                  <a:tcPr marL="0" marR="0" marT="0" marB="0"/>
                </a:tc>
                <a:tc>
                  <a:txBody>
                    <a:bodyPr/>
                    <a:lstStyle/>
                    <a:p>
                      <a:pPr marL="0" marR="0" indent="342900" algn="just"/>
                      <a:r>
                        <a:rPr lang="tr" sz="400" b="1">
                          <a:latin typeface="Arial"/>
                        </a:rPr>
                        <a:t>5» TOS.</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12"/>
                  </a:ext>
                </a:extLst>
              </a:tr>
              <a:tr h="51816">
                <a:tc>
                  <a:txBody>
                    <a:bodyPr/>
                    <a:lstStyle/>
                    <a:p>
                      <a:pPr marL="0" marR="0" indent="0"/>
                      <a:r>
                        <a:rPr lang="tr" sz="400" b="1">
                          <a:latin typeface="Arial"/>
                        </a:rPr>
                        <a:t>740.03</a:t>
                      </a:r>
                    </a:p>
                  </a:txBody>
                  <a:tcPr marL="0" marR="0" marT="0" marB="0" anchor="b"/>
                </a:tc>
                <a:tc>
                  <a:txBody>
                    <a:bodyPr/>
                    <a:lstStyle/>
                    <a:p>
                      <a:pPr marL="0" marR="0" indent="0"/>
                      <a:r>
                        <a:rPr lang="tr" sz="400" b="1">
                          <a:latin typeface="Arial"/>
                        </a:rPr>
                        <a:t>KAT 1 A 1 İK (DPI AMA VI 1 1 M i Z l I K IŞ l F l&gt; 1</a:t>
                      </a:r>
                    </a:p>
                  </a:txBody>
                  <a:tcPr marL="0" marR="0" marT="0" marB="0" anchor="b"/>
                </a:tc>
                <a:tc>
                  <a:txBody>
                    <a:bodyPr/>
                    <a:lstStyle/>
                    <a:p>
                      <a:endParaRPr sz="300"/>
                    </a:p>
                  </a:txBody>
                  <a:tcPr marL="0" marR="0" marT="0" marB="0"/>
                </a:tc>
                <a:tc>
                  <a:txBody>
                    <a:bodyPr/>
                    <a:lstStyle/>
                    <a:p>
                      <a:pPr marL="0" marR="0" indent="190500" algn="just"/>
                      <a:r>
                        <a:rPr lang="tr" sz="400" b="1">
                          <a:latin typeface="Arial"/>
                        </a:rPr>
                        <a:t>3 9 30 90'.. 19</a:t>
                      </a:r>
                    </a:p>
                  </a:txBody>
                  <a:tcPr marL="0" marR="0" marT="0" marB="0" anchor="b"/>
                </a:tc>
                <a:tc>
                  <a:txBody>
                    <a:bodyPr/>
                    <a:lstStyle/>
                    <a:p>
                      <a:pPr marL="0" marR="0" indent="190500" algn="just"/>
                      <a:r>
                        <a:rPr lang="tr" sz="400" b="1">
                          <a:latin typeface="Arial"/>
                        </a:rPr>
                        <a:t>3.930.961, P»</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13"/>
                  </a:ext>
                </a:extLst>
              </a:tr>
              <a:tr h="51816">
                <a:tc>
                  <a:txBody>
                    <a:bodyPr/>
                    <a:lstStyle/>
                    <a:p>
                      <a:pPr marL="0" marR="0" indent="0"/>
                      <a:r>
                        <a:rPr lang="tr" sz="400" b="1">
                          <a:latin typeface="Arial"/>
                        </a:rPr>
                        <a:t>741» Ol OO 1</a:t>
                      </a:r>
                    </a:p>
                  </a:txBody>
                  <a:tcPr marL="0" marR="0" marT="0" marB="0"/>
                </a:tc>
                <a:tc>
                  <a:txBody>
                    <a:bodyPr/>
                    <a:lstStyle/>
                    <a:p>
                      <a:pPr marL="0" marR="0" indent="0"/>
                      <a:r>
                        <a:rPr lang="tr" sz="400" b="1">
                          <a:latin typeface="Arial"/>
                        </a:rPr>
                        <a:t>ıHrü Uı rrılr*</a:t>
                      </a:r>
                    </a:p>
                  </a:txBody>
                  <a:tcPr marL="0" marR="0" marT="0" marB="0"/>
                </a:tc>
                <a:tc>
                  <a:txBody>
                    <a:bodyPr/>
                    <a:lstStyle/>
                    <a:p>
                      <a:pPr marL="0" marR="0" indent="0" algn="just"/>
                      <a:r>
                        <a:rPr lang="tr" sz="400" b="1">
                          <a:latin typeface="Arial"/>
                        </a:rPr>
                        <a:t>TL</a:t>
                      </a:r>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14"/>
                  </a:ext>
                </a:extLst>
              </a:tr>
              <a:tr h="51816">
                <a:tc>
                  <a:txBody>
                    <a:bodyPr/>
                    <a:lstStyle/>
                    <a:p>
                      <a:pPr marL="0" marR="0" indent="0"/>
                      <a:r>
                        <a:rPr lang="tr" sz="400" b="1">
                          <a:latin typeface="Arial"/>
                        </a:rPr>
                        <a:t>740 O 1 002</a:t>
                      </a:r>
                    </a:p>
                  </a:txBody>
                  <a:tcPr marL="0" marR="0" marT="0" marB="0"/>
                </a:tc>
                <a:tc>
                  <a:txBody>
                    <a:bodyPr/>
                    <a:lstStyle/>
                    <a:p>
                      <a:pPr marL="0" marR="0" indent="0"/>
                      <a:r>
                        <a:rPr lang="tr" sz="400" b="1">
                          <a:latin typeface="Arial"/>
                        </a:rPr>
                        <a:t>V-Y 1 »varan Hay.</a:t>
                      </a:r>
                    </a:p>
                  </a:txBody>
                  <a:tcPr marL="0" marR="0" marT="0" marB="0"/>
                </a:tc>
                <a:tc>
                  <a:txBody>
                    <a:bodyPr/>
                    <a:lstStyle/>
                    <a:p>
                      <a:pPr marL="0" marR="0" indent="0" algn="just"/>
                      <a:r>
                        <a:rPr lang="tr" sz="400" b="1">
                          <a:latin typeface="Arial"/>
                        </a:rPr>
                        <a:t>TL</a:t>
                      </a:r>
                    </a:p>
                  </a:txBody>
                  <a:tcPr marL="0" marR="0" marT="0" marB="0"/>
                </a:tc>
                <a:tc>
                  <a:txBody>
                    <a:bodyPr/>
                    <a:lstStyle/>
                    <a:p>
                      <a:pPr marL="0" marR="0" indent="304800" algn="just"/>
                      <a:r>
                        <a:rPr lang="en-US" sz="400" b="1">
                          <a:latin typeface="Arial"/>
                        </a:rPr>
                        <a:t>S9O.7S7.42</a:t>
                      </a:r>
                    </a:p>
                  </a:txBody>
                  <a:tcPr marL="0" marR="0" marT="0" marB="0"/>
                </a:tc>
                <a:tc>
                  <a:txBody>
                    <a:bodyPr/>
                    <a:lstStyle/>
                    <a:p>
                      <a:pPr marL="0" marR="0" indent="304800" algn="just"/>
                      <a:r>
                        <a:rPr lang="tr" sz="400" b="1">
                          <a:latin typeface="Arial"/>
                        </a:rPr>
                        <a:t>S i n z % a z</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15"/>
                  </a:ext>
                </a:extLst>
              </a:tr>
              <a:tr h="51816">
                <a:tc>
                  <a:txBody>
                    <a:bodyPr/>
                    <a:lstStyle/>
                    <a:p>
                      <a:pPr marL="0" marR="0" indent="0"/>
                      <a:r>
                        <a:rPr lang="tr" sz="400" b="1">
                          <a:latin typeface="Arial"/>
                        </a:rPr>
                        <a:t>740 03 .003</a:t>
                      </a:r>
                    </a:p>
                  </a:txBody>
                  <a:tcPr marL="0" marR="0" marT="0" marB="0"/>
                </a:tc>
                <a:tc>
                  <a:txBody>
                    <a:bodyPr/>
                    <a:lstStyle/>
                    <a:p>
                      <a:endParaRPr sz="300"/>
                    </a:p>
                  </a:txBody>
                  <a:tcPr marL="0" marR="0" marT="0" marB="0"/>
                </a:tc>
                <a:tc>
                  <a:txBody>
                    <a:bodyPr/>
                    <a:lstStyle/>
                    <a:p>
                      <a:pPr marL="0" marR="0" indent="0" algn="just"/>
                      <a:r>
                        <a:rPr lang="tr" sz="400" b="1">
                          <a:latin typeface="Arial"/>
                        </a:rPr>
                        <a:t>TL</a:t>
                      </a:r>
                    </a:p>
                  </a:txBody>
                  <a:tcPr marL="0" marR="0" marT="0" marB="0"/>
                </a:tc>
                <a:tc>
                  <a:txBody>
                    <a:bodyPr/>
                    <a:lstStyle/>
                    <a:p>
                      <a:pPr marL="0" marR="0" indent="342900" algn="just"/>
                      <a:r>
                        <a:rPr lang="tr" sz="400" b="1">
                          <a:latin typeface="Arial"/>
                        </a:rPr>
                        <a:t>SG.U4O.4TI</a:t>
                      </a:r>
                    </a:p>
                  </a:txBody>
                  <a:tcPr marL="0" marR="0" marT="0" marB="0"/>
                </a:tc>
                <a:tc>
                  <a:txBody>
                    <a:bodyPr/>
                    <a:lstStyle/>
                    <a:p>
                      <a:pPr marL="0" marR="0" indent="342900" algn="just"/>
                      <a:r>
                        <a:rPr lang="tr" sz="400" b="1">
                          <a:latin typeface="Arial"/>
                        </a:rPr>
                        <a:t>SG 14 II a &lt;1</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16"/>
                  </a:ext>
                </a:extLst>
              </a:tr>
              <a:tr h="54864">
                <a:tc>
                  <a:txBody>
                    <a:bodyPr/>
                    <a:lstStyle/>
                    <a:p>
                      <a:pPr marL="0" marR="0" indent="0"/>
                      <a:r>
                        <a:rPr lang="tr" sz="400" b="1">
                          <a:latin typeface="Arial"/>
                        </a:rPr>
                        <a:t>780.OA</a:t>
                      </a:r>
                    </a:p>
                  </a:txBody>
                  <a:tcPr marL="0" marR="0" marT="0" marB="0" anchor="b"/>
                </a:tc>
                <a:tc>
                  <a:txBody>
                    <a:bodyPr/>
                    <a:lstStyle/>
                    <a:p>
                      <a:pPr marL="0" marR="0" indent="0"/>
                      <a:r>
                        <a:rPr lang="tr" sz="400" b="1">
                          <a:latin typeface="Arial"/>
                        </a:rPr>
                        <a:t>BELEDİYE 111 HİZMETLERİ</a:t>
                      </a:r>
                    </a:p>
                  </a:txBody>
                  <a:tcPr marL="0" marR="0" marT="0" marB="0" anchor="b"/>
                </a:tc>
                <a:tc>
                  <a:txBody>
                    <a:bodyPr/>
                    <a:lstStyle/>
                    <a:p>
                      <a:endParaRPr sz="300"/>
                    </a:p>
                  </a:txBody>
                  <a:tcPr marL="0" marR="0" marT="0" marB="0"/>
                </a:tc>
                <a:tc>
                  <a:txBody>
                    <a:bodyPr/>
                    <a:lstStyle/>
                    <a:p>
                      <a:pPr marL="0" marR="0" indent="190500" algn="just"/>
                      <a:r>
                        <a:rPr lang="tr" sz="400" b="1">
                          <a:latin typeface="Arial"/>
                        </a:rPr>
                        <a:t>Z.9SK.129, 11</a:t>
                      </a:r>
                    </a:p>
                  </a:txBody>
                  <a:tcPr marL="0" marR="0" marT="0" marB="0" anchor="b"/>
                </a:tc>
                <a:tc>
                  <a:txBody>
                    <a:bodyPr/>
                    <a:lstStyle/>
                    <a:p>
                      <a:pPr marL="0" marR="0" indent="190500" algn="just"/>
                      <a:r>
                        <a:rPr lang="tr" sz="400" b="1">
                          <a:latin typeface="Arial"/>
                        </a:rPr>
                        <a:t>2.958. 1 29, l ■</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17"/>
                  </a:ext>
                </a:extLst>
              </a:tr>
              <a:tr h="73152">
                <a:tc>
                  <a:txBody>
                    <a:bodyPr/>
                    <a:lstStyle/>
                    <a:p>
                      <a:pPr marL="0" marR="0" indent="0"/>
                      <a:r>
                        <a:rPr lang="tr" sz="400" b="1">
                          <a:latin typeface="Arial"/>
                        </a:rPr>
                        <a:t>740 04 OO 1</a:t>
                      </a:r>
                    </a:p>
                  </a:txBody>
                  <a:tcPr marL="0" marR="0" marT="0" marB="0"/>
                </a:tc>
                <a:tc>
                  <a:txBody>
                    <a:bodyPr/>
                    <a:lstStyle/>
                    <a:p>
                      <a:pPr marL="0" marR="0" indent="0" defTabSz="603504">
                        <a:tabLst/>
                      </a:pPr>
                      <a:r>
                        <a:rPr lang="tr" sz="400" b="1" u="sng">
                          <a:latin typeface="Arial"/>
                        </a:rPr>
                        <a:t>BrOL OvrlİBF</a:t>
                      </a:r>
                      <a:r>
                        <a:rPr lang="tr" sz="400" b="1">
                          <a:latin typeface="Arial"/>
                        </a:rPr>
                        <a:t>_____________________________________________________</a:t>
                      </a:r>
                    </a:p>
                  </a:txBody>
                  <a:tcPr marL="0" marR="0" marT="0" marB="0"/>
                </a:tc>
                <a:tc>
                  <a:txBody>
                    <a:bodyPr/>
                    <a:lstStyle/>
                    <a:p>
                      <a:endParaRPr sz="400"/>
                    </a:p>
                  </a:txBody>
                  <a:tcPr marL="0" marR="0" marT="0" marB="0"/>
                </a:tc>
                <a:tc>
                  <a:txBody>
                    <a:bodyPr/>
                    <a:lstStyle/>
                    <a:p>
                      <a:pPr marL="0" marR="0" indent="254000" algn="just"/>
                      <a:r>
                        <a:rPr lang="tr" sz="400" b="1">
                          <a:latin typeface="Arial"/>
                        </a:rPr>
                        <a:t>Z 472 7 12.62</a:t>
                      </a:r>
                    </a:p>
                  </a:txBody>
                  <a:tcPr marL="0" marR="0" marT="0" marB="0"/>
                </a:tc>
                <a:tc>
                  <a:txBody>
                    <a:bodyPr/>
                    <a:lstStyle/>
                    <a:p>
                      <a:pPr marL="0" marR="0" indent="254000" algn="just"/>
                      <a:r>
                        <a:rPr lang="tr" sz="400" b="1">
                          <a:latin typeface="Arial"/>
                        </a:rPr>
                        <a:t>2.4 72 7 1 2.07</a:t>
                      </a:r>
                    </a:p>
                  </a:txBody>
                  <a:tcPr marL="0" marR="0" marT="0" marB="0"/>
                </a:tc>
                <a:tc>
                  <a:txBody>
                    <a:bodyPr/>
                    <a:lstStyle/>
                    <a:p>
                      <a:endParaRPr sz="400"/>
                    </a:p>
                  </a:txBody>
                  <a:tcPr marL="0" marR="0" marT="0" marB="0"/>
                </a:tc>
                <a:tc>
                  <a:txBody>
                    <a:bodyPr/>
                    <a:lstStyle/>
                    <a:p>
                      <a:endParaRPr sz="400"/>
                    </a:p>
                  </a:txBody>
                  <a:tcPr marL="0" marR="0" marT="0" marB="0"/>
                </a:tc>
                <a:extLst>
                  <a:ext uri="{0D108BD9-81ED-4DB2-BD59-A6C34878D82A}">
                    <a16:rowId xmlns:a16="http://schemas.microsoft.com/office/drawing/2014/main" val="10118"/>
                  </a:ext>
                </a:extLst>
              </a:tr>
              <a:tr h="79248">
                <a:tc>
                  <a:txBody>
                    <a:bodyPr/>
                    <a:lstStyle/>
                    <a:p>
                      <a:endParaRPr sz="400"/>
                    </a:p>
                  </a:txBody>
                  <a:tcPr marL="0" marR="0" marT="0" marB="0"/>
                </a:tc>
                <a:tc>
                  <a:txBody>
                    <a:bodyPr/>
                    <a:lstStyle/>
                    <a:p>
                      <a:endParaRPr sz="400"/>
                    </a:p>
                  </a:txBody>
                  <a:tcPr marL="0" marR="0" marT="0" marB="0"/>
                </a:tc>
                <a:tc>
                  <a:txBody>
                    <a:bodyPr/>
                    <a:lstStyle/>
                    <a:p>
                      <a:pPr marL="0" marR="0" indent="0" algn="just"/>
                      <a:r>
                        <a:rPr lang="tr" sz="400" b="1">
                          <a:latin typeface="Arial"/>
                        </a:rPr>
                        <a:t>Tl</a:t>
                      </a:r>
                    </a:p>
                  </a:txBody>
                  <a:tcPr marL="0" marR="0" marT="0" marB="0" anchor="b"/>
                </a:tc>
                <a:tc>
                  <a:txBody>
                    <a:bodyPr/>
                    <a:lstStyle/>
                    <a:p>
                      <a:endParaRPr sz="400"/>
                    </a:p>
                  </a:txBody>
                  <a:tcPr marL="0" marR="0" marT="0" marB="0"/>
                </a:tc>
                <a:tc>
                  <a:txBody>
                    <a:bodyPr/>
                    <a:lstStyle/>
                    <a:p>
                      <a:pPr marL="0" marR="0" indent="342900" algn="just"/>
                      <a:r>
                        <a:rPr lang="tr" sz="400" b="1">
                          <a:latin typeface="Arial"/>
                        </a:rPr>
                        <a:t>4 7 0 7 4.01</a:t>
                      </a:r>
                    </a:p>
                  </a:txBody>
                  <a:tcPr marL="0" marR="0" marT="0" marB="0" anchor="b"/>
                </a:tc>
                <a:tc>
                  <a:txBody>
                    <a:bodyPr/>
                    <a:lstStyle/>
                    <a:p>
                      <a:endParaRPr sz="400"/>
                    </a:p>
                  </a:txBody>
                  <a:tcPr marL="0" marR="0" marT="0" marB="0"/>
                </a:tc>
                <a:tc>
                  <a:txBody>
                    <a:bodyPr/>
                    <a:lstStyle/>
                    <a:p>
                      <a:pPr marL="0" marR="0" indent="0" algn="just"/>
                      <a:r>
                        <a:rPr lang="tr" sz="400" b="1">
                          <a:latin typeface="Arial"/>
                        </a:rPr>
                        <a:t>—</a:t>
                      </a:r>
                    </a:p>
                  </a:txBody>
                  <a:tcPr marL="0" marR="0" marT="0" marB="0" anchor="ctr"/>
                </a:tc>
                <a:extLst>
                  <a:ext uri="{0D108BD9-81ED-4DB2-BD59-A6C34878D82A}">
                    <a16:rowId xmlns:a16="http://schemas.microsoft.com/office/drawing/2014/main" val="10119"/>
                  </a:ext>
                </a:extLst>
              </a:tr>
              <a:tr h="54864">
                <a:tc>
                  <a:txBody>
                    <a:bodyPr/>
                    <a:lstStyle/>
                    <a:p>
                      <a:pPr marL="0" marR="0" indent="0"/>
                      <a:r>
                        <a:rPr lang="tr" sz="400" b="1">
                          <a:latin typeface="Arial"/>
                        </a:rPr>
                        <a:t>740.01</a:t>
                      </a:r>
                    </a:p>
                  </a:txBody>
                  <a:tcPr marL="0" marR="0" marT="0" marB="0" anchor="b"/>
                </a:tc>
                <a:tc>
                  <a:txBody>
                    <a:bodyPr/>
                    <a:lstStyle/>
                    <a:p>
                      <a:pPr marL="0" marR="0" indent="0"/>
                      <a:r>
                        <a:rPr lang="tr" sz="400" b="1">
                          <a:latin typeface="Arial"/>
                        </a:rPr>
                        <a:t>SI» SAVAÇI ARININ OKUNMASI VI MAKİM İŞİ 1 İli</a:t>
                      </a:r>
                    </a:p>
                  </a:txBody>
                  <a:tcPr marL="0" marR="0" marT="0" marB="0" anchor="b"/>
                </a:tc>
                <a:tc>
                  <a:txBody>
                    <a:bodyPr/>
                    <a:lstStyle/>
                    <a:p>
                      <a:endParaRPr sz="300"/>
                    </a:p>
                  </a:txBody>
                  <a:tcPr marL="0" marR="0" marT="0" marB="0"/>
                </a:tc>
                <a:tc>
                  <a:txBody>
                    <a:bodyPr/>
                    <a:lstStyle/>
                    <a:p>
                      <a:pPr marL="0" marR="0" indent="190500" algn="just"/>
                      <a:r>
                        <a:rPr lang="tr" sz="400" b="1">
                          <a:latin typeface="Arial"/>
                        </a:rPr>
                        <a:t>2.008.862.20</a:t>
                      </a:r>
                    </a:p>
                  </a:txBody>
                  <a:tcPr marL="0" marR="0" marT="0" marB="0" anchor="b"/>
                </a:tc>
                <a:tc>
                  <a:txBody>
                    <a:bodyPr/>
                    <a:lstStyle/>
                    <a:p>
                      <a:pPr marL="0" marR="0" indent="190500" algn="just"/>
                      <a:r>
                        <a:rPr lang="tr" sz="400" b="1">
                          <a:latin typeface="Arial"/>
                        </a:rPr>
                        <a:t>2.006.662,20</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20"/>
                  </a:ext>
                </a:extLst>
              </a:tr>
              <a:tr h="48768">
                <a:tc>
                  <a:txBody>
                    <a:bodyPr/>
                    <a:lstStyle/>
                    <a:p>
                      <a:pPr marL="0" marR="0" indent="0"/>
                      <a:r>
                        <a:rPr lang="tr" sz="400" b="1">
                          <a:latin typeface="Arial"/>
                        </a:rPr>
                        <a:t>7 4 0 0 5 003</a:t>
                      </a:r>
                    </a:p>
                  </a:txBody>
                  <a:tcPr marL="0" marR="0" marT="0" marB="0"/>
                </a:tc>
                <a:tc>
                  <a:txBody>
                    <a:bodyPr/>
                    <a:lstStyle/>
                    <a:p>
                      <a:pPr marL="0" marR="0" indent="0"/>
                      <a:r>
                        <a:rPr lang="tr" sz="400" b="1">
                          <a:latin typeface="Arial"/>
                        </a:rPr>
                        <a:t>B. dİ Lİ. 1 ««İMl</a:t>
                      </a:r>
                    </a:p>
                  </a:txBody>
                  <a:tcPr marL="0" marR="0" marT="0" marB="0"/>
                </a:tc>
                <a:tc>
                  <a:txBody>
                    <a:bodyPr/>
                    <a:lstStyle/>
                    <a:p>
                      <a:pPr marL="0" marR="0" indent="0" algn="just"/>
                      <a:r>
                        <a:rPr lang="tr" sz="400" b="1">
                          <a:latin typeface="Arial"/>
                        </a:rPr>
                        <a:t>TV</a:t>
                      </a:r>
                    </a:p>
                  </a:txBody>
                  <a:tcPr marL="0" marR="0" marT="0" marB="0"/>
                </a:tc>
                <a:tc>
                  <a:txBody>
                    <a:bodyPr/>
                    <a:lstStyle/>
                    <a:p>
                      <a:pPr marL="0" marR="0" indent="254000" algn="just"/>
                      <a:r>
                        <a:rPr lang="tr" sz="400" b="1">
                          <a:latin typeface="Arial"/>
                        </a:rPr>
                        <a:t>1 GRO nur 14</a:t>
                      </a:r>
                    </a:p>
                  </a:txBody>
                  <a:tcPr marL="0" marR="0" marT="0" marB="0"/>
                </a:tc>
                <a:tc>
                  <a:txBody>
                    <a:bodyPr/>
                    <a:lstStyle/>
                    <a:p>
                      <a:pPr marL="0" marR="0" indent="254000" algn="just"/>
                      <a:r>
                        <a:rPr lang="tr" sz="400" b="1">
                          <a:latin typeface="Arial"/>
                        </a:rPr>
                        <a:t>1 GRK ■! 111,14</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21"/>
                  </a:ext>
                </a:extLst>
              </a:tr>
              <a:tr h="51816">
                <a:tc>
                  <a:txBody>
                    <a:bodyPr/>
                    <a:lstStyle/>
                    <a:p>
                      <a:pPr marL="0" marR="0" indent="0"/>
                      <a:r>
                        <a:rPr lang="tr" sz="400" b="1">
                          <a:latin typeface="Arial"/>
                        </a:rPr>
                        <a:t>740 05 002</a:t>
                      </a:r>
                    </a:p>
                  </a:txBody>
                  <a:tcPr marL="0" marR="0" marT="0" marB="0"/>
                </a:tc>
                <a:tc>
                  <a:txBody>
                    <a:bodyPr/>
                    <a:lstStyle/>
                    <a:p>
                      <a:endParaRPr sz="300"/>
                    </a:p>
                  </a:txBody>
                  <a:tcPr marL="0" marR="0" marT="0" marB="0"/>
                </a:tc>
                <a:tc>
                  <a:txBody>
                    <a:bodyPr/>
                    <a:lstStyle/>
                    <a:p>
                      <a:pPr marL="0" marR="0" indent="0" algn="just"/>
                      <a:r>
                        <a:rPr lang="tr" sz="400" b="1">
                          <a:latin typeface="Arial"/>
                        </a:rPr>
                        <a:t>TL</a:t>
                      </a:r>
                    </a:p>
                  </a:txBody>
                  <a:tcPr marL="0" marR="0" marT="0" marB="0"/>
                </a:tc>
                <a:tc>
                  <a:txBody>
                    <a:bodyPr/>
                    <a:lstStyle/>
                    <a:p>
                      <a:endParaRPr sz="300"/>
                    </a:p>
                  </a:txBody>
                  <a:tcPr marL="0" marR="0" marT="0" marB="0"/>
                </a:tc>
                <a:tc>
                  <a:txBody>
                    <a:bodyPr/>
                    <a:lstStyle/>
                    <a:p>
                      <a:pPr marL="0" marR="0" indent="304800" algn="just"/>
                      <a:r>
                        <a:rPr lang="tr" sz="400" b="1">
                          <a:latin typeface="Arial"/>
                        </a:rPr>
                        <a:t>299 121,12</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22"/>
                  </a:ext>
                </a:extLst>
              </a:tr>
              <a:tr h="54864">
                <a:tc>
                  <a:txBody>
                    <a:bodyPr/>
                    <a:lstStyle/>
                    <a:p>
                      <a:pPr marL="0" marR="0" indent="0"/>
                      <a:r>
                        <a:rPr lang="tr" sz="400" b="1">
                          <a:latin typeface="Arial"/>
                        </a:rPr>
                        <a:t>740 05 003</a:t>
                      </a:r>
                    </a:p>
                  </a:txBody>
                  <a:tcPr marL="0" marR="0" marT="0" marB="0"/>
                </a:tc>
                <a:tc>
                  <a:txBody>
                    <a:bodyPr/>
                    <a:lstStyle/>
                    <a:p>
                      <a:pPr marL="0" marR="0" indent="0"/>
                      <a:r>
                        <a:rPr lang="tr" sz="400" b="1">
                          <a:latin typeface="Arial"/>
                        </a:rPr>
                        <a:t>SDK 1». l&gt;. Hay</a:t>
                      </a:r>
                    </a:p>
                  </a:txBody>
                  <a:tcPr marL="0" marR="0" marT="0" marB="0"/>
                </a:tc>
                <a:tc>
                  <a:txBody>
                    <a:bodyPr/>
                    <a:lstStyle/>
                    <a:p>
                      <a:pPr marL="0" marR="0" indent="0" algn="just"/>
                      <a:r>
                        <a:rPr lang="tr" sz="400" b="1">
                          <a:latin typeface="Arial"/>
                        </a:rPr>
                        <a:t>TL</a:t>
                      </a:r>
                    </a:p>
                  </a:txBody>
                  <a:tcPr marL="0" marR="0" marT="0" marB="0"/>
                </a:tc>
                <a:tc>
                  <a:txBody>
                    <a:bodyPr/>
                    <a:lstStyle/>
                    <a:p>
                      <a:pPr marL="0" marR="0" indent="342900" algn="just"/>
                      <a:r>
                        <a:rPr lang="tr" sz="400" b="1">
                          <a:latin typeface="Arial"/>
                        </a:rPr>
                        <a:t>3H « 10.94</a:t>
                      </a:r>
                    </a:p>
                  </a:txBody>
                  <a:tcPr marL="0" marR="0" marT="0" marB="0"/>
                </a:tc>
                <a:tc>
                  <a:txBody>
                    <a:bodyPr/>
                    <a:lstStyle/>
                    <a:p>
                      <a:pPr marL="0" marR="0" indent="342900" algn="just"/>
                      <a:r>
                        <a:rPr lang="tr" sz="400" b="1">
                          <a:latin typeface="Arial"/>
                        </a:rPr>
                        <a:t>Ziı n in -»4</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23"/>
                  </a:ext>
                </a:extLst>
              </a:tr>
              <a:tr h="48768">
                <a:tc>
                  <a:txBody>
                    <a:bodyPr/>
                    <a:lstStyle/>
                    <a:p>
                      <a:pPr marL="0" marR="0" indent="0"/>
                      <a:r>
                        <a:rPr lang="tr" sz="400" b="1">
                          <a:latin typeface="Arial"/>
                        </a:rPr>
                        <a:t>780.06</a:t>
                      </a:r>
                    </a:p>
                  </a:txBody>
                  <a:tcPr marL="0" marR="0" marT="0" marB="0" anchor="b"/>
                </a:tc>
                <a:tc>
                  <a:txBody>
                    <a:bodyPr/>
                    <a:lstStyle/>
                    <a:p>
                      <a:pPr marL="0" marR="0" indent="0"/>
                      <a:r>
                        <a:rPr lang="tr" sz="400" b="1">
                          <a:latin typeface="Arial"/>
                        </a:rPr>
                        <a:t>GENEL MAH İYETLER</a:t>
                      </a:r>
                    </a:p>
                  </a:txBody>
                  <a:tcPr marL="0" marR="0" marT="0" marB="0" anchor="b"/>
                </a:tc>
                <a:tc>
                  <a:txBody>
                    <a:bodyPr/>
                    <a:lstStyle/>
                    <a:p>
                      <a:endParaRPr sz="300"/>
                    </a:p>
                  </a:txBody>
                  <a:tcPr marL="0" marR="0" marT="0" marB="0"/>
                </a:tc>
                <a:tc>
                  <a:txBody>
                    <a:bodyPr/>
                    <a:lstStyle/>
                    <a:p>
                      <a:pPr marL="0" marR="0" indent="254000" algn="just" defTabSz="577088">
                        <a:tabLst>
                          <a:tab pos="577088" algn="l"/>
                        </a:tabLst>
                      </a:pPr>
                      <a:r>
                        <a:rPr lang="tr" sz="400" b="1">
                          <a:latin typeface="Arial"/>
                        </a:rPr>
                        <a:t>3 3 37 61	&gt; a .</a:t>
                      </a:r>
                    </a:p>
                  </a:txBody>
                  <a:tcPr marL="0" marR="0" marT="0" marB="0" anchor="b"/>
                </a:tc>
                <a:tc>
                  <a:txBody>
                    <a:bodyPr/>
                    <a:lstStyle/>
                    <a:p>
                      <a:pPr marL="0" marR="0" indent="254000" algn="just"/>
                      <a:r>
                        <a:rPr lang="tr" sz="400" b="1">
                          <a:latin typeface="Arial"/>
                        </a:rPr>
                        <a:t>333.7M1,'I6</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24"/>
                  </a:ext>
                </a:extLst>
              </a:tr>
              <a:tr h="54864">
                <a:tc>
                  <a:txBody>
                    <a:bodyPr/>
                    <a:lstStyle/>
                    <a:p>
                      <a:pPr marL="0" marR="0" indent="0"/>
                      <a:r>
                        <a:rPr lang="tr" sz="400" b="1">
                          <a:latin typeface="Arial"/>
                        </a:rPr>
                        <a:t>740 OG 003</a:t>
                      </a:r>
                    </a:p>
                  </a:txBody>
                  <a:tcPr marL="0" marR="0" marT="0" marB="0"/>
                </a:tc>
                <a:tc>
                  <a:txBody>
                    <a:bodyPr/>
                    <a:lstStyle/>
                    <a:p>
                      <a:pPr marL="0" marR="0" indent="0"/>
                      <a:r>
                        <a:rPr lang="tr" sz="400" b="1">
                          <a:latin typeface="Arial"/>
                        </a:rPr>
                        <a:t>İş ıslı vr--. I 1 a 1 Oldarlcri</a:t>
                      </a:r>
                    </a:p>
                  </a:txBody>
                  <a:tcPr marL="0" marR="0" marT="0" marB="0"/>
                </a:tc>
                <a:tc>
                  <a:txBody>
                    <a:bodyPr/>
                    <a:lstStyle/>
                    <a:p>
                      <a:pPr marL="0" marR="0" indent="0" algn="just"/>
                      <a:r>
                        <a:rPr lang="tr" sz="400" b="1">
                          <a:latin typeface="Arial"/>
                        </a:rPr>
                        <a:t>TL</a:t>
                      </a:r>
                    </a:p>
                  </a:txBody>
                  <a:tcPr marL="0" marR="0" marT="0" marB="0"/>
                </a:tc>
                <a:tc>
                  <a:txBody>
                    <a:bodyPr/>
                    <a:lstStyle/>
                    <a:p>
                      <a:pPr marL="0" marR="0" indent="304800" algn="just"/>
                      <a:r>
                        <a:rPr lang="tr" sz="400" b="1">
                          <a:latin typeface="Arial"/>
                        </a:rPr>
                        <a:t>T 43 QH&lt;» &lt;1«1</a:t>
                      </a:r>
                    </a:p>
                  </a:txBody>
                  <a:tcPr marL="0" marR="0" marT="0" marB="0"/>
                </a:tc>
                <a:tc>
                  <a:txBody>
                    <a:bodyPr/>
                    <a:lstStyle/>
                    <a:p>
                      <a:pPr marL="0" marR="0" indent="304800" algn="just"/>
                      <a:r>
                        <a:rPr lang="tr" sz="400" b="1">
                          <a:latin typeface="Arial"/>
                        </a:rPr>
                        <a:t>143 110,00</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25"/>
                  </a:ext>
                </a:extLst>
              </a:tr>
              <a:tr h="51816">
                <a:tc>
                  <a:txBody>
                    <a:bodyPr/>
                    <a:lstStyle/>
                    <a:p>
                      <a:pPr marL="0" marR="0" indent="0"/>
                      <a:r>
                        <a:rPr lang="tr" sz="400" b="1">
                          <a:latin typeface="Arial"/>
                        </a:rPr>
                        <a:t>74 0 OĞ 002</a:t>
                      </a:r>
                    </a:p>
                  </a:txBody>
                  <a:tcPr marL="0" marR="0" marT="0" marB="0"/>
                </a:tc>
                <a:tc>
                  <a:txBody>
                    <a:bodyPr/>
                    <a:lstStyle/>
                    <a:p>
                      <a:pPr marL="0" marR="0" indent="0" defTabSz="539496">
                        <a:tabLst>
                          <a:tab pos="539496" algn="l"/>
                          <a:tab pos="646176" algn="l"/>
                        </a:tabLst>
                      </a:pPr>
                      <a:r>
                        <a:rPr lang="tr" sz="400" b="1">
                          <a:latin typeface="Arial"/>
                        </a:rPr>
                        <a:t>Fatu*a	i	■ ar l</a:t>
                      </a:r>
                    </a:p>
                  </a:txBody>
                  <a:tcPr marL="0" marR="0" marT="0" marB="0"/>
                </a:tc>
                <a:tc>
                  <a:txBody>
                    <a:bodyPr/>
                    <a:lstStyle/>
                    <a:p>
                      <a:pPr marL="0" marR="0" indent="0" algn="just"/>
                      <a:r>
                        <a:rPr lang="tr" sz="400" b="1">
                          <a:latin typeface="Arial"/>
                        </a:rPr>
                        <a:t>Tl</a:t>
                      </a:r>
                    </a:p>
                  </a:txBody>
                  <a:tcPr marL="0" marR="0" marT="0" marB="0"/>
                </a:tc>
                <a:tc>
                  <a:txBody>
                    <a:bodyPr/>
                    <a:lstStyle/>
                    <a:p>
                      <a:pPr marL="0" marR="0" indent="304800" algn="just"/>
                      <a:r>
                        <a:rPr lang="tr" sz="400" b="1">
                          <a:latin typeface="Arial"/>
                        </a:rPr>
                        <a:t>IBS 305 Via</a:t>
                      </a:r>
                    </a:p>
                  </a:txBody>
                  <a:tcPr marL="0" marR="0" marT="0" marB="0"/>
                </a:tc>
                <a:tc>
                  <a:txBody>
                    <a:bodyPr/>
                    <a:lstStyle/>
                    <a:p>
                      <a:pPr marL="0" marR="0" indent="0" algn="r"/>
                      <a:r>
                        <a:rPr lang="tr" sz="400" b="1">
                          <a:latin typeface="Arial"/>
                        </a:rPr>
                        <a:t>1 HQ 30 1.9G</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26"/>
                  </a:ext>
                </a:extLst>
              </a:tr>
              <a:tr h="79248">
                <a:tc>
                  <a:txBody>
                    <a:bodyPr/>
                    <a:lstStyle/>
                    <a:p>
                      <a:endParaRPr sz="400"/>
                    </a:p>
                  </a:txBody>
                  <a:tcPr marL="0" marR="0" marT="0" marB="0"/>
                </a:tc>
                <a:tc>
                  <a:txBody>
                    <a:bodyPr/>
                    <a:lstStyle/>
                    <a:p>
                      <a:pPr marL="0" marR="0" indent="0"/>
                      <a:r>
                        <a:rPr lang="tr" sz="400" b="1">
                          <a:latin typeface="Arial"/>
                        </a:rPr>
                        <a:t>J8İZME T Ü</a:t>
                      </a:r>
                      <a:r>
                        <a:rPr lang="tr" sz="400" b="1" u="sng">
                          <a:latin typeface="Arial"/>
                        </a:rPr>
                        <a:t>RETİM MALİYETİ YANSITMA HESABI</a:t>
                      </a:r>
                    </a:p>
                  </a:txBody>
                  <a:tcPr marL="0" marR="0" marT="0" marB="0"/>
                </a:tc>
                <a:tc>
                  <a:txBody>
                    <a:bodyPr/>
                    <a:lstStyle/>
                    <a:p>
                      <a:endParaRPr sz="400"/>
                    </a:p>
                  </a:txBody>
                  <a:tcPr marL="0" marR="0" marT="0" marB="0"/>
                </a:tc>
                <a:tc>
                  <a:txBody>
                    <a:bodyPr/>
                    <a:lstStyle/>
                    <a:p>
                      <a:pPr marL="0" marR="0" indent="139700" algn="just"/>
                      <a:r>
                        <a:rPr lang="tr" sz="400" b="1">
                          <a:latin typeface="Arial"/>
                        </a:rPr>
                        <a:t>H . 1 H6.6 7 M ,■. O</a:t>
                      </a:r>
                    </a:p>
                  </a:txBody>
                  <a:tcPr marL="0" marR="0" marT="0" marB="0"/>
                </a:tc>
                <a:tc>
                  <a:txBody>
                    <a:bodyPr/>
                    <a:lstStyle/>
                    <a:p>
                      <a:pPr marL="0" marR="0" indent="0" algn="r"/>
                      <a:r>
                        <a:rPr lang="tr" sz="400" b="1">
                          <a:latin typeface="Arial"/>
                        </a:rPr>
                        <a:t>__19</a:t>
                      </a:r>
                      <a:r>
                        <a:rPr lang="tr" sz="400" b="1" baseline="-25000">
                          <a:latin typeface="Arial"/>
                        </a:rPr>
                        <a:t>İ</a:t>
                      </a:r>
                      <a:r>
                        <a:rPr lang="tr" sz="400" b="1">
                          <a:latin typeface="Arial"/>
                        </a:rPr>
                        <a:t>166</a:t>
                      </a:r>
                      <a:r>
                        <a:rPr lang="tr" sz="400" b="1" baseline="-25000">
                          <a:latin typeface="Arial"/>
                        </a:rPr>
                        <a:t>1</a:t>
                      </a:r>
                      <a:r>
                        <a:rPr lang="tr" sz="400" b="1">
                          <a:latin typeface="Arial"/>
                        </a:rPr>
                        <a:t>67H,5O</a:t>
                      </a:r>
                    </a:p>
                  </a:txBody>
                  <a:tcPr marL="0" marR="0" marT="0" marB="0"/>
                </a:tc>
                <a:tc>
                  <a:txBody>
                    <a:bodyPr/>
                    <a:lstStyle/>
                    <a:p>
                      <a:endParaRPr sz="400"/>
                    </a:p>
                  </a:txBody>
                  <a:tcPr marL="0" marR="0" marT="0" marB="0"/>
                </a:tc>
                <a:tc>
                  <a:txBody>
                    <a:bodyPr/>
                    <a:lstStyle/>
                    <a:p>
                      <a:endParaRPr sz="400"/>
                    </a:p>
                  </a:txBody>
                  <a:tcPr marL="0" marR="0" marT="0" marB="0"/>
                </a:tc>
                <a:extLst>
                  <a:ext uri="{0D108BD9-81ED-4DB2-BD59-A6C34878D82A}">
                    <a16:rowId xmlns:a16="http://schemas.microsoft.com/office/drawing/2014/main" val="10127"/>
                  </a:ext>
                </a:extLst>
              </a:tr>
              <a:tr h="79248">
                <a:tc>
                  <a:txBody>
                    <a:bodyPr/>
                    <a:lstStyle/>
                    <a:p>
                      <a:pPr marL="0" marR="0" indent="0"/>
                      <a:r>
                        <a:rPr lang="tr" sz="400" b="1">
                          <a:latin typeface="Arial"/>
                        </a:rPr>
                        <a:t>77</a:t>
                      </a:r>
                    </a:p>
                  </a:txBody>
                  <a:tcPr marL="0" marR="0" marT="0" marB="0" anchor="b"/>
                </a:tc>
                <a:tc>
                  <a:txBody>
                    <a:bodyPr/>
                    <a:lstStyle/>
                    <a:p>
                      <a:pPr marL="0" marR="0" indent="0"/>
                      <a:r>
                        <a:rPr lang="tr" sz="400" b="1">
                          <a:latin typeface="Arial"/>
                        </a:rPr>
                        <a:t>GENEL YÖNE 1 İM GİDERİ I MI</a:t>
                      </a:r>
                    </a:p>
                  </a:txBody>
                  <a:tcPr marL="0" marR="0" marT="0" marB="0" anchor="b"/>
                </a:tc>
                <a:tc>
                  <a:txBody>
                    <a:bodyPr/>
                    <a:lstStyle/>
                    <a:p>
                      <a:endParaRPr sz="400"/>
                    </a:p>
                  </a:txBody>
                  <a:tcPr marL="0" marR="0" marT="0" marB="0"/>
                </a:tc>
                <a:tc>
                  <a:txBody>
                    <a:bodyPr/>
                    <a:lstStyle/>
                    <a:p>
                      <a:pPr marL="0" marR="0" indent="254000" algn="just"/>
                      <a:r>
                        <a:rPr lang="tr" sz="400" b="1">
                          <a:latin typeface="Arial"/>
                        </a:rPr>
                        <a:t>777</a:t>
                      </a:r>
                    </a:p>
                  </a:txBody>
                  <a:tcPr marL="0" marR="0" marT="0" marB="0" anchor="b"/>
                </a:tc>
                <a:tc>
                  <a:txBody>
                    <a:bodyPr/>
                    <a:lstStyle/>
                    <a:p>
                      <a:pPr marL="0" marR="0" indent="254000" algn="just"/>
                      <a:r>
                        <a:rPr lang="tr" sz="400" b="1">
                          <a:latin typeface="Arial"/>
                        </a:rPr>
                        <a:t>272.950.66</a:t>
                      </a:r>
                    </a:p>
                  </a:txBody>
                  <a:tcPr marL="0" marR="0" marT="0" marB="0" anchor="b"/>
                </a:tc>
                <a:tc>
                  <a:txBody>
                    <a:bodyPr/>
                    <a:lstStyle/>
                    <a:p>
                      <a:pPr marL="0" marR="0" indent="0" algn="just"/>
                      <a:r>
                        <a:rPr lang="tr" sz="1000">
                          <a:latin typeface="Arial"/>
                        </a:rPr>
                        <a:t>—</a:t>
                      </a:r>
                    </a:p>
                  </a:txBody>
                  <a:tcPr marL="0" marR="0" marT="0" marB="0"/>
                </a:tc>
                <a:tc>
                  <a:txBody>
                    <a:bodyPr/>
                    <a:lstStyle/>
                    <a:p>
                      <a:endParaRPr sz="400"/>
                    </a:p>
                  </a:txBody>
                  <a:tcPr marL="0" marR="0" marT="0" marB="0"/>
                </a:tc>
                <a:extLst>
                  <a:ext uri="{0D108BD9-81ED-4DB2-BD59-A6C34878D82A}">
                    <a16:rowId xmlns:a16="http://schemas.microsoft.com/office/drawing/2014/main" val="10128"/>
                  </a:ext>
                </a:extLst>
              </a:tr>
              <a:tr h="54864">
                <a:tc>
                  <a:txBody>
                    <a:bodyPr/>
                    <a:lstStyle/>
                    <a:p>
                      <a:pPr marL="0" marR="0" indent="0"/>
                      <a:r>
                        <a:rPr lang="tr" sz="400" b="1">
                          <a:latin typeface="Arial"/>
                        </a:rPr>
                        <a:t>7 70</a:t>
                      </a:r>
                    </a:p>
                  </a:txBody>
                  <a:tcPr marL="0" marR="0" marT="0" marB="0"/>
                </a:tc>
                <a:tc>
                  <a:txBody>
                    <a:bodyPr/>
                    <a:lstStyle/>
                    <a:p>
                      <a:pPr marL="0" marR="0" indent="0"/>
                      <a:r>
                        <a:rPr lang="tr" sz="400" b="1">
                          <a:latin typeface="Arial"/>
                        </a:rPr>
                        <a:t>Gf Nl 1 VÖNf TİM GİDERİ 1 MI</a:t>
                      </a:r>
                    </a:p>
                  </a:txBody>
                  <a:tcPr marL="0" marR="0" marT="0" marB="0"/>
                </a:tc>
                <a:tc>
                  <a:txBody>
                    <a:bodyPr/>
                    <a:lstStyle/>
                    <a:p>
                      <a:endParaRPr sz="300"/>
                    </a:p>
                  </a:txBody>
                  <a:tcPr marL="0" marR="0" marT="0" marB="0"/>
                </a:tc>
                <a:tc>
                  <a:txBody>
                    <a:bodyPr/>
                    <a:lstStyle/>
                    <a:p>
                      <a:pPr marL="0" marR="0" indent="254000" algn="just" defTabSz="616712">
                        <a:tabLst>
                          <a:tab pos="616712" algn="l"/>
                        </a:tabLst>
                      </a:pPr>
                      <a:r>
                        <a:rPr lang="tr" sz="400" b="1">
                          <a:latin typeface="Arial"/>
                        </a:rPr>
                        <a:t>136. A 7	1</a:t>
                      </a:r>
                    </a:p>
                  </a:txBody>
                  <a:tcPr marL="0" marR="0" marT="0" marB="0"/>
                </a:tc>
                <a:tc>
                  <a:txBody>
                    <a:bodyPr/>
                    <a:lstStyle/>
                    <a:p>
                      <a:pPr marL="0" marR="0" indent="254000" algn="just"/>
                      <a:r>
                        <a:rPr lang="tr" sz="400" b="1">
                          <a:latin typeface="Arial"/>
                        </a:rPr>
                        <a:t>136.871, 1 ı</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29"/>
                  </a:ext>
                </a:extLst>
              </a:tr>
              <a:tr h="103632">
                <a:tc>
                  <a:txBody>
                    <a:bodyPr/>
                    <a:lstStyle/>
                    <a:p>
                      <a:pPr marL="0" marR="0" indent="0" defTabSz="332232">
                        <a:lnSpc>
                          <a:spcPct val="78000"/>
                        </a:lnSpc>
                        <a:tabLst/>
                      </a:pPr>
                      <a:r>
                        <a:rPr lang="tr" sz="400" b="1">
                          <a:latin typeface="Arial"/>
                        </a:rPr>
                        <a:t>7 70 0 1___ 770,0 1 002</a:t>
                      </a:r>
                    </a:p>
                  </a:txBody>
                  <a:tcPr marL="0" marR="0" marT="0" marB="0"/>
                </a:tc>
                <a:tc>
                  <a:txBody>
                    <a:bodyPr/>
                    <a:lstStyle/>
                    <a:p>
                      <a:pPr marL="0" marR="0" indent="0" defTabSz="2225040">
                        <a:tabLst/>
                      </a:pPr>
                      <a:r>
                        <a:rPr lang="tr" sz="400" b="1">
                          <a:latin typeface="Arial"/>
                        </a:rPr>
                        <a:t>SE&amp;I.Bl GİDERLER________________________________________</a:t>
                      </a:r>
                    </a:p>
                    <a:p>
                      <a:pPr marL="0" marR="0" indent="0">
                        <a:lnSpc>
                          <a:spcPct val="78000"/>
                        </a:lnSpc>
                      </a:pPr>
                      <a:r>
                        <a:rPr lang="tr" sz="400" b="1">
                          <a:latin typeface="Arial"/>
                        </a:rPr>
                        <a:t>Buru Mim ı »a </a:t>
                      </a:r>
                      <a:r>
                        <a:rPr lang="tr" sz="400" b="1" cap="small">
                          <a:latin typeface="Arial"/>
                        </a:rPr>
                        <a:t>Dm m&lt;b—</a:t>
                      </a:r>
                      <a:r>
                        <a:rPr lang="tr" sz="400" b="1">
                          <a:latin typeface="Arial"/>
                        </a:rPr>
                        <a:t> Vrr</a:t>
                      </a:r>
                      <a:r>
                        <a:rPr lang="tr" sz="400" b="1" baseline="-25000">
                          <a:latin typeface="Arial"/>
                        </a:rPr>
                        <a:t>B</a:t>
                      </a:r>
                      <a:r>
                        <a:rPr lang="tr" sz="400" b="1">
                          <a:latin typeface="Arial"/>
                        </a:rPr>
                        <a:t>ı.l oıaiarlnrı</a:t>
                      </a:r>
                    </a:p>
                  </a:txBody>
                  <a:tcPr marL="0" marR="0" marT="0" marB="0"/>
                </a:tc>
                <a:tc>
                  <a:txBody>
                    <a:bodyPr/>
                    <a:lstStyle/>
                    <a:p>
                      <a:pPr marL="0" marR="0" indent="0" defTabSz="228600">
                        <a:tabLst/>
                      </a:pPr>
                      <a:r>
                        <a:rPr lang="tr" sz="400" cap="small">
                          <a:latin typeface="Arial"/>
                        </a:rPr>
                        <a:t>t;-------</a:t>
                      </a:r>
                    </a:p>
                  </a:txBody>
                  <a:tcPr marL="0" marR="0" marT="0" marB="0" anchor="b"/>
                </a:tc>
                <a:tc>
                  <a:txBody>
                    <a:bodyPr/>
                    <a:lstStyle/>
                    <a:p>
                      <a:endParaRPr sz="500"/>
                    </a:p>
                  </a:txBody>
                  <a:tcPr marL="0" marR="0" marT="0" marB="0"/>
                </a:tc>
                <a:tc>
                  <a:txBody>
                    <a:bodyPr/>
                    <a:lstStyle/>
                    <a:p>
                      <a:pPr marL="0" marR="0" indent="0" algn="r" defTabSz="115824">
                        <a:tabLst>
                          <a:tab pos="115824" algn="l"/>
                        </a:tabLst>
                      </a:pPr>
                      <a:r>
                        <a:rPr lang="tr" sz="400" b="1">
                          <a:latin typeface="Arial"/>
                        </a:rPr>
                        <a:t>—	136-875,33</a:t>
                      </a:r>
                    </a:p>
                  </a:txBody>
                  <a:tcPr marL="0" marR="0" marT="0" marB="0"/>
                </a:tc>
                <a:tc>
                  <a:txBody>
                    <a:bodyPr/>
                    <a:lstStyle/>
                    <a:p>
                      <a:endParaRPr sz="500"/>
                    </a:p>
                  </a:txBody>
                  <a:tcPr marL="0" marR="0" marT="0" marB="0"/>
                </a:tc>
                <a:tc>
                  <a:txBody>
                    <a:bodyPr/>
                    <a:lstStyle/>
                    <a:p>
                      <a:pPr marL="0" marR="0" indent="0" algn="just" defTabSz="73152">
                        <a:tabLst/>
                      </a:pPr>
                      <a:r>
                        <a:rPr lang="tr" sz="400" b="1">
                          <a:latin typeface="Arial"/>
                        </a:rPr>
                        <a:t>- -------</a:t>
                      </a:r>
                    </a:p>
                  </a:txBody>
                  <a:tcPr marL="0" marR="0" marT="0" marB="0" anchor="ctr"/>
                </a:tc>
                <a:extLst>
                  <a:ext uri="{0D108BD9-81ED-4DB2-BD59-A6C34878D82A}">
                    <a16:rowId xmlns:a16="http://schemas.microsoft.com/office/drawing/2014/main" val="10130"/>
                  </a:ext>
                </a:extLst>
              </a:tr>
              <a:tr h="100584">
                <a:tc>
                  <a:txBody>
                    <a:bodyPr/>
                    <a:lstStyle/>
                    <a:p>
                      <a:pPr marL="0" marR="0" indent="0" defTabSz="509016">
                        <a:tabLst/>
                      </a:pPr>
                      <a:r>
                        <a:rPr lang="tr" sz="400" b="1" u="sng">
                          <a:latin typeface="Arial"/>
                        </a:rPr>
                        <a:t>7 70 O l oma</a:t>
                      </a:r>
                      <a:r>
                        <a:rPr lang="tr" sz="400" b="1">
                          <a:latin typeface="Arial"/>
                        </a:rPr>
                        <a:t>______;</a:t>
                      </a:r>
                    </a:p>
                  </a:txBody>
                  <a:tcPr marL="0" marR="0" marT="0" marB="0"/>
                </a:tc>
                <a:tc>
                  <a:txBody>
                    <a:bodyPr/>
                    <a:lstStyle/>
                    <a:p>
                      <a:pPr marL="0" marR="0" indent="0"/>
                      <a:r>
                        <a:rPr lang="tr" sz="400" b="1">
                          <a:latin typeface="Arial"/>
                        </a:rPr>
                        <a:t>Nıılr. O.ılr. laa 1</a:t>
                      </a:r>
                    </a:p>
                  </a:txBody>
                  <a:tcPr marL="0" marR="0" marT="0" marB="0" anchor="b"/>
                </a:tc>
                <a:tc>
                  <a:txBody>
                    <a:bodyPr/>
                    <a:lstStyle/>
                    <a:p>
                      <a:endParaRPr sz="500"/>
                    </a:p>
                  </a:txBody>
                  <a:tcPr marL="0" marR="0" marT="0" marB="0"/>
                </a:tc>
                <a:tc>
                  <a:txBody>
                    <a:bodyPr/>
                    <a:lstStyle/>
                    <a:p>
                      <a:pPr marL="0" marR="0" indent="342900" algn="just"/>
                      <a:r>
                        <a:rPr lang="tr" sz="400" b="1">
                          <a:latin typeface="Arial"/>
                        </a:rPr>
                        <a:t>9 0 000.00</a:t>
                      </a:r>
                    </a:p>
                  </a:txBody>
                  <a:tcPr marL="0" marR="0" marT="0" marB="0"/>
                </a:tc>
                <a:tc>
                  <a:txBody>
                    <a:bodyPr/>
                    <a:lstStyle/>
                    <a:p>
                      <a:endParaRPr sz="500"/>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131"/>
                  </a:ext>
                </a:extLst>
              </a:tr>
              <a:tr h="51816">
                <a:tc>
                  <a:txBody>
                    <a:bodyPr/>
                    <a:lstStyle/>
                    <a:p>
                      <a:pPr marL="0" marR="0" indent="0"/>
                      <a:r>
                        <a:rPr lang="tr" sz="400" b="1">
                          <a:latin typeface="Arial"/>
                        </a:rPr>
                        <a:t>770,0 1 00 5</a:t>
                      </a:r>
                    </a:p>
                  </a:txBody>
                  <a:tcPr marL="0" marR="0" marT="0" marB="0"/>
                </a:tc>
                <a:tc>
                  <a:txBody>
                    <a:bodyPr/>
                    <a:lstStyle/>
                    <a:p>
                      <a:endParaRPr sz="300"/>
                    </a:p>
                  </a:txBody>
                  <a:tcPr marL="0" marR="0" marT="0" marB="0"/>
                </a:tc>
                <a:tc>
                  <a:txBody>
                    <a:bodyPr/>
                    <a:lstStyle/>
                    <a:p>
                      <a:pPr marL="0" marR="0" indent="0" algn="just"/>
                      <a:r>
                        <a:rPr lang="tr" sz="400" b="1">
                          <a:latin typeface="Arial"/>
                        </a:rPr>
                        <a:t>TL</a:t>
                      </a:r>
                    </a:p>
                  </a:txBody>
                  <a:tcPr marL="0" marR="0" marT="0" marB="0"/>
                </a:tc>
                <a:tc>
                  <a:txBody>
                    <a:bodyPr/>
                    <a:lstStyle/>
                    <a:p>
                      <a:pPr marL="0" marR="0" indent="0" algn="r"/>
                      <a:r>
                        <a:rPr lang="tr" sz="400" b="1">
                          <a:latin typeface="Arial"/>
                        </a:rPr>
                        <a:t>6. 7 1 4 ıtri</a:t>
                      </a:r>
                    </a:p>
                  </a:txBody>
                  <a:tcPr marL="0" marR="0" marT="0" marB="0"/>
                </a:tc>
                <a:tc>
                  <a:txBody>
                    <a:bodyPr/>
                    <a:lstStyle/>
                    <a:p>
                      <a:endParaRPr sz="300"/>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32"/>
                  </a:ext>
                </a:extLst>
              </a:tr>
              <a:tr h="51816">
                <a:tc>
                  <a:txBody>
                    <a:bodyPr/>
                    <a:lstStyle/>
                    <a:p>
                      <a:pPr marL="0" marR="0" indent="0"/>
                      <a:r>
                        <a:rPr lang="tr" sz="400" b="1">
                          <a:latin typeface="Arial"/>
                        </a:rPr>
                        <a:t>7 70 O İ OOG</a:t>
                      </a:r>
                    </a:p>
                  </a:txBody>
                  <a:tcPr marL="0" marR="0" marT="0" marB="0"/>
                </a:tc>
                <a:tc>
                  <a:txBody>
                    <a:bodyPr/>
                    <a:lstStyle/>
                    <a:p>
                      <a:pPr marL="0" marR="0" indent="0"/>
                      <a:r>
                        <a:rPr lang="tr" sz="400" b="1">
                          <a:latin typeface="Arial"/>
                        </a:rPr>
                        <a:t>11 E1 61 s as 1 01 a 1 a a l a a 1</a:t>
                      </a:r>
                    </a:p>
                  </a:txBody>
                  <a:tcPr marL="0" marR="0" marT="0" marB="0"/>
                </a:tc>
                <a:tc>
                  <a:txBody>
                    <a:bodyPr/>
                    <a:lstStyle/>
                    <a:p>
                      <a:pPr marL="0" marR="0" indent="0" algn="just"/>
                      <a:r>
                        <a:rPr lang="tr" sz="400" b="1">
                          <a:latin typeface="Arial"/>
                        </a:rPr>
                        <a:t>r l</a:t>
                      </a:r>
                    </a:p>
                  </a:txBody>
                  <a:tcPr marL="0" marR="0" marT="0" marB="0"/>
                </a:tc>
                <a:tc>
                  <a:txBody>
                    <a:bodyPr/>
                    <a:lstStyle/>
                    <a:p>
                      <a:pPr marL="0" marR="0" indent="342900" algn="just"/>
                      <a:r>
                        <a:rPr lang="tr" sz="400" b="1">
                          <a:latin typeface="Arial"/>
                        </a:rPr>
                        <a:t>l I «1.4 OO</a:t>
                      </a:r>
                    </a:p>
                  </a:txBody>
                  <a:tcPr marL="0" marR="0" marT="0" marB="0"/>
                </a:tc>
                <a:tc>
                  <a:txBody>
                    <a:bodyPr/>
                    <a:lstStyle/>
                    <a:p>
                      <a:pPr marL="0" marR="0" indent="0" algn="r"/>
                      <a:r>
                        <a:rPr lang="tr" sz="400" b="1">
                          <a:latin typeface="Arial"/>
                        </a:rPr>
                        <a:t>1 1 3 «4.00</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33"/>
                  </a:ext>
                </a:extLst>
              </a:tr>
              <a:tr h="51816">
                <a:tc>
                  <a:txBody>
                    <a:bodyPr/>
                    <a:lstStyle/>
                    <a:p>
                      <a:pPr marL="0" marR="0" indent="0"/>
                      <a:r>
                        <a:rPr lang="tr" sz="400" b="1">
                          <a:latin typeface="Arial"/>
                        </a:rPr>
                        <a:t>7 7 3</a:t>
                      </a:r>
                    </a:p>
                  </a:txBody>
                  <a:tcPr marL="0" marR="0" marT="0" marB="0" anchor="b"/>
                </a:tc>
                <a:tc>
                  <a:txBody>
                    <a:bodyPr/>
                    <a:lstStyle/>
                    <a:p>
                      <a:pPr marL="0" marR="0" indent="0"/>
                      <a:r>
                        <a:rPr lang="tr" sz="400" b="1">
                          <a:latin typeface="Arial"/>
                        </a:rPr>
                        <a:t>GENİ 1 YÖNETİM GİDERİ 1 Mİ YANSITMA MESAİM</a:t>
                      </a:r>
                    </a:p>
                  </a:txBody>
                  <a:tcPr marL="0" marR="0" marT="0" marB="0" anchor="b"/>
                </a:tc>
                <a:tc>
                  <a:txBody>
                    <a:bodyPr/>
                    <a:lstStyle/>
                    <a:p>
                      <a:endParaRPr sz="300"/>
                    </a:p>
                  </a:txBody>
                  <a:tcPr marL="0" marR="0" marT="0" marB="0"/>
                </a:tc>
                <a:tc>
                  <a:txBody>
                    <a:bodyPr/>
                    <a:lstStyle/>
                    <a:p>
                      <a:pPr marL="0" marR="0" indent="254000" algn="just"/>
                      <a:r>
                        <a:rPr lang="tr" sz="400" b="1">
                          <a:latin typeface="Arial"/>
                        </a:rPr>
                        <a:t>1 (1. 871,3 3</a:t>
                      </a:r>
                    </a:p>
                  </a:txBody>
                  <a:tcPr marL="0" marR="0" marT="0" marB="0" anchor="b"/>
                </a:tc>
                <a:tc>
                  <a:txBody>
                    <a:bodyPr/>
                    <a:lstStyle/>
                    <a:p>
                      <a:pPr marL="0" marR="0" indent="254000" algn="just"/>
                      <a:r>
                        <a:rPr lang="tr" sz="400" b="1">
                          <a:latin typeface="Arial"/>
                        </a:rPr>
                        <a:t>136.871, I I</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34"/>
                  </a:ext>
                </a:extLst>
              </a:tr>
              <a:tr h="51816">
                <a:tc>
                  <a:txBody>
                    <a:bodyPr/>
                    <a:lstStyle/>
                    <a:p>
                      <a:pPr marL="0" marR="0" indent="0"/>
                      <a:r>
                        <a:rPr lang="tr" sz="400" b="1">
                          <a:latin typeface="Arial"/>
                        </a:rPr>
                        <a:t>77 1 o 1</a:t>
                      </a:r>
                    </a:p>
                  </a:txBody>
                  <a:tcPr marL="0" marR="0" marT="0" marB="0"/>
                </a:tc>
                <a:tc>
                  <a:txBody>
                    <a:bodyPr/>
                    <a:lstStyle/>
                    <a:p>
                      <a:pPr marL="0" marR="0" indent="0"/>
                      <a:r>
                        <a:rPr lang="tr" sz="400" b="1">
                          <a:latin typeface="Arial"/>
                        </a:rPr>
                        <a:t>Daaaı VOn O 4 Varı M»</a:t>
                      </a:r>
                    </a:p>
                  </a:txBody>
                  <a:tcPr marL="0" marR="0" marT="0" marB="0"/>
                </a:tc>
                <a:tc>
                  <a:txBody>
                    <a:bodyPr/>
                    <a:lstStyle/>
                    <a:p>
                      <a:pPr marL="0" marR="0" indent="0" algn="just"/>
                      <a:r>
                        <a:rPr lang="tr" sz="400" b="1">
                          <a:latin typeface="Arial"/>
                        </a:rPr>
                        <a:t>TL</a:t>
                      </a:r>
                    </a:p>
                  </a:txBody>
                  <a:tcPr marL="0" marR="0" marT="0" marB="0"/>
                </a:tc>
                <a:tc>
                  <a:txBody>
                    <a:bodyPr/>
                    <a:lstStyle/>
                    <a:p>
                      <a:endParaRPr sz="300"/>
                    </a:p>
                  </a:txBody>
                  <a:tcPr marL="0" marR="0" marT="0" marB="0"/>
                </a:tc>
                <a:tc>
                  <a:txBody>
                    <a:bodyPr/>
                    <a:lstStyle/>
                    <a:p>
                      <a:pPr marL="0" marR="0" indent="304800" algn="just"/>
                      <a:r>
                        <a:rPr lang="tr" sz="400" b="1">
                          <a:latin typeface="Arial"/>
                        </a:rPr>
                        <a:t>1 3 G 4 71.31</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35"/>
                  </a:ext>
                </a:extLst>
              </a:tr>
              <a:tr h="54864">
                <a:tc>
                  <a:txBody>
                    <a:bodyPr/>
                    <a:lstStyle/>
                    <a:p>
                      <a:pPr marL="0" marR="0" indent="0"/>
                      <a:r>
                        <a:rPr lang="tr" sz="400" b="1">
                          <a:latin typeface="Arial"/>
                        </a:rPr>
                        <a:t>™</a:t>
                      </a:r>
                    </a:p>
                  </a:txBody>
                  <a:tcPr marL="0" marR="0" marT="0" marB="0"/>
                </a:tc>
                <a:tc>
                  <a:txBody>
                    <a:bodyPr/>
                    <a:lstStyle/>
                    <a:p>
                      <a:pPr marL="0" marR="0" indent="0"/>
                      <a:r>
                        <a:rPr lang="tr" sz="400" b="1">
                          <a:latin typeface="Arial"/>
                        </a:rPr>
                        <a:t>FİNANSMAN </a:t>
                      </a:r>
                      <a:r>
                        <a:rPr lang="tr" sz="400" b="1" cap="small">
                          <a:latin typeface="Arial"/>
                        </a:rPr>
                        <a:t>gideri</a:t>
                      </a:r>
                      <a:r>
                        <a:rPr lang="tr" sz="400" b="1">
                          <a:latin typeface="Arial"/>
                        </a:rPr>
                        <a:t> ERİ</a:t>
                      </a:r>
                    </a:p>
                  </a:txBody>
                  <a:tcPr marL="0" marR="0" marT="0" marB="0"/>
                </a:tc>
                <a:tc>
                  <a:txBody>
                    <a:bodyPr/>
                    <a:lstStyle/>
                    <a:p>
                      <a:endParaRPr sz="300"/>
                    </a:p>
                  </a:txBody>
                  <a:tcPr marL="0" marR="0" marT="0" marB="0"/>
                </a:tc>
                <a:tc>
                  <a:txBody>
                    <a:bodyPr/>
                    <a:lstStyle/>
                    <a:p>
                      <a:endParaRPr sz="300"/>
                    </a:p>
                  </a:txBody>
                  <a:tcPr marL="0" marR="0" marT="0" marB="0"/>
                </a:tc>
                <a:tc>
                  <a:txBody>
                    <a:bodyPr/>
                    <a:lstStyle/>
                    <a:p>
                      <a:pPr marL="0" marR="0" indent="0" algn="r"/>
                      <a:r>
                        <a:rPr lang="tr" sz="400" b="1">
                          <a:latin typeface="Arial"/>
                        </a:rPr>
                        <a:t>58 1 62</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36"/>
                  </a:ext>
                </a:extLst>
              </a:tr>
              <a:tr h="51816">
                <a:tc>
                  <a:txBody>
                    <a:bodyPr/>
                    <a:lstStyle/>
                    <a:p>
                      <a:pPr marL="0" marR="0" indent="0"/>
                      <a:r>
                        <a:rPr lang="tr" sz="400" b="1">
                          <a:latin typeface="Arial"/>
                        </a:rPr>
                        <a:t>TMO</a:t>
                      </a:r>
                    </a:p>
                  </a:txBody>
                  <a:tcPr marL="0" marR="0" marT="0" marB="0" anchor="b"/>
                </a:tc>
                <a:tc>
                  <a:txBody>
                    <a:bodyPr/>
                    <a:lstStyle/>
                    <a:p>
                      <a:pPr marL="0" marR="0" indent="0"/>
                      <a:r>
                        <a:rPr lang="tr" sz="400" b="1">
                          <a:latin typeface="Arial"/>
                        </a:rPr>
                        <a:t>FİNANSMAN GİDERLERİ</a:t>
                      </a:r>
                    </a:p>
                  </a:txBody>
                  <a:tcPr marL="0" marR="0" marT="0" marB="0" anchor="b"/>
                </a:tc>
                <a:tc>
                  <a:txBody>
                    <a:bodyPr/>
                    <a:lstStyle/>
                    <a:p>
                      <a:endParaRPr sz="300"/>
                    </a:p>
                  </a:txBody>
                  <a:tcPr marL="0" marR="0" marT="0" marB="0"/>
                </a:tc>
                <a:tc>
                  <a:txBody>
                    <a:bodyPr/>
                    <a:lstStyle/>
                    <a:p>
                      <a:pPr marL="0" marR="0" indent="406400" algn="just"/>
                      <a:r>
                        <a:rPr lang="tr" sz="400" b="1">
                          <a:latin typeface="Arial"/>
                        </a:rPr>
                        <a:t>271.9 1</a:t>
                      </a:r>
                    </a:p>
                  </a:txBody>
                  <a:tcPr marL="0" marR="0" marT="0" marB="0" anchor="b"/>
                </a:tc>
                <a:tc>
                  <a:txBody>
                    <a:bodyPr/>
                    <a:lstStyle/>
                    <a:p>
                      <a:pPr marL="0" marR="0" indent="0" algn="r"/>
                      <a:r>
                        <a:rPr lang="tr" sz="400" b="1">
                          <a:latin typeface="Arial"/>
                        </a:rPr>
                        <a:t>2 7 1 '11</a:t>
                      </a:r>
                    </a:p>
                  </a:txBody>
                  <a:tcPr marL="0" marR="0" marT="0" marB="0" anchor="b"/>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37"/>
                  </a:ext>
                </a:extLst>
              </a:tr>
              <a:tr h="54864">
                <a:tc>
                  <a:txBody>
                    <a:bodyPr/>
                    <a:lstStyle/>
                    <a:p>
                      <a:pPr marL="0" marR="0" indent="0"/>
                      <a:r>
                        <a:rPr lang="tr" sz="400" b="1">
                          <a:latin typeface="Arial"/>
                        </a:rPr>
                        <a:t>780.01</a:t>
                      </a:r>
                    </a:p>
                  </a:txBody>
                  <a:tcPr marL="0" marR="0" marT="0" marB="0"/>
                </a:tc>
                <a:tc>
                  <a:txBody>
                    <a:bodyPr/>
                    <a:lstStyle/>
                    <a:p>
                      <a:pPr marL="0" marR="0" indent="0"/>
                      <a:r>
                        <a:rPr lang="tr" sz="400" b="1">
                          <a:latin typeface="Arial"/>
                        </a:rPr>
                        <a:t>FİNANSMAN GİDERLERİ</a:t>
                      </a:r>
                    </a:p>
                  </a:txBody>
                  <a:tcPr marL="0" marR="0" marT="0" marB="0"/>
                </a:tc>
                <a:tc>
                  <a:txBody>
                    <a:bodyPr/>
                    <a:lstStyle/>
                    <a:p>
                      <a:endParaRPr sz="300"/>
                    </a:p>
                  </a:txBody>
                  <a:tcPr marL="0" marR="0" marT="0" marB="0"/>
                </a:tc>
                <a:tc>
                  <a:txBody>
                    <a:bodyPr/>
                    <a:lstStyle/>
                    <a:p>
                      <a:pPr marL="0" marR="0" indent="406400" algn="just"/>
                      <a:r>
                        <a:rPr lang="tr" sz="400" b="1">
                          <a:latin typeface="Arial"/>
                        </a:rPr>
                        <a:t>271,91</a:t>
                      </a:r>
                    </a:p>
                  </a:txBody>
                  <a:tcPr marL="0" marR="0" marT="0" marB="0"/>
                </a:tc>
                <a:tc>
                  <a:txBody>
                    <a:bodyPr/>
                    <a:lstStyle/>
                    <a:p>
                      <a:pPr marL="0" marR="0" indent="0" algn="r"/>
                      <a:r>
                        <a:rPr lang="tr" sz="400" b="1">
                          <a:latin typeface="Arial"/>
                        </a:rPr>
                        <a:t>7 7 1 «i 1</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38"/>
                  </a:ext>
                </a:extLst>
              </a:tr>
              <a:tr h="51816">
                <a:tc>
                  <a:txBody>
                    <a:bodyPr/>
                    <a:lstStyle/>
                    <a:p>
                      <a:pPr marL="0" marR="0" indent="0"/>
                      <a:r>
                        <a:rPr lang="tr" sz="400" b="1">
                          <a:latin typeface="Arial"/>
                        </a:rPr>
                        <a:t>7RO O l OO 1</a:t>
                      </a:r>
                    </a:p>
                  </a:txBody>
                  <a:tcPr marL="0" marR="0" marT="0" marB="0"/>
                </a:tc>
                <a:tc>
                  <a:txBody>
                    <a:bodyPr/>
                    <a:lstStyle/>
                    <a:p>
                      <a:pPr marL="0" marR="0" indent="0"/>
                      <a:r>
                        <a:rPr lang="tr" sz="400" b="1">
                          <a:latin typeface="Arial"/>
                        </a:rPr>
                        <a:t>Banka Harap MaıraLljirı</a:t>
                      </a:r>
                    </a:p>
                  </a:txBody>
                  <a:tcPr marL="0" marR="0" marT="0" marB="0"/>
                </a:tc>
                <a:tc>
                  <a:txBody>
                    <a:bodyPr/>
                    <a:lstStyle/>
                    <a:p>
                      <a:pPr marL="0" marR="0" indent="0" algn="just"/>
                      <a:r>
                        <a:rPr lang="tr" sz="400" b="1">
                          <a:latin typeface="Arial"/>
                        </a:rPr>
                        <a:t>TL</a:t>
                      </a:r>
                    </a:p>
                  </a:txBody>
                  <a:tcPr marL="0" marR="0" marT="0" marB="0"/>
                </a:tc>
                <a:tc>
                  <a:txBody>
                    <a:bodyPr/>
                    <a:lstStyle/>
                    <a:p>
                      <a:endParaRPr sz="300"/>
                    </a:p>
                  </a:txBody>
                  <a:tcPr marL="0" marR="0" marT="0" marB="0"/>
                </a:tc>
                <a:tc>
                  <a:txBody>
                    <a:bodyPr/>
                    <a:lstStyle/>
                    <a:p>
                      <a:pPr marL="0" marR="0" indent="0" algn="r"/>
                      <a:r>
                        <a:rPr lang="tr" sz="400" b="1">
                          <a:latin typeface="Arial"/>
                        </a:rPr>
                        <a:t>7 r ı i ı</a:t>
                      </a:r>
                    </a:p>
                  </a:txBody>
                  <a:tcPr marL="0" marR="0" marT="0" marB="0"/>
                </a:tc>
                <a:tc>
                  <a:txBody>
                    <a:bodyPr/>
                    <a:lstStyle/>
                    <a:p>
                      <a:endParaRPr sz="300"/>
                    </a:p>
                  </a:txBody>
                  <a:tcPr marL="0" marR="0" marT="0" marB="0"/>
                </a:tc>
                <a:tc>
                  <a:txBody>
                    <a:bodyPr/>
                    <a:lstStyle/>
                    <a:p>
                      <a:endParaRPr sz="300"/>
                    </a:p>
                  </a:txBody>
                  <a:tcPr marL="0" marR="0" marT="0" marB="0"/>
                </a:tc>
                <a:extLst>
                  <a:ext uri="{0D108BD9-81ED-4DB2-BD59-A6C34878D82A}">
                    <a16:rowId xmlns:a16="http://schemas.microsoft.com/office/drawing/2014/main" val="10139"/>
                  </a:ext>
                </a:extLst>
              </a:tr>
              <a:tr h="70104">
                <a:tc>
                  <a:txBody>
                    <a:bodyPr/>
                    <a:lstStyle/>
                    <a:p>
                      <a:pPr marL="0" marR="0" indent="0"/>
                      <a:r>
                        <a:rPr lang="tr" sz="400" b="1">
                          <a:latin typeface="Arial"/>
                        </a:rPr>
                        <a:t>761</a:t>
                      </a:r>
                    </a:p>
                  </a:txBody>
                  <a:tcPr marL="0" marR="0" marT="0" marB="0"/>
                </a:tc>
                <a:tc>
                  <a:txBody>
                    <a:bodyPr/>
                    <a:lstStyle/>
                    <a:p>
                      <a:pPr marL="0" marR="0" indent="0" defTabSz="2221992">
                        <a:tabLst/>
                      </a:pPr>
                      <a:r>
                        <a:rPr lang="tr" sz="400" b="1" u="sng">
                          <a:latin typeface="Arial"/>
                        </a:rPr>
                        <a:t>FİNANSMAN GİDERLERİ YANSITMA HESABI</a:t>
                      </a:r>
                      <a:r>
                        <a:rPr lang="tr" sz="400" b="1">
                          <a:latin typeface="Arial"/>
                        </a:rPr>
                        <a:t>______________</a:t>
                      </a:r>
                    </a:p>
                  </a:txBody>
                  <a:tcPr marL="0" marR="0" marT="0" marB="0"/>
                </a:tc>
                <a:tc>
                  <a:txBody>
                    <a:bodyPr/>
                    <a:lstStyle/>
                    <a:p>
                      <a:endParaRPr sz="400"/>
                    </a:p>
                  </a:txBody>
                  <a:tcPr marL="0" marR="0" marT="0" marB="0"/>
                </a:tc>
                <a:tc>
                  <a:txBody>
                    <a:bodyPr/>
                    <a:lstStyle/>
                    <a:p>
                      <a:pPr marL="0" marR="0" indent="0" algn="r" defTabSz="137160">
                        <a:tabLst/>
                      </a:pPr>
                      <a:r>
                        <a:rPr lang="tr" sz="400" b="1">
                          <a:latin typeface="Arial"/>
                        </a:rPr>
                        <a:t>___ 271,91</a:t>
                      </a:r>
                    </a:p>
                  </a:txBody>
                  <a:tcPr marL="0" marR="0" marT="0" marB="0"/>
                </a:tc>
                <a:tc>
                  <a:txBody>
                    <a:bodyPr/>
                    <a:lstStyle/>
                    <a:p>
                      <a:pPr marL="0" marR="0" indent="0" algn="r" defTabSz="411480">
                        <a:tabLst/>
                      </a:pPr>
                      <a:r>
                        <a:rPr lang="tr" sz="400" b="1">
                          <a:latin typeface="Arial"/>
                        </a:rPr>
                        <a:t>__________azAı®*</a:t>
                      </a:r>
                    </a:p>
                  </a:txBody>
                  <a:tcPr marL="0" marR="0" marT="0" marB="0"/>
                </a:tc>
                <a:tc>
                  <a:txBody>
                    <a:bodyPr/>
                    <a:lstStyle/>
                    <a:p>
                      <a:endParaRPr sz="400"/>
                    </a:p>
                  </a:txBody>
                  <a:tcPr marL="0" marR="0" marT="0" marB="0"/>
                </a:tc>
                <a:tc>
                  <a:txBody>
                    <a:bodyPr/>
                    <a:lstStyle/>
                    <a:p>
                      <a:endParaRPr sz="400"/>
                    </a:p>
                  </a:txBody>
                  <a:tcPr marL="0" marR="0" marT="0" marB="0"/>
                </a:tc>
                <a:extLst>
                  <a:ext uri="{0D108BD9-81ED-4DB2-BD59-A6C34878D82A}">
                    <a16:rowId xmlns:a16="http://schemas.microsoft.com/office/drawing/2014/main" val="10140"/>
                  </a:ext>
                </a:extLst>
              </a:tr>
              <a:tr h="100584">
                <a:tc>
                  <a:txBody>
                    <a:bodyPr/>
                    <a:lstStyle/>
                    <a:p>
                      <a:endParaRPr sz="500"/>
                    </a:p>
                  </a:txBody>
                  <a:tcPr marL="0" marR="0" marT="0" marB="0"/>
                </a:tc>
                <a:tc>
                  <a:txBody>
                    <a:bodyPr/>
                    <a:lstStyle/>
                    <a:p>
                      <a:endParaRPr sz="500"/>
                    </a:p>
                  </a:txBody>
                  <a:tcPr marL="0" marR="0" marT="0" marB="0"/>
                </a:tc>
                <a:tc>
                  <a:txBody>
                    <a:bodyPr/>
                    <a:lstStyle/>
                    <a:p>
                      <a:pPr marL="0" marR="0" indent="0" algn="just"/>
                      <a:r>
                        <a:rPr lang="tr" sz="400" b="1">
                          <a:latin typeface="Arial"/>
                        </a:rPr>
                        <a:t>TPI AM :</a:t>
                      </a:r>
                    </a:p>
                  </a:txBody>
                  <a:tcPr marL="0" marR="0" marT="0" marB="0" anchor="ctr"/>
                </a:tc>
                <a:tc>
                  <a:txBody>
                    <a:bodyPr/>
                    <a:lstStyle/>
                    <a:p>
                      <a:pPr marL="0" marR="0" indent="0" algn="r" defTabSz="121920">
                        <a:tabLst/>
                      </a:pPr>
                      <a:r>
                        <a:rPr lang="tr" sz="400" b="1">
                          <a:latin typeface="Arial"/>
                        </a:rPr>
                        <a:t>___</a:t>
                      </a:r>
                      <a:r>
                        <a:rPr lang="tr" sz="400" b="1" u="sng">
                          <a:latin typeface="Arial"/>
                        </a:rPr>
                        <a:t>11B.14B.1«B.B«</a:t>
                      </a:r>
                    </a:p>
                  </a:txBody>
                  <a:tcPr marL="0" marR="0" marT="0" marB="0" anchor="ctr"/>
                </a:tc>
                <a:tc>
                  <a:txBody>
                    <a:bodyPr/>
                    <a:lstStyle/>
                    <a:p>
                      <a:endParaRPr sz="500"/>
                    </a:p>
                  </a:txBody>
                  <a:tcPr marL="0" marR="0" marT="0" marB="0"/>
                </a:tc>
                <a:tc>
                  <a:txBody>
                    <a:bodyPr/>
                    <a:lstStyle/>
                    <a:p>
                      <a:pPr marL="0" marR="0" indent="0" algn="r"/>
                      <a:r>
                        <a:rPr lang="tr" sz="400" b="1">
                          <a:latin typeface="Arial"/>
                        </a:rPr>
                        <a:t>22.441 .«Rl». 1 &lt;■</a:t>
                      </a:r>
                    </a:p>
                  </a:txBody>
                  <a:tcPr marL="0" marR="0" marT="0" marB="0" anchor="ctr"/>
                </a:tc>
                <a:tc>
                  <a:txBody>
                    <a:bodyPr/>
                    <a:lstStyle/>
                    <a:p>
                      <a:pPr marL="0" marR="0" indent="228600" algn="just"/>
                      <a:r>
                        <a:rPr lang="tr" sz="400" b="1">
                          <a:latin typeface="Arial"/>
                        </a:rPr>
                        <a:t>2 ı .aaa nnri. »r»</a:t>
                      </a:r>
                    </a:p>
                  </a:txBody>
                  <a:tcPr marL="0" marR="0" marT="0" marB="0" anchor="ctr"/>
                </a:tc>
                <a:extLst>
                  <a:ext uri="{0D108BD9-81ED-4DB2-BD59-A6C34878D82A}">
                    <a16:rowId xmlns:a16="http://schemas.microsoft.com/office/drawing/2014/main" val="10141"/>
                  </a:ext>
                </a:extLst>
              </a:tr>
            </a:tbl>
          </a:graphicData>
        </a:graphic>
      </p:graphicFrame>
      <p:sp>
        <p:nvSpPr>
          <p:cNvPr id="3" name="Dikdörtgen 2"/>
          <p:cNvSpPr/>
          <p:nvPr/>
        </p:nvSpPr>
        <p:spPr>
          <a:xfrm>
            <a:off x="905256" y="9131808"/>
            <a:ext cx="1749552" cy="192024"/>
          </a:xfrm>
          <a:prstGeom prst="rect">
            <a:avLst/>
          </a:prstGeom>
          <a:noFill/>
        </p:spPr>
        <p:txBody>
          <a:bodyPr wrap="none" lIns="0" tIns="0" rIns="0" bIns="0">
            <a:noAutofit/>
          </a:bodyPr>
          <a:lstStyle/>
          <a:p>
            <a:pPr marL="0" marR="0" indent="0"/>
            <a:r>
              <a:rPr lang="tr" sz="1200" u="sng">
                <a:latin typeface="Times New Roman"/>
              </a:rPr>
              <a:t>3- PERSONEL BİLGİLERİ</a:t>
            </a:r>
          </a:p>
        </p:txBody>
      </p:sp>
      <p:sp>
        <p:nvSpPr>
          <p:cNvPr id="4" name="Dikdörtgen 3"/>
          <p:cNvSpPr/>
          <p:nvPr/>
        </p:nvSpPr>
        <p:spPr>
          <a:xfrm>
            <a:off x="911352" y="9457944"/>
            <a:ext cx="5477256" cy="396240"/>
          </a:xfrm>
          <a:prstGeom prst="rect">
            <a:avLst/>
          </a:prstGeom>
          <a:noFill/>
        </p:spPr>
        <p:txBody>
          <a:bodyPr lIns="0" tIns="0" rIns="0" bIns="0">
            <a:noAutofit/>
          </a:bodyPr>
          <a:lstStyle/>
          <a:p>
            <a:pPr marL="0" marR="0" indent="0">
              <a:lnSpc>
                <a:spcPct val="115000"/>
              </a:lnSpc>
            </a:pPr>
            <a:r>
              <a:rPr lang="tr" sz="1200">
                <a:solidFill>
                  <a:srgbClr val="CE5F65"/>
                </a:solidFill>
                <a:latin typeface="Times New Roman"/>
              </a:rPr>
              <a:t>696 Sayılı KHK hükümleri gereğince oluşturulan “İyidere Belediyesi Personel LTD.ŞTİ” bünyesinde 31.12.2025 tarihi itibari ile 28 şirket işçisi istihdam edilmiştir.</a:t>
            </a:r>
          </a:p>
        </p:txBody>
      </p:sp>
    </p:spTree>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90016" y="301752"/>
            <a:ext cx="6443472" cy="5126736"/>
          </a:xfrm>
          <a:prstGeom prst="rect">
            <a:avLst/>
          </a:prstGeom>
        </p:spPr>
      </p:pic>
      <p:sp>
        <p:nvSpPr>
          <p:cNvPr id="3" name="Dikdörtgen 2"/>
          <p:cNvSpPr/>
          <p:nvPr/>
        </p:nvSpPr>
        <p:spPr>
          <a:xfrm>
            <a:off x="2682240" y="5410200"/>
            <a:ext cx="2206752" cy="164592"/>
          </a:xfrm>
          <a:prstGeom prst="rect">
            <a:avLst/>
          </a:prstGeom>
          <a:noFill/>
        </p:spPr>
        <p:txBody>
          <a:bodyPr wrap="none" lIns="0" tIns="0" rIns="0" bIns="0">
            <a:noAutofit/>
          </a:bodyPr>
          <a:lstStyle/>
          <a:p>
            <a:pPr marL="0" marR="0" indent="0" algn="ctr"/>
            <a:r>
              <a:rPr lang="tr" sz="1000" b="1">
                <a:latin typeface="Times New Roman"/>
              </a:rPr>
              <a:t>İYİDERE BELEDİYE MECLİSİNE</a:t>
            </a:r>
          </a:p>
        </p:txBody>
      </p:sp>
      <p:sp>
        <p:nvSpPr>
          <p:cNvPr id="4" name="Dikdörtgen 3"/>
          <p:cNvSpPr/>
          <p:nvPr/>
        </p:nvSpPr>
        <p:spPr>
          <a:xfrm>
            <a:off x="2999232" y="5730240"/>
            <a:ext cx="1569720" cy="185928"/>
          </a:xfrm>
          <a:prstGeom prst="rect">
            <a:avLst/>
          </a:prstGeom>
          <a:noFill/>
        </p:spPr>
        <p:txBody>
          <a:bodyPr wrap="none" lIns="0" tIns="0" rIns="0" bIns="0">
            <a:noAutofit/>
          </a:bodyPr>
          <a:lstStyle/>
          <a:p>
            <a:pPr marL="0" marR="0" indent="0" algn="ctr"/>
            <a:r>
              <a:rPr lang="tr" sz="1100">
                <a:latin typeface="Times New Roman"/>
              </a:rPr>
              <a:t>ÜST YÖNETİCİ SUNUŞU</a:t>
            </a:r>
          </a:p>
        </p:txBody>
      </p:sp>
      <p:sp>
        <p:nvSpPr>
          <p:cNvPr id="5" name="Dikdörtgen 4"/>
          <p:cNvSpPr/>
          <p:nvPr/>
        </p:nvSpPr>
        <p:spPr>
          <a:xfrm>
            <a:off x="896112" y="6071616"/>
            <a:ext cx="5785104" cy="1697736"/>
          </a:xfrm>
          <a:prstGeom prst="rect">
            <a:avLst/>
          </a:prstGeom>
          <a:noFill/>
        </p:spPr>
        <p:txBody>
          <a:bodyPr lIns="0" tIns="0" rIns="0" bIns="0">
            <a:noAutofit/>
          </a:bodyPr>
          <a:lstStyle/>
          <a:p>
            <a:pPr marL="0" marR="0" indent="444500" algn="just">
              <a:lnSpc>
                <a:spcPct val="150000"/>
              </a:lnSpc>
              <a:spcAft>
                <a:spcPts val="420"/>
              </a:spcAft>
            </a:pPr>
            <a:r>
              <a:rPr lang="tr" sz="1100">
                <a:latin typeface="Times New Roman"/>
              </a:rPr>
              <a:t>Kıymetli hemşerilerim,</a:t>
            </a:r>
          </a:p>
          <a:p>
            <a:pPr marL="0" marR="0" indent="457200" algn="just">
              <a:lnSpc>
                <a:spcPct val="150000"/>
              </a:lnSpc>
            </a:pPr>
            <a:r>
              <a:rPr lang="tr" sz="1100">
                <a:latin typeface="Times New Roman"/>
              </a:rPr>
              <a:t>2019 yılı Mart Ayında sîzlerin teveccühü ile İyidere Belediye Başkanı olarak seçildim. “Rize'nin Giriş Kapısı Biziz” mottosu ile 5 yıllık süre içerisinde alt yapı, kanalizasyon, su İsale hattı, fiber alt yapı vb. yenilenmesi, elektrik hatlarının bir kısmının yer altına alınması, en önemlisi doğalgaz hattı döşeme ve hatta gaz vererek İyidereli hemşerilerimizi doğalgazla buluşturmak gibi çok önemli alt yapı hizmetleri yürüttük. Üst yapıda çok önemli işlere imza attık. 2019 seçim manifestomuzda verdiğimiz hangi söz varsa hukuksal olarak beklemek zorunda olduklarımız hariç tamamını tuttuk.</a:t>
            </a:r>
          </a:p>
        </p:txBody>
      </p:sp>
      <p:sp>
        <p:nvSpPr>
          <p:cNvPr id="6" name="Dikdörtgen 5"/>
          <p:cNvSpPr/>
          <p:nvPr/>
        </p:nvSpPr>
        <p:spPr>
          <a:xfrm>
            <a:off x="899160" y="7900416"/>
            <a:ext cx="5785104" cy="1456944"/>
          </a:xfrm>
          <a:prstGeom prst="rect">
            <a:avLst/>
          </a:prstGeom>
          <a:noFill/>
        </p:spPr>
        <p:txBody>
          <a:bodyPr lIns="0" tIns="0" rIns="0" bIns="0">
            <a:noAutofit/>
          </a:bodyPr>
          <a:lstStyle/>
          <a:p>
            <a:pPr marL="0" marR="0" indent="454152" algn="just">
              <a:lnSpc>
                <a:spcPct val="150000"/>
              </a:lnSpc>
              <a:spcAft>
                <a:spcPts val="420"/>
              </a:spcAft>
            </a:pPr>
            <a:r>
              <a:rPr lang="tr" sz="1100">
                <a:latin typeface="Times New Roman"/>
              </a:rPr>
              <a:t>5 yıllık görev süremizin ardından 2024 yılı Mahalli İdareler Seçiminde Sayın Cumhurbaşkanımız Recep Tayyip ERDOĞAN’ m tensipleri ile yeniden İyidere Belediye Başkanlığına aday gösterildim. Kıymetli İyidereli hemşerilerimizin teveccühü ile %7I,57 gibi bir oy oranı ile Rize’de 1., Türkiye’de 4. Parti olarak seçimleri tamamladık.</a:t>
            </a:r>
          </a:p>
          <a:p>
            <a:pPr marL="0" marR="0" indent="454152" algn="just">
              <a:lnSpc>
                <a:spcPct val="150000"/>
              </a:lnSpc>
            </a:pPr>
            <a:r>
              <a:rPr lang="tr" sz="1100">
                <a:latin typeface="Times New Roman"/>
              </a:rPr>
              <a:t>Seçimlerin hemen ardından “İyidere İçin Adı Hizmet Olan Bir Derdimiz Var “ sloganı ile tekrar çalışmalarımıza başladık.</a:t>
            </a:r>
          </a:p>
        </p:txBody>
      </p:sp>
    </p:spTree>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879592" y="298704"/>
            <a:ext cx="1432560" cy="987552"/>
          </a:xfrm>
          <a:prstGeom prst="rect">
            <a:avLst/>
          </a:prstGeom>
        </p:spPr>
      </p:pic>
      <p:pic>
        <p:nvPicPr>
          <p:cNvPr id="3" name="Resim 2"/>
          <p:cNvPicPr>
            <a:picLocks noChangeAspect="1"/>
          </p:cNvPicPr>
          <p:nvPr/>
        </p:nvPicPr>
        <p:blipFill>
          <a:blip r:embed="rId3"/>
          <a:stretch>
            <a:fillRect/>
          </a:stretch>
        </p:blipFill>
        <p:spPr>
          <a:xfrm>
            <a:off x="3535680" y="6513576"/>
            <a:ext cx="530352" cy="192024"/>
          </a:xfrm>
          <a:prstGeom prst="rect">
            <a:avLst/>
          </a:prstGeom>
        </p:spPr>
      </p:pic>
      <p:sp>
        <p:nvSpPr>
          <p:cNvPr id="4" name="Dikdörtgen 3"/>
          <p:cNvSpPr/>
          <p:nvPr/>
        </p:nvSpPr>
        <p:spPr>
          <a:xfrm>
            <a:off x="6961632" y="420624"/>
            <a:ext cx="176784" cy="137160"/>
          </a:xfrm>
          <a:prstGeom prst="rect">
            <a:avLst/>
          </a:prstGeom>
          <a:solidFill>
            <a:srgbClr val="496DA9"/>
          </a:solidFill>
        </p:spPr>
        <p:txBody>
          <a:bodyPr wrap="none" lIns="0" tIns="0" rIns="0" bIns="0">
            <a:noAutofit/>
          </a:bodyPr>
          <a:lstStyle/>
          <a:p>
            <a:pPr marL="0" marR="0" indent="0"/>
            <a:r>
              <a:rPr lang="tr" sz="1200">
                <a:solidFill>
                  <a:srgbClr val="CBDCF8"/>
                </a:solidFill>
                <a:latin typeface="Times New Roman"/>
              </a:rPr>
              <a:t>28</a:t>
            </a:r>
          </a:p>
        </p:txBody>
      </p:sp>
      <p:sp>
        <p:nvSpPr>
          <p:cNvPr id="6" name="Dikdörtgen 5"/>
          <p:cNvSpPr/>
          <p:nvPr/>
        </p:nvSpPr>
        <p:spPr>
          <a:xfrm>
            <a:off x="874776" y="862584"/>
            <a:ext cx="4971288" cy="807720"/>
          </a:xfrm>
          <a:prstGeom prst="rect">
            <a:avLst/>
          </a:prstGeom>
          <a:noFill/>
        </p:spPr>
        <p:txBody>
          <a:bodyPr lIns="0" tIns="0" rIns="0" bIns="0">
            <a:noAutofit/>
          </a:bodyPr>
          <a:lstStyle/>
          <a:p>
            <a:pPr marL="409516" marR="0" indent="0">
              <a:lnSpc>
                <a:spcPct val="121000"/>
              </a:lnSpc>
              <a:spcAft>
                <a:spcPts val="630"/>
              </a:spcAft>
            </a:pPr>
            <a:r>
              <a:rPr lang="tr" sz="1000" b="1" u="sng">
                <a:solidFill>
                  <a:srgbClr val="1F3665"/>
                </a:solidFill>
                <a:latin typeface="Times New Roman"/>
              </a:rPr>
              <a:t>İYİBELSAN SOSYAL ETKİNLİKLERİ TEMİZLİK HİZMETLERİ SAN.</a:t>
            </a:r>
          </a:p>
          <a:p>
            <a:pPr marL="0" marR="0" indent="1016" defTabSz="246380">
              <a:spcAft>
                <a:spcPts val="910"/>
              </a:spcAft>
              <a:tabLst>
                <a:tab pos="246380" algn="l"/>
              </a:tabLst>
            </a:pPr>
            <a:r>
              <a:rPr lang="tr" sz="1200" u="sng">
                <a:latin typeface="Times New Roman"/>
              </a:rPr>
              <a:t>1-	GENEL BİLGİLER</a:t>
            </a:r>
          </a:p>
          <a:p>
            <a:pPr marL="0" marR="0" indent="1016"/>
            <a:r>
              <a:rPr lang="tr" sz="1200">
                <a:latin typeface="Times New Roman"/>
              </a:rPr>
              <a:t>Raporun Ait Olduğu Dönem: 01.01.2025 -31.12.2025</a:t>
            </a:r>
          </a:p>
        </p:txBody>
      </p:sp>
      <p:sp>
        <p:nvSpPr>
          <p:cNvPr id="7" name="Dikdörtgen 6"/>
          <p:cNvSpPr/>
          <p:nvPr/>
        </p:nvSpPr>
        <p:spPr>
          <a:xfrm>
            <a:off x="890016" y="1688592"/>
            <a:ext cx="5748528" cy="4386072"/>
          </a:xfrm>
          <a:prstGeom prst="rect">
            <a:avLst/>
          </a:prstGeom>
          <a:noFill/>
        </p:spPr>
        <p:txBody>
          <a:bodyPr lIns="0" tIns="0" rIns="0" bIns="0">
            <a:noAutofit/>
          </a:bodyPr>
          <a:lstStyle/>
          <a:p>
            <a:pPr marL="0" marR="0" indent="0" defTabSz="1886204">
              <a:tabLst>
                <a:tab pos="1886204" algn="l"/>
              </a:tabLst>
            </a:pPr>
            <a:r>
              <a:rPr lang="tr" sz="1200">
                <a:latin typeface="Times New Roman"/>
              </a:rPr>
              <a:t>Ticaret unvanı	: İyibelsan Sosyal Etkinlikleri Temizlik Hizmetleri San. Ltd.</a:t>
            </a:r>
          </a:p>
          <a:p>
            <a:pPr marL="0" marR="0" indent="0">
              <a:spcAft>
                <a:spcPts val="910"/>
              </a:spcAft>
            </a:pPr>
            <a:r>
              <a:rPr lang="tr" sz="1200">
                <a:latin typeface="Times New Roman"/>
              </a:rPr>
              <a:t>Şti.</a:t>
            </a:r>
          </a:p>
          <a:p>
            <a:pPr marL="0" marR="0" indent="0" defTabSz="1886204">
              <a:tabLst>
                <a:tab pos="1886204" algn="l"/>
              </a:tabLst>
            </a:pPr>
            <a:r>
              <a:rPr lang="tr" sz="1200">
                <a:latin typeface="Times New Roman"/>
              </a:rPr>
              <a:t>Faaliyet Alanı	: İkamet amaçlı olmayan binaların inşaatı (fabrika, atölye vb.</a:t>
            </a:r>
          </a:p>
          <a:p>
            <a:pPr marL="0" marR="0" indent="0">
              <a:spcAft>
                <a:spcPts val="910"/>
              </a:spcAft>
            </a:pPr>
            <a:r>
              <a:rPr lang="tr" sz="1200">
                <a:latin typeface="Times New Roman"/>
              </a:rPr>
              <a:t>sanayi üretimini amaçlayan binalar ile hastane, okul, otel, işyeri, mağaza, alışveriş merkezi, lokanta, kapalı spor tesisi, cami, kapalı otopark, tuvalet, vb. inşaatı) Belirli bir mala tahsis edilmemiş mağazalarda gıda, içecek veya tütün ağırlıklı perakende ticaret (tanzim satış ve gıda tüketim kooperatifleri dahil çay ocakları, kıraathaneler, kahvehaneler, kafeler (içecek ağırlıklı hizmet veren), meyve suyu salonları ve çay bahçelerinde içecek sunum faaliyeti.</a:t>
            </a:r>
          </a:p>
          <a:p>
            <a:pPr marL="0" marR="0" indent="0"/>
            <a:r>
              <a:rPr lang="tr" sz="1200">
                <a:latin typeface="Times New Roman"/>
              </a:rPr>
              <a:t>Ticaret Sicili Numarası :0613152248500001</a:t>
            </a:r>
          </a:p>
          <a:p>
            <a:pPr marL="0" marR="0" indent="0" defTabSz="1743964">
              <a:tabLst>
                <a:tab pos="1743964" algn="l"/>
              </a:tabLst>
            </a:pPr>
            <a:r>
              <a:rPr lang="tr" sz="1200">
                <a:latin typeface="Times New Roman"/>
              </a:rPr>
              <a:t>Vergi Kimlik No	:6131522485</a:t>
            </a:r>
          </a:p>
          <a:p>
            <a:pPr marL="0" marR="0" indent="0" defTabSz="1743964">
              <a:tabLst>
                <a:tab pos="1743964" algn="l"/>
              </a:tabLst>
            </a:pPr>
            <a:r>
              <a:rPr lang="tr" sz="1200">
                <a:latin typeface="Times New Roman"/>
              </a:rPr>
              <a:t>Merkez Adresi	: Fethiye Mahallesi Yahboyu Caddesi No:5 İyidere/RİZE</a:t>
            </a:r>
          </a:p>
          <a:p>
            <a:pPr marL="0" marR="0" indent="0" defTabSz="1743964">
              <a:spcAft>
                <a:spcPts val="910"/>
              </a:spcAft>
              <a:tabLst>
                <a:tab pos="1743964" algn="l"/>
              </a:tabLst>
            </a:pPr>
            <a:r>
              <a:rPr lang="tr" sz="1200">
                <a:latin typeface="Times New Roman"/>
              </a:rPr>
              <a:t>Telefon	: 0464 321 25 65 E-posta adresi : </a:t>
            </a:r>
            <a:r>
              <a:rPr lang="en-US" sz="1200">
                <a:latin typeface="Times New Roman"/>
                <a:hlinkClick r:id="rId4"/>
              </a:rPr>
              <a:t>iyiderebel@hotmail.com</a:t>
            </a:r>
          </a:p>
          <a:p>
            <a:pPr marL="0" marR="0" indent="0">
              <a:spcAft>
                <a:spcPts val="910"/>
              </a:spcAft>
            </a:pPr>
            <a:r>
              <a:rPr lang="tr" sz="1200">
                <a:latin typeface="Times New Roman"/>
              </a:rPr>
              <a:t>ŞİRKETİN ORGANİZASYON, SERMAYE VE ORTAKLIK YAPISI</a:t>
            </a:r>
          </a:p>
          <a:p>
            <a:pPr marL="0" marR="0" indent="0"/>
            <a:r>
              <a:rPr lang="tr" sz="1200">
                <a:latin typeface="Times New Roman"/>
              </a:rPr>
              <a:t>a)-Sermayesi :10.000,00 TL.</a:t>
            </a:r>
          </a:p>
          <a:p>
            <a:pPr marL="0" marR="0" indent="0">
              <a:spcAft>
                <a:spcPts val="910"/>
              </a:spcAft>
            </a:pPr>
            <a:r>
              <a:rPr lang="tr" sz="1200">
                <a:latin typeface="Times New Roman"/>
              </a:rPr>
              <a:t>b)- Ortaklık Yapısı : % 100 İyidere Belediyesine ait (Tek Ortaklı Limited Şirketi)</a:t>
            </a:r>
          </a:p>
          <a:p>
            <a:pPr marL="0" marR="0" indent="0" defTabSz="484124">
              <a:spcAft>
                <a:spcPts val="910"/>
              </a:spcAft>
              <a:tabLst>
                <a:tab pos="484124" algn="l"/>
              </a:tabLst>
            </a:pPr>
            <a:r>
              <a:rPr lang="tr" sz="1200" u="sng">
                <a:latin typeface="Times New Roman"/>
              </a:rPr>
              <a:t>2-	SERMAYE BİLGİLERİ</a:t>
            </a:r>
          </a:p>
          <a:p>
            <a:pPr marL="0" marR="0" indent="0">
              <a:spcAft>
                <a:spcPts val="910"/>
              </a:spcAft>
            </a:pPr>
            <a:r>
              <a:rPr lang="tr" sz="1200">
                <a:solidFill>
                  <a:srgbClr val="CE5F65"/>
                </a:solidFill>
                <a:latin typeface="Times New Roman"/>
              </a:rPr>
              <a:t>Şirket Kuruluşu İçin Taahhüt Edilen Sermaye Tutan: </a:t>
            </a:r>
            <a:r>
              <a:rPr lang="tr" sz="1200">
                <a:latin typeface="Times New Roman"/>
              </a:rPr>
              <a:t>10.000,00 TL.</a:t>
            </a:r>
          </a:p>
          <a:p>
            <a:pPr marL="0" marR="0" indent="0"/>
            <a:r>
              <a:rPr lang="tr" sz="1200">
                <a:solidFill>
                  <a:srgbClr val="CE5F65"/>
                </a:solidFill>
                <a:latin typeface="Times New Roman"/>
              </a:rPr>
              <a:t>Ödenmiş Sermayesi: </a:t>
            </a:r>
            <a:r>
              <a:rPr lang="tr" sz="1200">
                <a:latin typeface="Times New Roman"/>
              </a:rPr>
              <a:t>10.000,00 TL.</a:t>
            </a:r>
          </a:p>
        </p:txBody>
      </p:sp>
      <p:sp>
        <p:nvSpPr>
          <p:cNvPr id="8" name="Dikdörtgen 7"/>
          <p:cNvSpPr/>
          <p:nvPr/>
        </p:nvSpPr>
        <p:spPr>
          <a:xfrm>
            <a:off x="880872" y="6248400"/>
            <a:ext cx="2133600" cy="1411224"/>
          </a:xfrm>
          <a:prstGeom prst="rect">
            <a:avLst/>
          </a:prstGeom>
          <a:noFill/>
        </p:spPr>
        <p:txBody>
          <a:bodyPr lIns="0" tIns="0" rIns="0" bIns="0">
            <a:noAutofit/>
          </a:bodyPr>
          <a:lstStyle/>
          <a:p>
            <a:pPr marL="0" marR="0" indent="0"/>
            <a:r>
              <a:rPr lang="tr" sz="1200">
                <a:solidFill>
                  <a:srgbClr val="CE5F65"/>
                </a:solidFill>
                <a:latin typeface="Times New Roman"/>
              </a:rPr>
              <a:t>Şirketin Gelirleri:</a:t>
            </a:r>
          </a:p>
          <a:p>
            <a:pPr marL="0" marR="0" indent="0" defTabSz="389636">
              <a:tabLst>
                <a:tab pos="389636" algn="l"/>
              </a:tabLst>
            </a:pPr>
            <a:r>
              <a:rPr lang="tr" sz="1200">
                <a:latin typeface="Times New Roman"/>
              </a:rPr>
              <a:t>1	- Kuruluş sermayesi (ödenmiş)</a:t>
            </a:r>
          </a:p>
          <a:p>
            <a:pPr marL="0" marR="0" indent="0" defTabSz="432308">
              <a:tabLst>
                <a:tab pos="432308" algn="l"/>
              </a:tabLst>
            </a:pPr>
            <a:r>
              <a:rPr lang="tr" sz="1200">
                <a:latin typeface="Times New Roman"/>
              </a:rPr>
              <a:t>2	- Yılsonu Banka Nakit Tutarı</a:t>
            </a:r>
          </a:p>
          <a:p>
            <a:pPr marL="0" marR="0" indent="0" defTabSz="423164">
              <a:tabLst>
                <a:tab pos="423164" algn="l"/>
              </a:tabLst>
            </a:pPr>
            <a:r>
              <a:rPr lang="tr" sz="1200">
                <a:latin typeface="Times New Roman"/>
              </a:rPr>
              <a:t>3	- Belediyeden Alacak Tutarı</a:t>
            </a:r>
          </a:p>
          <a:p>
            <a:pPr marL="0" marR="0" indent="0" defTabSz="435356">
              <a:tabLst>
                <a:tab pos="435356" algn="l"/>
              </a:tabLst>
            </a:pPr>
            <a:r>
              <a:rPr lang="tr" sz="1200">
                <a:latin typeface="Times New Roman"/>
              </a:rPr>
              <a:t>4	- Şirket 2025 Yılı Toplam Geliri</a:t>
            </a:r>
          </a:p>
          <a:p>
            <a:pPr marL="0" marR="0" indent="0" defTabSz="423164">
              <a:tabLst>
                <a:tab pos="423164" algn="l"/>
              </a:tabLst>
            </a:pPr>
            <a:r>
              <a:rPr lang="tr" sz="1200">
                <a:latin typeface="Times New Roman"/>
              </a:rPr>
              <a:t>5	—Faiz Gelirleri Toplamı</a:t>
            </a:r>
          </a:p>
          <a:p>
            <a:pPr marL="0" marR="0" indent="0"/>
            <a:r>
              <a:rPr lang="tr" sz="1200">
                <a:latin typeface="Times New Roman"/>
              </a:rPr>
              <a:t>6—Kurumlar Vergisi</a:t>
            </a:r>
          </a:p>
          <a:p>
            <a:pPr marL="0" marR="0" indent="0" defTabSz="432308">
              <a:tabLst>
                <a:tab pos="432308" algn="l"/>
              </a:tabLst>
            </a:pPr>
            <a:r>
              <a:rPr lang="tr" sz="1200">
                <a:latin typeface="Times New Roman"/>
              </a:rPr>
              <a:t>7	- Şirket 2025 Yılı Karı</a:t>
            </a:r>
          </a:p>
        </p:txBody>
      </p:sp>
      <p:sp>
        <p:nvSpPr>
          <p:cNvPr id="9" name="Dikdörtgen 8"/>
          <p:cNvSpPr/>
          <p:nvPr/>
        </p:nvSpPr>
        <p:spPr>
          <a:xfrm>
            <a:off x="4748784" y="6422136"/>
            <a:ext cx="1097280" cy="1222248"/>
          </a:xfrm>
          <a:prstGeom prst="rect">
            <a:avLst/>
          </a:prstGeom>
          <a:noFill/>
        </p:spPr>
        <p:txBody>
          <a:bodyPr lIns="0" tIns="0" rIns="0" bIns="0">
            <a:noAutofit/>
          </a:bodyPr>
          <a:lstStyle/>
          <a:p>
            <a:pPr marL="0" marR="0" indent="114300"/>
            <a:r>
              <a:rPr lang="tr" sz="1200">
                <a:latin typeface="Times New Roman"/>
              </a:rPr>
              <a:t>10.000.00 TL.</a:t>
            </a:r>
          </a:p>
          <a:p>
            <a:pPr marL="0" marR="0" indent="0" algn="r"/>
            <a:r>
              <a:rPr lang="tr" sz="1200">
                <a:latin typeface="Times New Roman"/>
              </a:rPr>
              <a:t>340.010,18 TL.</a:t>
            </a:r>
          </a:p>
          <a:p>
            <a:pPr marL="0" marR="0" indent="482600"/>
            <a:r>
              <a:rPr lang="tr" sz="1200">
                <a:latin typeface="Times New Roman"/>
              </a:rPr>
              <a:t>0,00 TL.</a:t>
            </a:r>
          </a:p>
          <a:p>
            <a:pPr marL="0" marR="0" indent="0" algn="r"/>
            <a:r>
              <a:rPr lang="tr" sz="1200">
                <a:latin typeface="Times New Roman"/>
              </a:rPr>
              <a:t>4.081.457,11 TL.</a:t>
            </a:r>
          </a:p>
          <a:p>
            <a:pPr marL="0" marR="0" indent="177800"/>
            <a:r>
              <a:rPr lang="tr" sz="1200">
                <a:latin typeface="Times New Roman"/>
              </a:rPr>
              <a:t>34.418.82 TL</a:t>
            </a:r>
          </a:p>
          <a:p>
            <a:pPr marL="0" marR="0" indent="177800"/>
            <a:r>
              <a:rPr lang="tr" sz="1200">
                <a:latin typeface="Times New Roman"/>
              </a:rPr>
              <a:t>78.970.41 TL</a:t>
            </a:r>
          </a:p>
          <a:p>
            <a:pPr marL="0" marR="0" indent="114300"/>
            <a:r>
              <a:rPr lang="tr" sz="1200">
                <a:latin typeface="Times New Roman"/>
              </a:rPr>
              <a:t>221.881,17 TL.</a:t>
            </a:r>
          </a:p>
        </p:txBody>
      </p:sp>
    </p:spTree>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888736" y="304800"/>
            <a:ext cx="1435608" cy="1011936"/>
          </a:xfrm>
          <a:prstGeom prst="rect">
            <a:avLst/>
          </a:prstGeom>
        </p:spPr>
      </p:pic>
      <p:sp>
        <p:nvSpPr>
          <p:cNvPr id="3" name="Dikdörtgen 2"/>
          <p:cNvSpPr/>
          <p:nvPr/>
        </p:nvSpPr>
        <p:spPr>
          <a:xfrm>
            <a:off x="3331464" y="871728"/>
            <a:ext cx="1322832" cy="195072"/>
          </a:xfrm>
          <a:prstGeom prst="rect">
            <a:avLst/>
          </a:prstGeom>
          <a:noFill/>
        </p:spPr>
        <p:txBody>
          <a:bodyPr wrap="none" lIns="0" tIns="0" rIns="0" bIns="0">
            <a:noAutofit/>
          </a:bodyPr>
          <a:lstStyle/>
          <a:p>
            <a:pPr marL="0" marR="0" indent="0" algn="ctr"/>
            <a:r>
              <a:rPr lang="tr" sz="650" b="1">
                <a:latin typeface="Arial Narrow"/>
              </a:rPr>
              <a:t>İŞLETME AYRINTILI GELİR TABLOSU</a:t>
            </a:r>
          </a:p>
        </p:txBody>
      </p:sp>
      <p:sp>
        <p:nvSpPr>
          <p:cNvPr id="4" name="Dikdörtgen 3"/>
          <p:cNvSpPr/>
          <p:nvPr/>
        </p:nvSpPr>
        <p:spPr>
          <a:xfrm>
            <a:off x="886968" y="1149096"/>
            <a:ext cx="2133600" cy="198120"/>
          </a:xfrm>
          <a:prstGeom prst="rect">
            <a:avLst/>
          </a:prstGeom>
          <a:noFill/>
        </p:spPr>
        <p:txBody>
          <a:bodyPr wrap="none" lIns="0" tIns="0" rIns="0" bIns="0">
            <a:noAutofit/>
          </a:bodyPr>
          <a:lstStyle/>
          <a:p>
            <a:pPr marL="0" marR="0" indent="0"/>
            <a:r>
              <a:rPr lang="tr" sz="650" b="1">
                <a:latin typeface="Arial Narrow"/>
              </a:rPr>
              <a:t>İYİBELSAN SOSYAL ET.TEM.HİZM.İNŞ.SAN.VE.TİC.LTD.ŞTİ.</a:t>
            </a:r>
          </a:p>
        </p:txBody>
      </p:sp>
      <p:graphicFrame>
        <p:nvGraphicFramePr>
          <p:cNvPr id="5" name="Tablo 4"/>
          <p:cNvGraphicFramePr>
            <a:graphicFrameLocks noGrp="1"/>
          </p:cNvGraphicFramePr>
          <p:nvPr/>
        </p:nvGraphicFramePr>
        <p:xfrm>
          <a:off x="880872" y="1371600"/>
          <a:ext cx="6230112" cy="7330440"/>
        </p:xfrm>
        <a:graphic>
          <a:graphicData uri="http://schemas.openxmlformats.org/drawingml/2006/table">
            <a:tbl>
              <a:tblPr/>
              <a:tblGrid>
                <a:gridCol w="3800856">
                  <a:extLst>
                    <a:ext uri="{9D8B030D-6E8A-4147-A177-3AD203B41FA5}">
                      <a16:colId xmlns:a16="http://schemas.microsoft.com/office/drawing/2014/main" val="20000"/>
                    </a:ext>
                  </a:extLst>
                </a:gridCol>
                <a:gridCol w="1453896">
                  <a:extLst>
                    <a:ext uri="{9D8B030D-6E8A-4147-A177-3AD203B41FA5}">
                      <a16:colId xmlns:a16="http://schemas.microsoft.com/office/drawing/2014/main" val="20001"/>
                    </a:ext>
                  </a:extLst>
                </a:gridCol>
                <a:gridCol w="975360">
                  <a:extLst>
                    <a:ext uri="{9D8B030D-6E8A-4147-A177-3AD203B41FA5}">
                      <a16:colId xmlns:a16="http://schemas.microsoft.com/office/drawing/2014/main" val="20002"/>
                    </a:ext>
                  </a:extLst>
                </a:gridCol>
              </a:tblGrid>
              <a:tr h="259080">
                <a:tc>
                  <a:txBody>
                    <a:bodyPr/>
                    <a:lstStyle/>
                    <a:p>
                      <a:endParaRPr sz="1300"/>
                    </a:p>
                  </a:txBody>
                  <a:tcPr marL="0" marR="0" marT="0" marB="0"/>
                </a:tc>
                <a:tc>
                  <a:txBody>
                    <a:bodyPr/>
                    <a:lstStyle/>
                    <a:p>
                      <a:pPr marL="751400" marR="0" indent="0" algn="just"/>
                      <a:r>
                        <a:rPr lang="tr" sz="650" b="1">
                          <a:latin typeface="Arial Narrow"/>
                        </a:rPr>
                        <a:t>Dönem</a:t>
                      </a:r>
                    </a:p>
                  </a:txBody>
                  <a:tcPr marL="0" marR="0" marT="0" marB="0"/>
                </a:tc>
                <a:tc>
                  <a:txBody>
                    <a:bodyPr/>
                    <a:lstStyle/>
                    <a:p>
                      <a:pPr marL="0" marR="0" indent="0" algn="r"/>
                      <a:r>
                        <a:rPr lang="tr" sz="500" b="1">
                          <a:latin typeface="Arial"/>
                        </a:rPr>
                        <a:t>: 01/01/2025-31/12/2025</a:t>
                      </a:r>
                    </a:p>
                  </a:txBody>
                  <a:tcPr marL="0" marR="0" marT="0" marB="0"/>
                </a:tc>
                <a:extLst>
                  <a:ext uri="{0D108BD9-81ED-4DB2-BD59-A6C34878D82A}">
                    <a16:rowId xmlns:a16="http://schemas.microsoft.com/office/drawing/2014/main" val="10000"/>
                  </a:ext>
                </a:extLst>
              </a:tr>
              <a:tr h="268224">
                <a:tc>
                  <a:txBody>
                    <a:bodyPr/>
                    <a:lstStyle/>
                    <a:p>
                      <a:endParaRPr sz="1300"/>
                    </a:p>
                  </a:txBody>
                  <a:tcPr marL="0" marR="0" marT="0" marB="0"/>
                </a:tc>
                <a:tc>
                  <a:txBody>
                    <a:bodyPr/>
                    <a:lstStyle/>
                    <a:p>
                      <a:pPr marL="751400" marR="0" indent="0" algn="just"/>
                      <a:r>
                        <a:rPr lang="tr" sz="650" b="1">
                          <a:latin typeface="Arial Narrow"/>
                        </a:rPr>
                        <a:t>Önceki Dönem</a:t>
                      </a:r>
                    </a:p>
                  </a:txBody>
                  <a:tcPr marL="0" marR="0" marT="0" marB="0"/>
                </a:tc>
                <a:tc>
                  <a:txBody>
                    <a:bodyPr/>
                    <a:lstStyle/>
                    <a:p>
                      <a:pPr marL="0" marR="0" indent="495300" algn="just"/>
                      <a:r>
                        <a:rPr lang="tr" sz="650" b="1">
                          <a:latin typeface="Arial Narrow"/>
                        </a:rPr>
                        <a:t>Cari Dönem</a:t>
                      </a:r>
                    </a:p>
                  </a:txBody>
                  <a:tcPr marL="0" marR="0" marT="0" marB="0"/>
                </a:tc>
                <a:extLst>
                  <a:ext uri="{0D108BD9-81ED-4DB2-BD59-A6C34878D82A}">
                    <a16:rowId xmlns:a16="http://schemas.microsoft.com/office/drawing/2014/main" val="10001"/>
                  </a:ext>
                </a:extLst>
              </a:tr>
              <a:tr h="268224">
                <a:tc>
                  <a:txBody>
                    <a:bodyPr/>
                    <a:lstStyle/>
                    <a:p>
                      <a:pPr marL="0" marR="0" indent="0"/>
                      <a:r>
                        <a:rPr lang="tr" sz="650" b="1">
                          <a:latin typeface="Arial Narrow"/>
                        </a:rPr>
                        <a:t>A-BRÜT SATIŞLAR</a:t>
                      </a:r>
                    </a:p>
                  </a:txBody>
                  <a:tcPr marL="0" marR="0" marT="0" marB="0"/>
                </a:tc>
                <a:tc>
                  <a:txBody>
                    <a:bodyPr/>
                    <a:lstStyle/>
                    <a:p>
                      <a:pPr marL="751400" marR="0" indent="0" algn="just"/>
                      <a:r>
                        <a:rPr lang="tr" sz="650" b="1">
                          <a:latin typeface="Arial Narrow"/>
                        </a:rPr>
                        <a:t>2.333,443,25</a:t>
                      </a:r>
                    </a:p>
                  </a:txBody>
                  <a:tcPr marL="0" marR="0" marT="0" marB="0"/>
                </a:tc>
                <a:tc>
                  <a:txBody>
                    <a:bodyPr/>
                    <a:lstStyle/>
                    <a:p>
                      <a:pPr marL="0" marR="0" indent="444500" algn="just"/>
                      <a:r>
                        <a:rPr lang="tr" sz="650" b="1">
                          <a:latin typeface="Arial Narrow"/>
                        </a:rPr>
                        <a:t>4.081.457,11</a:t>
                      </a:r>
                    </a:p>
                  </a:txBody>
                  <a:tcPr marL="0" marR="0" marT="0" marB="0"/>
                </a:tc>
                <a:extLst>
                  <a:ext uri="{0D108BD9-81ED-4DB2-BD59-A6C34878D82A}">
                    <a16:rowId xmlns:a16="http://schemas.microsoft.com/office/drawing/2014/main" val="10002"/>
                  </a:ext>
                </a:extLst>
              </a:tr>
              <a:tr h="289560">
                <a:tc>
                  <a:txBody>
                    <a:bodyPr/>
                    <a:lstStyle/>
                    <a:p>
                      <a:pPr marL="0" marR="0" indent="0"/>
                      <a:r>
                        <a:rPr lang="tr" sz="650" b="1">
                          <a:latin typeface="Arial Narrow"/>
                        </a:rPr>
                        <a:t>1-YURTİÇİ SATIŞLAR</a:t>
                      </a:r>
                    </a:p>
                  </a:txBody>
                  <a:tcPr marL="0" marR="0" marT="0" marB="0" anchor="b"/>
                </a:tc>
                <a:tc>
                  <a:txBody>
                    <a:bodyPr/>
                    <a:lstStyle/>
                    <a:p>
                      <a:pPr marL="751400" marR="0" indent="0" algn="just"/>
                      <a:r>
                        <a:rPr lang="tr" sz="650" b="1">
                          <a:latin typeface="Arial Narrow"/>
                        </a:rPr>
                        <a:t>2.331.790,47</a:t>
                      </a:r>
                    </a:p>
                  </a:txBody>
                  <a:tcPr marL="0" marR="0" marT="0" marB="0" anchor="b"/>
                </a:tc>
                <a:tc>
                  <a:txBody>
                    <a:bodyPr/>
                    <a:lstStyle/>
                    <a:p>
                      <a:pPr marL="0" marR="0" indent="444500" algn="just"/>
                      <a:r>
                        <a:rPr lang="tr" sz="650" b="1">
                          <a:latin typeface="Arial Narrow"/>
                        </a:rPr>
                        <a:t>4.081.457,11</a:t>
                      </a:r>
                    </a:p>
                  </a:txBody>
                  <a:tcPr marL="0" marR="0" marT="0" marB="0" anchor="b"/>
                </a:tc>
                <a:extLst>
                  <a:ext uri="{0D108BD9-81ED-4DB2-BD59-A6C34878D82A}">
                    <a16:rowId xmlns:a16="http://schemas.microsoft.com/office/drawing/2014/main" val="10003"/>
                  </a:ext>
                </a:extLst>
              </a:tr>
              <a:tr h="256032">
                <a:tc>
                  <a:txBody>
                    <a:bodyPr/>
                    <a:lstStyle/>
                    <a:p>
                      <a:pPr marL="0" marR="0" indent="0"/>
                      <a:r>
                        <a:rPr lang="tr" sz="650" b="1">
                          <a:latin typeface="Arial Narrow"/>
                        </a:rPr>
                        <a:t>2-DİĞER GELİRLER</a:t>
                      </a:r>
                    </a:p>
                  </a:txBody>
                  <a:tcPr marL="0" marR="0" marT="0" marB="0"/>
                </a:tc>
                <a:tc>
                  <a:txBody>
                    <a:bodyPr/>
                    <a:lstStyle/>
                    <a:p>
                      <a:pPr marL="916500" marR="0" indent="0" algn="just"/>
                      <a:r>
                        <a:rPr lang="tr" sz="650" b="1">
                          <a:latin typeface="Arial Narrow"/>
                        </a:rPr>
                        <a:t>1.652,78</a:t>
                      </a:r>
                    </a:p>
                  </a:txBody>
                  <a:tcPr marL="0" marR="0" marT="0" marB="0"/>
                </a:tc>
                <a:tc>
                  <a:txBody>
                    <a:bodyPr/>
                    <a:lstStyle/>
                    <a:p>
                      <a:pPr marL="0" marR="0" indent="0" algn="r"/>
                      <a:r>
                        <a:rPr lang="tr" sz="650" b="1">
                          <a:latin typeface="Arial Narrow"/>
                        </a:rPr>
                        <a:t>0,00</a:t>
                      </a:r>
                    </a:p>
                  </a:txBody>
                  <a:tcPr marL="0" marR="0" marT="0" marB="0"/>
                </a:tc>
                <a:extLst>
                  <a:ext uri="{0D108BD9-81ED-4DB2-BD59-A6C34878D82A}">
                    <a16:rowId xmlns:a16="http://schemas.microsoft.com/office/drawing/2014/main" val="10004"/>
                  </a:ext>
                </a:extLst>
              </a:tr>
              <a:tr h="265176">
                <a:tc>
                  <a:txBody>
                    <a:bodyPr/>
                    <a:lstStyle/>
                    <a:p>
                      <a:pPr marL="0" marR="0" indent="0"/>
                      <a:r>
                        <a:rPr lang="tr" sz="650" b="1">
                          <a:latin typeface="Arial Narrow"/>
                        </a:rPr>
                        <a:t>C-NET SATIŞLAR</a:t>
                      </a:r>
                    </a:p>
                  </a:txBody>
                  <a:tcPr marL="0" marR="0" marT="0" marB="0" anchor="b"/>
                </a:tc>
                <a:tc>
                  <a:txBody>
                    <a:bodyPr/>
                    <a:lstStyle/>
                    <a:p>
                      <a:pPr marL="751400" marR="0" indent="0" algn="just"/>
                      <a:r>
                        <a:rPr lang="tr" sz="650" b="1">
                          <a:latin typeface="Arial Narrow"/>
                        </a:rPr>
                        <a:t>2.333.443,25</a:t>
                      </a:r>
                    </a:p>
                  </a:txBody>
                  <a:tcPr marL="0" marR="0" marT="0" marB="0" anchor="b"/>
                </a:tc>
                <a:tc>
                  <a:txBody>
                    <a:bodyPr/>
                    <a:lstStyle/>
                    <a:p>
                      <a:pPr marL="0" marR="0" indent="444500" algn="just"/>
                      <a:r>
                        <a:rPr lang="tr" sz="650" b="1">
                          <a:latin typeface="Arial Narrow"/>
                        </a:rPr>
                        <a:t>4.081.457,11</a:t>
                      </a:r>
                    </a:p>
                  </a:txBody>
                  <a:tcPr marL="0" marR="0" marT="0" marB="0" anchor="b"/>
                </a:tc>
                <a:extLst>
                  <a:ext uri="{0D108BD9-81ED-4DB2-BD59-A6C34878D82A}">
                    <a16:rowId xmlns:a16="http://schemas.microsoft.com/office/drawing/2014/main" val="10005"/>
                  </a:ext>
                </a:extLst>
              </a:tr>
              <a:tr h="265176">
                <a:tc>
                  <a:txBody>
                    <a:bodyPr/>
                    <a:lstStyle/>
                    <a:p>
                      <a:pPr marL="0" marR="0" indent="0"/>
                      <a:r>
                        <a:rPr lang="tr" sz="650" b="1">
                          <a:latin typeface="Arial Narrow"/>
                        </a:rPr>
                        <a:t>D-SATIŞLARIN MALİYETİ (■)</a:t>
                      </a:r>
                    </a:p>
                  </a:txBody>
                  <a:tcPr marL="0" marR="0" marT="0" marB="0" anchor="b"/>
                </a:tc>
                <a:tc>
                  <a:txBody>
                    <a:bodyPr/>
                    <a:lstStyle/>
                    <a:p>
                      <a:pPr marL="751400" marR="0" indent="0" algn="just"/>
                      <a:r>
                        <a:rPr lang="tr" sz="650" b="1">
                          <a:latin typeface="Arial Narrow"/>
                        </a:rPr>
                        <a:t>1.709.468,83</a:t>
                      </a:r>
                    </a:p>
                  </a:txBody>
                  <a:tcPr marL="0" marR="0" marT="0" marB="0" anchor="b"/>
                </a:tc>
                <a:tc>
                  <a:txBody>
                    <a:bodyPr/>
                    <a:lstStyle/>
                    <a:p>
                      <a:pPr marL="0" marR="0" indent="444500" algn="just"/>
                      <a:r>
                        <a:rPr lang="tr" sz="650" b="1">
                          <a:latin typeface="Arial Narrow"/>
                        </a:rPr>
                        <a:t>3.022.583,86</a:t>
                      </a:r>
                    </a:p>
                  </a:txBody>
                  <a:tcPr marL="0" marR="0" marT="0" marB="0" anchor="b"/>
                </a:tc>
                <a:extLst>
                  <a:ext uri="{0D108BD9-81ED-4DB2-BD59-A6C34878D82A}">
                    <a16:rowId xmlns:a16="http://schemas.microsoft.com/office/drawing/2014/main" val="10006"/>
                  </a:ext>
                </a:extLst>
              </a:tr>
              <a:tr h="262128">
                <a:tc>
                  <a:txBody>
                    <a:bodyPr/>
                    <a:lstStyle/>
                    <a:p>
                      <a:pPr marL="0" marR="0" indent="0"/>
                      <a:r>
                        <a:rPr lang="tr" sz="650" b="1">
                          <a:latin typeface="Arial Narrow"/>
                        </a:rPr>
                        <a:t>l-SATILAN TİCARİ MALLAR MALİYETİ (■)</a:t>
                      </a:r>
                    </a:p>
                  </a:txBody>
                  <a:tcPr marL="0" marR="0" marT="0" marB="0"/>
                </a:tc>
                <a:tc>
                  <a:txBody>
                    <a:bodyPr/>
                    <a:lstStyle/>
                    <a:p>
                      <a:pPr marL="827600" marR="0" indent="0" algn="just"/>
                      <a:r>
                        <a:rPr lang="tr" sz="650" b="1">
                          <a:latin typeface="Arial Narrow"/>
                        </a:rPr>
                        <a:t>433.910,44</a:t>
                      </a:r>
                    </a:p>
                  </a:txBody>
                  <a:tcPr marL="0" marR="0" marT="0" marB="0"/>
                </a:tc>
                <a:tc>
                  <a:txBody>
                    <a:bodyPr/>
                    <a:lstStyle/>
                    <a:p>
                      <a:pPr marL="0" marR="0" indent="495300"/>
                      <a:r>
                        <a:rPr lang="tr" sz="650" b="1">
                          <a:latin typeface="Arial Narrow"/>
                        </a:rPr>
                        <a:t>515.913,54</a:t>
                      </a:r>
                    </a:p>
                  </a:txBody>
                  <a:tcPr marL="0" marR="0" marT="0" marB="0"/>
                </a:tc>
                <a:extLst>
                  <a:ext uri="{0D108BD9-81ED-4DB2-BD59-A6C34878D82A}">
                    <a16:rowId xmlns:a16="http://schemas.microsoft.com/office/drawing/2014/main" val="10007"/>
                  </a:ext>
                </a:extLst>
              </a:tr>
              <a:tr h="262128">
                <a:tc>
                  <a:txBody>
                    <a:bodyPr/>
                    <a:lstStyle/>
                    <a:p>
                      <a:pPr marL="0" marR="0" indent="0"/>
                      <a:r>
                        <a:rPr lang="tr" sz="650" b="1">
                          <a:latin typeface="Arial Narrow"/>
                        </a:rPr>
                        <a:t>2-SATILAN HİZMET MALİYETİ (•)</a:t>
                      </a:r>
                    </a:p>
                  </a:txBody>
                  <a:tcPr marL="0" marR="0" marT="0" marB="0" anchor="b"/>
                </a:tc>
                <a:tc>
                  <a:txBody>
                    <a:bodyPr/>
                    <a:lstStyle/>
                    <a:p>
                      <a:pPr marL="751400" marR="0" indent="0" algn="just"/>
                      <a:r>
                        <a:rPr lang="tr" sz="650" b="1">
                          <a:latin typeface="Arial Narrow"/>
                        </a:rPr>
                        <a:t>1.275.558,39</a:t>
                      </a:r>
                    </a:p>
                  </a:txBody>
                  <a:tcPr marL="0" marR="0" marT="0" marB="0" anchor="b"/>
                </a:tc>
                <a:tc>
                  <a:txBody>
                    <a:bodyPr/>
                    <a:lstStyle/>
                    <a:p>
                      <a:pPr marL="0" marR="0" indent="444500" algn="just"/>
                      <a:r>
                        <a:rPr lang="tr" sz="650" b="1">
                          <a:latin typeface="Arial Narrow"/>
                        </a:rPr>
                        <a:t>2.506.670,32</a:t>
                      </a:r>
                    </a:p>
                  </a:txBody>
                  <a:tcPr marL="0" marR="0" marT="0" marB="0" anchor="b"/>
                </a:tc>
                <a:extLst>
                  <a:ext uri="{0D108BD9-81ED-4DB2-BD59-A6C34878D82A}">
                    <a16:rowId xmlns:a16="http://schemas.microsoft.com/office/drawing/2014/main" val="10008"/>
                  </a:ext>
                </a:extLst>
              </a:tr>
              <a:tr h="262128">
                <a:tc>
                  <a:txBody>
                    <a:bodyPr/>
                    <a:lstStyle/>
                    <a:p>
                      <a:pPr marL="0" marR="0" indent="0"/>
                      <a:r>
                        <a:rPr lang="tr" sz="650" b="1">
                          <a:latin typeface="Arial Narrow"/>
                        </a:rPr>
                        <a:t>BRÜT SATIŞ KARI VEYA ZARARI</a:t>
                      </a:r>
                    </a:p>
                  </a:txBody>
                  <a:tcPr marL="0" marR="0" marT="0" marB="0"/>
                </a:tc>
                <a:tc>
                  <a:txBody>
                    <a:bodyPr/>
                    <a:lstStyle/>
                    <a:p>
                      <a:pPr marL="827600" marR="0" indent="0" algn="just"/>
                      <a:r>
                        <a:rPr lang="tr" sz="650" b="1">
                          <a:latin typeface="Arial Narrow"/>
                        </a:rPr>
                        <a:t>623.974,42</a:t>
                      </a:r>
                    </a:p>
                  </a:txBody>
                  <a:tcPr marL="0" marR="0" marT="0" marB="0"/>
                </a:tc>
                <a:tc>
                  <a:txBody>
                    <a:bodyPr/>
                    <a:lstStyle/>
                    <a:p>
                      <a:pPr marL="0" marR="0" indent="444500" algn="just"/>
                      <a:r>
                        <a:rPr lang="tr" sz="650" b="1">
                          <a:latin typeface="Arial Narrow"/>
                        </a:rPr>
                        <a:t>1.058.873,25</a:t>
                      </a:r>
                    </a:p>
                  </a:txBody>
                  <a:tcPr marL="0" marR="0" marT="0" marB="0"/>
                </a:tc>
                <a:extLst>
                  <a:ext uri="{0D108BD9-81ED-4DB2-BD59-A6C34878D82A}">
                    <a16:rowId xmlns:a16="http://schemas.microsoft.com/office/drawing/2014/main" val="10009"/>
                  </a:ext>
                </a:extLst>
              </a:tr>
              <a:tr h="265176">
                <a:tc>
                  <a:txBody>
                    <a:bodyPr/>
                    <a:lstStyle/>
                    <a:p>
                      <a:pPr marL="0" marR="0" indent="0"/>
                      <a:r>
                        <a:rPr lang="tr" sz="650" b="1">
                          <a:latin typeface="Arial Narrow"/>
                        </a:rPr>
                        <a:t>E-FAALİYET GİDERLERİ (-1</a:t>
                      </a:r>
                    </a:p>
                  </a:txBody>
                  <a:tcPr marL="0" marR="0" marT="0" marB="0"/>
                </a:tc>
                <a:tc>
                  <a:txBody>
                    <a:bodyPr/>
                    <a:lstStyle/>
                    <a:p>
                      <a:pPr marL="827600" marR="0" indent="0" algn="just"/>
                      <a:r>
                        <a:rPr lang="tr" sz="650" b="1">
                          <a:latin typeface="Arial Narrow"/>
                        </a:rPr>
                        <a:t>494.658,33</a:t>
                      </a:r>
                    </a:p>
                  </a:txBody>
                  <a:tcPr marL="0" marR="0" marT="0" marB="0"/>
                </a:tc>
                <a:tc>
                  <a:txBody>
                    <a:bodyPr/>
                    <a:lstStyle/>
                    <a:p>
                      <a:pPr marL="0" marR="0" indent="495300"/>
                      <a:r>
                        <a:rPr lang="tr" sz="650" b="1">
                          <a:latin typeface="Arial Narrow"/>
                        </a:rPr>
                        <a:t>775.068,26</a:t>
                      </a:r>
                    </a:p>
                  </a:txBody>
                  <a:tcPr marL="0" marR="0" marT="0" marB="0"/>
                </a:tc>
                <a:extLst>
                  <a:ext uri="{0D108BD9-81ED-4DB2-BD59-A6C34878D82A}">
                    <a16:rowId xmlns:a16="http://schemas.microsoft.com/office/drawing/2014/main" val="10010"/>
                  </a:ext>
                </a:extLst>
              </a:tr>
              <a:tr h="265176">
                <a:tc>
                  <a:txBody>
                    <a:bodyPr/>
                    <a:lstStyle/>
                    <a:p>
                      <a:pPr marL="0" marR="0" indent="0"/>
                      <a:r>
                        <a:rPr lang="tr" sz="650" b="1">
                          <a:latin typeface="Arial Narrow"/>
                        </a:rPr>
                        <a:t>1-GENEL YÖNETİM GİDERLERİ (■)</a:t>
                      </a:r>
                    </a:p>
                  </a:txBody>
                  <a:tcPr marL="0" marR="0" marT="0" marB="0"/>
                </a:tc>
                <a:tc>
                  <a:txBody>
                    <a:bodyPr/>
                    <a:lstStyle/>
                    <a:p>
                      <a:pPr marL="827600" marR="0" indent="0" algn="just"/>
                      <a:r>
                        <a:rPr lang="tr" sz="650" b="1">
                          <a:latin typeface="Arial Narrow"/>
                        </a:rPr>
                        <a:t>494.658,33</a:t>
                      </a:r>
                    </a:p>
                  </a:txBody>
                  <a:tcPr marL="0" marR="0" marT="0" marB="0"/>
                </a:tc>
                <a:tc>
                  <a:txBody>
                    <a:bodyPr/>
                    <a:lstStyle/>
                    <a:p>
                      <a:pPr marL="0" marR="0" indent="495300"/>
                      <a:r>
                        <a:rPr lang="tr" sz="650" b="1">
                          <a:latin typeface="Arial Narrow"/>
                        </a:rPr>
                        <a:t>775.068,26</a:t>
                      </a:r>
                    </a:p>
                  </a:txBody>
                  <a:tcPr marL="0" marR="0" marT="0" marB="0"/>
                </a:tc>
                <a:extLst>
                  <a:ext uri="{0D108BD9-81ED-4DB2-BD59-A6C34878D82A}">
                    <a16:rowId xmlns:a16="http://schemas.microsoft.com/office/drawing/2014/main" val="10011"/>
                  </a:ext>
                </a:extLst>
              </a:tr>
              <a:tr h="249936">
                <a:tc>
                  <a:txBody>
                    <a:bodyPr/>
                    <a:lstStyle/>
                    <a:p>
                      <a:pPr marL="0" marR="0" indent="0"/>
                      <a:r>
                        <a:rPr lang="tr" sz="650" b="1">
                          <a:latin typeface="Arial Narrow"/>
                        </a:rPr>
                        <a:t>FAALİYET KARI VEYA ZARARI</a:t>
                      </a:r>
                    </a:p>
                  </a:txBody>
                  <a:tcPr marL="0" marR="0" marT="0" marB="0"/>
                </a:tc>
                <a:tc>
                  <a:txBody>
                    <a:bodyPr/>
                    <a:lstStyle/>
                    <a:p>
                      <a:pPr marL="827600" marR="0" indent="0" algn="just"/>
                      <a:r>
                        <a:rPr lang="tr" sz="650" b="1">
                          <a:latin typeface="Arial Narrow"/>
                        </a:rPr>
                        <a:t>129.316,09</a:t>
                      </a:r>
                    </a:p>
                  </a:txBody>
                  <a:tcPr marL="0" marR="0" marT="0" marB="0"/>
                </a:tc>
                <a:tc>
                  <a:txBody>
                    <a:bodyPr/>
                    <a:lstStyle/>
                    <a:p>
                      <a:pPr marL="0" marR="0" indent="495300"/>
                      <a:r>
                        <a:rPr lang="tr" sz="650" b="1">
                          <a:latin typeface="Arial Narrow"/>
                        </a:rPr>
                        <a:t>283.804,99</a:t>
                      </a:r>
                    </a:p>
                  </a:txBody>
                  <a:tcPr marL="0" marR="0" marT="0" marB="0"/>
                </a:tc>
                <a:extLst>
                  <a:ext uri="{0D108BD9-81ED-4DB2-BD59-A6C34878D82A}">
                    <a16:rowId xmlns:a16="http://schemas.microsoft.com/office/drawing/2014/main" val="10012"/>
                  </a:ext>
                </a:extLst>
              </a:tr>
              <a:tr h="271272">
                <a:tc>
                  <a:txBody>
                    <a:bodyPr/>
                    <a:lstStyle/>
                    <a:p>
                      <a:pPr marL="0" marR="0" indent="0">
                        <a:spcBef>
                          <a:spcPts val="280"/>
                        </a:spcBef>
                      </a:pPr>
                      <a:r>
                        <a:rPr lang="tr" sz="650" b="1">
                          <a:latin typeface="Arial Narrow"/>
                        </a:rPr>
                        <a:t>F- DİĞER FAALİYETLERDEN OLAĞAN GELİR VE KARLAR</a:t>
                      </a:r>
                    </a:p>
                  </a:txBody>
                  <a:tcPr marL="0" marR="0" marT="0" marB="0"/>
                </a:tc>
                <a:tc>
                  <a:txBody>
                    <a:bodyPr/>
                    <a:lstStyle/>
                    <a:p>
                      <a:pPr marL="827600" marR="0" indent="0" algn="just">
                        <a:spcBef>
                          <a:spcPts val="280"/>
                        </a:spcBef>
                      </a:pPr>
                      <a:r>
                        <a:rPr lang="tr" sz="650" b="1">
                          <a:latin typeface="Arial Narrow"/>
                        </a:rPr>
                        <a:t>43.611,21</a:t>
                      </a:r>
                    </a:p>
                  </a:txBody>
                  <a:tcPr marL="0" marR="0" marT="0" marB="0"/>
                </a:tc>
                <a:tc>
                  <a:txBody>
                    <a:bodyPr/>
                    <a:lstStyle/>
                    <a:p>
                      <a:pPr marL="0" marR="0" indent="571500" algn="just"/>
                      <a:r>
                        <a:rPr lang="tr" sz="650" b="1">
                          <a:latin typeface="Arial Narrow"/>
                        </a:rPr>
                        <a:t>34.418,82</a:t>
                      </a:r>
                    </a:p>
                  </a:txBody>
                  <a:tcPr marL="0" marR="0" marT="0" marB="0"/>
                </a:tc>
                <a:extLst>
                  <a:ext uri="{0D108BD9-81ED-4DB2-BD59-A6C34878D82A}">
                    <a16:rowId xmlns:a16="http://schemas.microsoft.com/office/drawing/2014/main" val="10013"/>
                  </a:ext>
                </a:extLst>
              </a:tr>
              <a:tr h="265176">
                <a:tc>
                  <a:txBody>
                    <a:bodyPr/>
                    <a:lstStyle/>
                    <a:p>
                      <a:pPr marL="0" marR="0" indent="0"/>
                      <a:r>
                        <a:rPr lang="tr" sz="650" b="1">
                          <a:latin typeface="Arial Narrow"/>
                        </a:rPr>
                        <a:t>1-FAİZ GELİRLERİ</a:t>
                      </a:r>
                    </a:p>
                  </a:txBody>
                  <a:tcPr marL="0" marR="0" marT="0" marB="0" anchor="b"/>
                </a:tc>
                <a:tc>
                  <a:txBody>
                    <a:bodyPr/>
                    <a:lstStyle/>
                    <a:p>
                      <a:pPr marL="1081600" marR="0" indent="0" algn="just"/>
                      <a:r>
                        <a:rPr lang="tr" sz="650" b="1">
                          <a:latin typeface="Arial Narrow"/>
                        </a:rPr>
                        <a:t>0,00</a:t>
                      </a:r>
                    </a:p>
                  </a:txBody>
                  <a:tcPr marL="0" marR="0" marT="0" marB="0" anchor="b"/>
                </a:tc>
                <a:tc>
                  <a:txBody>
                    <a:bodyPr/>
                    <a:lstStyle/>
                    <a:p>
                      <a:pPr marL="0" marR="0" indent="0" algn="r"/>
                      <a:r>
                        <a:rPr lang="tr" sz="650" b="1">
                          <a:latin typeface="Arial Narrow"/>
                        </a:rPr>
                        <a:t>34.418,82</a:t>
                      </a:r>
                    </a:p>
                  </a:txBody>
                  <a:tcPr marL="0" marR="0" marT="0" marB="0" anchor="b"/>
                </a:tc>
                <a:extLst>
                  <a:ext uri="{0D108BD9-81ED-4DB2-BD59-A6C34878D82A}">
                    <a16:rowId xmlns:a16="http://schemas.microsoft.com/office/drawing/2014/main" val="10014"/>
                  </a:ext>
                </a:extLst>
              </a:tr>
              <a:tr h="256032">
                <a:tc>
                  <a:txBody>
                    <a:bodyPr/>
                    <a:lstStyle/>
                    <a:p>
                      <a:pPr marL="0" marR="0" indent="0"/>
                      <a:r>
                        <a:rPr lang="tr" sz="650" b="1">
                          <a:latin typeface="Arial Narrow"/>
                        </a:rPr>
                        <a:t>2-ENFLASYON DÜZELTMESİ KARLARI</a:t>
                      </a:r>
                    </a:p>
                  </a:txBody>
                  <a:tcPr marL="0" marR="0" marT="0" marB="0"/>
                </a:tc>
                <a:tc>
                  <a:txBody>
                    <a:bodyPr/>
                    <a:lstStyle/>
                    <a:p>
                      <a:pPr marL="827600" marR="0" indent="0" algn="just"/>
                      <a:r>
                        <a:rPr lang="tr" sz="650" b="1">
                          <a:latin typeface="Arial Narrow"/>
                        </a:rPr>
                        <a:t>43.611,21</a:t>
                      </a:r>
                    </a:p>
                  </a:txBody>
                  <a:tcPr marL="0" marR="0" marT="0" marB="0"/>
                </a:tc>
                <a:tc>
                  <a:txBody>
                    <a:bodyPr/>
                    <a:lstStyle/>
                    <a:p>
                      <a:pPr marL="0" marR="0" indent="0" algn="r"/>
                      <a:r>
                        <a:rPr lang="tr" sz="650" b="1">
                          <a:latin typeface="Arial Narrow"/>
                        </a:rPr>
                        <a:t>0,00</a:t>
                      </a:r>
                    </a:p>
                  </a:txBody>
                  <a:tcPr marL="0" marR="0" marT="0" marB="0"/>
                </a:tc>
                <a:extLst>
                  <a:ext uri="{0D108BD9-81ED-4DB2-BD59-A6C34878D82A}">
                    <a16:rowId xmlns:a16="http://schemas.microsoft.com/office/drawing/2014/main" val="10015"/>
                  </a:ext>
                </a:extLst>
              </a:tr>
              <a:tr h="274320">
                <a:tc>
                  <a:txBody>
                    <a:bodyPr/>
                    <a:lstStyle/>
                    <a:p>
                      <a:pPr marL="0" marR="0" indent="0"/>
                      <a:r>
                        <a:rPr lang="tr" sz="650" b="1">
                          <a:latin typeface="Arial Narrow"/>
                        </a:rPr>
                        <a:t>G- DİĞER FAALİYETLERDEN OLAĞAN GİDER VE ZARARLAR (-)</a:t>
                      </a:r>
                    </a:p>
                  </a:txBody>
                  <a:tcPr marL="0" marR="0" marT="0" marB="0" anchor="b"/>
                </a:tc>
                <a:tc>
                  <a:txBody>
                    <a:bodyPr/>
                    <a:lstStyle/>
                    <a:p>
                      <a:pPr marL="827600" marR="0" indent="0" algn="just"/>
                      <a:r>
                        <a:rPr lang="tr" sz="650" b="1">
                          <a:latin typeface="Arial Narrow"/>
                        </a:rPr>
                        <a:t>43.611,21</a:t>
                      </a:r>
                    </a:p>
                  </a:txBody>
                  <a:tcPr marL="0" marR="0" marT="0" marB="0" anchor="b"/>
                </a:tc>
                <a:tc>
                  <a:txBody>
                    <a:bodyPr/>
                    <a:lstStyle/>
                    <a:p>
                      <a:pPr marL="0" marR="0" indent="0" algn="r"/>
                      <a:r>
                        <a:rPr lang="tr" sz="650" b="1">
                          <a:latin typeface="Arial Narrow"/>
                        </a:rPr>
                        <a:t>0,00</a:t>
                      </a:r>
                    </a:p>
                  </a:txBody>
                  <a:tcPr marL="0" marR="0" marT="0" marB="0" anchor="b"/>
                </a:tc>
                <a:extLst>
                  <a:ext uri="{0D108BD9-81ED-4DB2-BD59-A6C34878D82A}">
                    <a16:rowId xmlns:a16="http://schemas.microsoft.com/office/drawing/2014/main" val="10016"/>
                  </a:ext>
                </a:extLst>
              </a:tr>
              <a:tr h="262128">
                <a:tc>
                  <a:txBody>
                    <a:bodyPr/>
                    <a:lstStyle/>
                    <a:p>
                      <a:pPr marL="0" marR="0" indent="0"/>
                      <a:r>
                        <a:rPr lang="tr" sz="650" b="1">
                          <a:latin typeface="Arial Narrow"/>
                        </a:rPr>
                        <a:t>1-ENFLASYON DÜZELTMESİ ZARARLARI (-)</a:t>
                      </a:r>
                    </a:p>
                  </a:txBody>
                  <a:tcPr marL="0" marR="0" marT="0" marB="0"/>
                </a:tc>
                <a:tc>
                  <a:txBody>
                    <a:bodyPr/>
                    <a:lstStyle/>
                    <a:p>
                      <a:pPr marL="827600" marR="0" indent="0" algn="just"/>
                      <a:r>
                        <a:rPr lang="tr" sz="650" b="1">
                          <a:latin typeface="Arial Narrow"/>
                        </a:rPr>
                        <a:t>43.611,21</a:t>
                      </a:r>
                    </a:p>
                  </a:txBody>
                  <a:tcPr marL="0" marR="0" marT="0" marB="0"/>
                </a:tc>
                <a:tc>
                  <a:txBody>
                    <a:bodyPr/>
                    <a:lstStyle/>
                    <a:p>
                      <a:pPr marL="0" marR="0" indent="0" algn="r"/>
                      <a:r>
                        <a:rPr lang="tr" sz="650" b="1">
                          <a:latin typeface="Arial Narrow"/>
                        </a:rPr>
                        <a:t>0,00</a:t>
                      </a:r>
                    </a:p>
                  </a:txBody>
                  <a:tcPr marL="0" marR="0" marT="0" marB="0"/>
                </a:tc>
                <a:extLst>
                  <a:ext uri="{0D108BD9-81ED-4DB2-BD59-A6C34878D82A}">
                    <a16:rowId xmlns:a16="http://schemas.microsoft.com/office/drawing/2014/main" val="10017"/>
                  </a:ext>
                </a:extLst>
              </a:tr>
              <a:tr h="271272">
                <a:tc>
                  <a:txBody>
                    <a:bodyPr/>
                    <a:lstStyle/>
                    <a:p>
                      <a:pPr marL="0" marR="0" indent="0"/>
                      <a:r>
                        <a:rPr lang="tr" sz="650" b="1">
                          <a:latin typeface="Arial Narrow"/>
                        </a:rPr>
                        <a:t>H-FİNANSMAN GİDERLERİ (•)</a:t>
                      </a:r>
                    </a:p>
                  </a:txBody>
                  <a:tcPr marL="0" marR="0" marT="0" marB="0"/>
                </a:tc>
                <a:tc>
                  <a:txBody>
                    <a:bodyPr/>
                    <a:lstStyle/>
                    <a:p>
                      <a:pPr marL="1081600" marR="0" indent="0" algn="just"/>
                      <a:r>
                        <a:rPr lang="tr" sz="650" b="1">
                          <a:latin typeface="Arial Narrow"/>
                        </a:rPr>
                        <a:t>0,00</a:t>
                      </a:r>
                    </a:p>
                  </a:txBody>
                  <a:tcPr marL="0" marR="0" marT="0" marB="0"/>
                </a:tc>
                <a:tc>
                  <a:txBody>
                    <a:bodyPr/>
                    <a:lstStyle/>
                    <a:p>
                      <a:pPr marL="0" marR="0" indent="0" algn="r"/>
                      <a:r>
                        <a:rPr lang="tr" sz="650" b="1">
                          <a:latin typeface="Arial Narrow"/>
                        </a:rPr>
                        <a:t>3.741,97</a:t>
                      </a:r>
                    </a:p>
                  </a:txBody>
                  <a:tcPr marL="0" marR="0" marT="0" marB="0"/>
                </a:tc>
                <a:extLst>
                  <a:ext uri="{0D108BD9-81ED-4DB2-BD59-A6C34878D82A}">
                    <a16:rowId xmlns:a16="http://schemas.microsoft.com/office/drawing/2014/main" val="10018"/>
                  </a:ext>
                </a:extLst>
              </a:tr>
              <a:tr h="274320">
                <a:tc>
                  <a:txBody>
                    <a:bodyPr/>
                    <a:lstStyle/>
                    <a:p>
                      <a:pPr marL="0" marR="0" indent="0">
                        <a:spcBef>
                          <a:spcPts val="280"/>
                        </a:spcBef>
                      </a:pPr>
                      <a:r>
                        <a:rPr lang="tr" sz="650" b="1">
                          <a:latin typeface="Arial Narrow"/>
                        </a:rPr>
                        <a:t>1-KISA VADELİ BORÇLANMA GİDERLERİ (-)</a:t>
                      </a:r>
                    </a:p>
                  </a:txBody>
                  <a:tcPr marL="0" marR="0" marT="0" marB="0"/>
                </a:tc>
                <a:tc>
                  <a:txBody>
                    <a:bodyPr/>
                    <a:lstStyle/>
                    <a:p>
                      <a:pPr marL="1081600" marR="0" indent="0" algn="just">
                        <a:spcBef>
                          <a:spcPts val="280"/>
                        </a:spcBef>
                      </a:pPr>
                      <a:r>
                        <a:rPr lang="tr" sz="650" b="1">
                          <a:latin typeface="Arial Narrow"/>
                        </a:rPr>
                        <a:t>0,00</a:t>
                      </a:r>
                    </a:p>
                  </a:txBody>
                  <a:tcPr marL="0" marR="0" marT="0" marB="0"/>
                </a:tc>
                <a:tc>
                  <a:txBody>
                    <a:bodyPr/>
                    <a:lstStyle/>
                    <a:p>
                      <a:pPr marL="0" marR="0" indent="0" algn="r"/>
                      <a:r>
                        <a:rPr lang="tr" sz="650" b="1">
                          <a:latin typeface="Arial Narrow"/>
                        </a:rPr>
                        <a:t>3.741,97</a:t>
                      </a:r>
                    </a:p>
                  </a:txBody>
                  <a:tcPr marL="0" marR="0" marT="0" marB="0"/>
                </a:tc>
                <a:extLst>
                  <a:ext uri="{0D108BD9-81ED-4DB2-BD59-A6C34878D82A}">
                    <a16:rowId xmlns:a16="http://schemas.microsoft.com/office/drawing/2014/main" val="10019"/>
                  </a:ext>
                </a:extLst>
              </a:tr>
              <a:tr h="240792">
                <a:tc>
                  <a:txBody>
                    <a:bodyPr/>
                    <a:lstStyle/>
                    <a:p>
                      <a:pPr marL="0" marR="0" indent="0"/>
                      <a:r>
                        <a:rPr lang="tr" sz="650" b="1">
                          <a:latin typeface="Arial Narrow"/>
                        </a:rPr>
                        <a:t>OLAĞAN KAR VEYA ZARAR</a:t>
                      </a:r>
                    </a:p>
                  </a:txBody>
                  <a:tcPr marL="0" marR="0" marT="0" marB="0"/>
                </a:tc>
                <a:tc>
                  <a:txBody>
                    <a:bodyPr/>
                    <a:lstStyle/>
                    <a:p>
                      <a:pPr marL="827600" marR="0" indent="0" algn="just"/>
                      <a:r>
                        <a:rPr lang="tr" sz="650" b="1">
                          <a:latin typeface="Arial Narrow"/>
                        </a:rPr>
                        <a:t>129.316,09</a:t>
                      </a:r>
                    </a:p>
                  </a:txBody>
                  <a:tcPr marL="0" marR="0" marT="0" marB="0"/>
                </a:tc>
                <a:tc>
                  <a:txBody>
                    <a:bodyPr/>
                    <a:lstStyle/>
                    <a:p>
                      <a:pPr marL="0" marR="0" indent="495300"/>
                      <a:r>
                        <a:rPr lang="tr" sz="650" b="1">
                          <a:latin typeface="Arial Narrow"/>
                        </a:rPr>
                        <a:t>314.481,84</a:t>
                      </a:r>
                    </a:p>
                  </a:txBody>
                  <a:tcPr marL="0" marR="0" marT="0" marB="0"/>
                </a:tc>
                <a:extLst>
                  <a:ext uri="{0D108BD9-81ED-4DB2-BD59-A6C34878D82A}">
                    <a16:rowId xmlns:a16="http://schemas.microsoft.com/office/drawing/2014/main" val="10020"/>
                  </a:ext>
                </a:extLst>
              </a:tr>
              <a:tr h="277368">
                <a:tc>
                  <a:txBody>
                    <a:bodyPr/>
                    <a:lstStyle/>
                    <a:p>
                      <a:pPr marL="0" marR="0" indent="0">
                        <a:spcBef>
                          <a:spcPts val="280"/>
                        </a:spcBef>
                      </a:pPr>
                      <a:r>
                        <a:rPr lang="tr" sz="650" b="1">
                          <a:latin typeface="Arial Narrow"/>
                        </a:rPr>
                        <a:t>1-OLAĞANDIŞI GELİR VE KARLAR</a:t>
                      </a:r>
                    </a:p>
                  </a:txBody>
                  <a:tcPr marL="0" marR="0" marT="0" marB="0"/>
                </a:tc>
                <a:tc>
                  <a:txBody>
                    <a:bodyPr/>
                    <a:lstStyle/>
                    <a:p>
                      <a:pPr marL="916500" marR="0" indent="0" algn="just">
                        <a:spcBef>
                          <a:spcPts val="280"/>
                        </a:spcBef>
                      </a:pPr>
                      <a:r>
                        <a:rPr lang="tr" sz="650" b="1">
                          <a:latin typeface="Arial Narrow"/>
                        </a:rPr>
                        <a:t>7.965,28</a:t>
                      </a:r>
                    </a:p>
                  </a:txBody>
                  <a:tcPr marL="0" marR="0" marT="0" marB="0"/>
                </a:tc>
                <a:tc>
                  <a:txBody>
                    <a:bodyPr/>
                    <a:lstStyle/>
                    <a:p>
                      <a:pPr marL="0" marR="0" indent="0" algn="r">
                        <a:spcBef>
                          <a:spcPts val="280"/>
                        </a:spcBef>
                      </a:pPr>
                      <a:r>
                        <a:rPr lang="tr" sz="650" b="1">
                          <a:latin typeface="Arial Narrow"/>
                        </a:rPr>
                        <a:t>1.399,80</a:t>
                      </a:r>
                    </a:p>
                  </a:txBody>
                  <a:tcPr marL="0" marR="0" marT="0" marB="0"/>
                </a:tc>
                <a:extLst>
                  <a:ext uri="{0D108BD9-81ED-4DB2-BD59-A6C34878D82A}">
                    <a16:rowId xmlns:a16="http://schemas.microsoft.com/office/drawing/2014/main" val="10021"/>
                  </a:ext>
                </a:extLst>
              </a:tr>
              <a:tr h="259080">
                <a:tc>
                  <a:txBody>
                    <a:bodyPr/>
                    <a:lstStyle/>
                    <a:p>
                      <a:pPr marL="0" marR="0" indent="0"/>
                      <a:r>
                        <a:rPr lang="tr" sz="650" b="1">
                          <a:latin typeface="Arial Narrow"/>
                        </a:rPr>
                        <a:t>1-DİĞER OLAĞANDIŞI GELİR VE KARLAR</a:t>
                      </a:r>
                    </a:p>
                  </a:txBody>
                  <a:tcPr marL="0" marR="0" marT="0" marB="0"/>
                </a:tc>
                <a:tc>
                  <a:txBody>
                    <a:bodyPr/>
                    <a:lstStyle/>
                    <a:p>
                      <a:pPr marL="916500" marR="0" indent="0" algn="just"/>
                      <a:r>
                        <a:rPr lang="tr" sz="650" b="1">
                          <a:latin typeface="Arial Narrow"/>
                        </a:rPr>
                        <a:t>7.965,28</a:t>
                      </a:r>
                    </a:p>
                  </a:txBody>
                  <a:tcPr marL="0" marR="0" marT="0" marB="0"/>
                </a:tc>
                <a:tc>
                  <a:txBody>
                    <a:bodyPr/>
                    <a:lstStyle/>
                    <a:p>
                      <a:pPr marL="0" marR="0" indent="0" algn="r"/>
                      <a:r>
                        <a:rPr lang="tr" sz="650" b="1">
                          <a:latin typeface="Arial Narrow"/>
                        </a:rPr>
                        <a:t>1.399,80</a:t>
                      </a:r>
                    </a:p>
                  </a:txBody>
                  <a:tcPr marL="0" marR="0" marT="0" marB="0"/>
                </a:tc>
                <a:extLst>
                  <a:ext uri="{0D108BD9-81ED-4DB2-BD59-A6C34878D82A}">
                    <a16:rowId xmlns:a16="http://schemas.microsoft.com/office/drawing/2014/main" val="10022"/>
                  </a:ext>
                </a:extLst>
              </a:tr>
              <a:tr h="268224">
                <a:tc>
                  <a:txBody>
                    <a:bodyPr/>
                    <a:lstStyle/>
                    <a:p>
                      <a:pPr marL="0" marR="0" indent="0"/>
                      <a:r>
                        <a:rPr lang="tr" sz="650" b="1">
                          <a:latin typeface="Arial Narrow"/>
                        </a:rPr>
                        <a:t>J-OLAĞANDIŞI GİDER VE ZARARLAR (■)</a:t>
                      </a:r>
                    </a:p>
                  </a:txBody>
                  <a:tcPr marL="0" marR="0" marT="0" marB="0"/>
                </a:tc>
                <a:tc>
                  <a:txBody>
                    <a:bodyPr/>
                    <a:lstStyle/>
                    <a:p>
                      <a:pPr marL="916500" marR="0" indent="0" algn="just"/>
                      <a:r>
                        <a:rPr lang="tr" sz="650" b="1">
                          <a:latin typeface="Arial Narrow"/>
                        </a:rPr>
                        <a:t>6.159,57</a:t>
                      </a:r>
                    </a:p>
                  </a:txBody>
                  <a:tcPr marL="0" marR="0" marT="0" marB="0"/>
                </a:tc>
                <a:tc>
                  <a:txBody>
                    <a:bodyPr/>
                    <a:lstStyle/>
                    <a:p>
                      <a:pPr marL="0" marR="0" indent="0" algn="r"/>
                      <a:r>
                        <a:rPr lang="tr" sz="650" b="1">
                          <a:latin typeface="Arial Narrow"/>
                        </a:rPr>
                        <a:t>15.030,06</a:t>
                      </a:r>
                    </a:p>
                  </a:txBody>
                  <a:tcPr marL="0" marR="0" marT="0" marB="0"/>
                </a:tc>
                <a:extLst>
                  <a:ext uri="{0D108BD9-81ED-4DB2-BD59-A6C34878D82A}">
                    <a16:rowId xmlns:a16="http://schemas.microsoft.com/office/drawing/2014/main" val="10023"/>
                  </a:ext>
                </a:extLst>
              </a:tr>
              <a:tr h="262128">
                <a:tc>
                  <a:txBody>
                    <a:bodyPr/>
                    <a:lstStyle/>
                    <a:p>
                      <a:pPr marL="0" marR="0" indent="0"/>
                      <a:r>
                        <a:rPr lang="tr" sz="650" b="1">
                          <a:latin typeface="Arial Narrow"/>
                        </a:rPr>
                        <a:t>1-DİĞER OLAĞANDIŞI GİDER VE ZARARLAR (■)</a:t>
                      </a:r>
                    </a:p>
                  </a:txBody>
                  <a:tcPr marL="0" marR="0" marT="0" marB="0"/>
                </a:tc>
                <a:tc>
                  <a:txBody>
                    <a:bodyPr/>
                    <a:lstStyle/>
                    <a:p>
                      <a:pPr marL="916500" marR="0" indent="0" algn="just"/>
                      <a:r>
                        <a:rPr lang="tr" sz="650" b="1">
                          <a:latin typeface="Arial Narrow"/>
                        </a:rPr>
                        <a:t>6.159,57</a:t>
                      </a:r>
                    </a:p>
                  </a:txBody>
                  <a:tcPr marL="0" marR="0" marT="0" marB="0"/>
                </a:tc>
                <a:tc>
                  <a:txBody>
                    <a:bodyPr/>
                    <a:lstStyle/>
                    <a:p>
                      <a:pPr marL="0" marR="0" indent="0" algn="r"/>
                      <a:r>
                        <a:rPr lang="tr" sz="650" b="1">
                          <a:latin typeface="Arial Narrow"/>
                        </a:rPr>
                        <a:t>15.030,06</a:t>
                      </a:r>
                    </a:p>
                  </a:txBody>
                  <a:tcPr marL="0" marR="0" marT="0" marB="0"/>
                </a:tc>
                <a:extLst>
                  <a:ext uri="{0D108BD9-81ED-4DB2-BD59-A6C34878D82A}">
                    <a16:rowId xmlns:a16="http://schemas.microsoft.com/office/drawing/2014/main" val="10024"/>
                  </a:ext>
                </a:extLst>
              </a:tr>
              <a:tr h="249936">
                <a:tc>
                  <a:txBody>
                    <a:bodyPr/>
                    <a:lstStyle/>
                    <a:p>
                      <a:pPr marL="0" marR="0" indent="0"/>
                      <a:r>
                        <a:rPr lang="tr" sz="650" b="1">
                          <a:latin typeface="Arial Narrow"/>
                        </a:rPr>
                        <a:t>DÖNEM KARI VEYA ZARARI</a:t>
                      </a:r>
                    </a:p>
                  </a:txBody>
                  <a:tcPr marL="0" marR="0" marT="0" marB="0"/>
                </a:tc>
                <a:tc>
                  <a:txBody>
                    <a:bodyPr/>
                    <a:lstStyle/>
                    <a:p>
                      <a:pPr marL="827600" marR="0" indent="0" algn="just"/>
                      <a:r>
                        <a:rPr lang="tr" sz="650" b="1">
                          <a:latin typeface="Arial Narrow"/>
                        </a:rPr>
                        <a:t>131.121,80</a:t>
                      </a:r>
                    </a:p>
                  </a:txBody>
                  <a:tcPr marL="0" marR="0" marT="0" marB="0"/>
                </a:tc>
                <a:tc>
                  <a:txBody>
                    <a:bodyPr/>
                    <a:lstStyle/>
                    <a:p>
                      <a:pPr marL="0" marR="0" indent="495300"/>
                      <a:r>
                        <a:rPr lang="tr" sz="650" b="1">
                          <a:latin typeface="Arial Narrow"/>
                        </a:rPr>
                        <a:t>300.851,58</a:t>
                      </a:r>
                    </a:p>
                  </a:txBody>
                  <a:tcPr marL="0" marR="0" marT="0" marB="0"/>
                </a:tc>
                <a:extLst>
                  <a:ext uri="{0D108BD9-81ED-4DB2-BD59-A6C34878D82A}">
                    <a16:rowId xmlns:a16="http://schemas.microsoft.com/office/drawing/2014/main" val="10025"/>
                  </a:ext>
                </a:extLst>
              </a:tr>
              <a:tr h="268224">
                <a:tc>
                  <a:txBody>
                    <a:bodyPr/>
                    <a:lstStyle/>
                    <a:p>
                      <a:pPr marL="0" marR="0" indent="0"/>
                      <a:r>
                        <a:rPr lang="tr" sz="650" b="1">
                          <a:latin typeface="Arial Narrow"/>
                        </a:rPr>
                        <a:t>K- DÖNEM KARI VERGİ VE DİĞER YASAL YÜKÜMLÜLÜK KARŞILIKLARI (•)</a:t>
                      </a:r>
                    </a:p>
                  </a:txBody>
                  <a:tcPr marL="0" marR="0" marT="0" marB="0" anchor="b"/>
                </a:tc>
                <a:tc>
                  <a:txBody>
                    <a:bodyPr/>
                    <a:lstStyle/>
                    <a:p>
                      <a:pPr marL="827600" marR="0" indent="0" algn="just"/>
                      <a:r>
                        <a:rPr lang="tr" sz="650" b="1">
                          <a:latin typeface="Arial Narrow"/>
                        </a:rPr>
                        <a:t>34.230,34</a:t>
                      </a:r>
                    </a:p>
                  </a:txBody>
                  <a:tcPr marL="0" marR="0" marT="0" marB="0" anchor="b"/>
                </a:tc>
                <a:tc>
                  <a:txBody>
                    <a:bodyPr/>
                    <a:lstStyle/>
                    <a:p>
                      <a:pPr marL="0" marR="0" indent="0" algn="r"/>
                      <a:r>
                        <a:rPr lang="tr" sz="650" b="1">
                          <a:latin typeface="Arial Narrow"/>
                        </a:rPr>
                        <a:t>78.970,41</a:t>
                      </a:r>
                    </a:p>
                  </a:txBody>
                  <a:tcPr marL="0" marR="0" marT="0" marB="0" anchor="b"/>
                </a:tc>
                <a:extLst>
                  <a:ext uri="{0D108BD9-81ED-4DB2-BD59-A6C34878D82A}">
                    <a16:rowId xmlns:a16="http://schemas.microsoft.com/office/drawing/2014/main" val="10026"/>
                  </a:ext>
                </a:extLst>
              </a:tr>
              <a:tr h="192024">
                <a:tc>
                  <a:txBody>
                    <a:bodyPr/>
                    <a:lstStyle/>
                    <a:p>
                      <a:pPr marL="0" marR="0" indent="0"/>
                      <a:r>
                        <a:rPr lang="tr" sz="650" b="1">
                          <a:latin typeface="Arial Narrow"/>
                        </a:rPr>
                        <a:t>DÖNEM NET KARI VEYA ZARARI</a:t>
                      </a:r>
                    </a:p>
                  </a:txBody>
                  <a:tcPr marL="0" marR="0" marT="0" marB="0" anchor="b"/>
                </a:tc>
                <a:tc>
                  <a:txBody>
                    <a:bodyPr/>
                    <a:lstStyle/>
                    <a:p>
                      <a:pPr marL="827600" marR="0" indent="0" algn="just"/>
                      <a:r>
                        <a:rPr lang="tr" sz="650" b="1">
                          <a:latin typeface="Arial Narrow"/>
                        </a:rPr>
                        <a:t>96.891,46</a:t>
                      </a:r>
                    </a:p>
                  </a:txBody>
                  <a:tcPr marL="0" marR="0" marT="0" marB="0" anchor="b"/>
                </a:tc>
                <a:tc>
                  <a:txBody>
                    <a:bodyPr/>
                    <a:lstStyle/>
                    <a:p>
                      <a:pPr marL="0" marR="0" indent="495300"/>
                      <a:r>
                        <a:rPr lang="tr" sz="650" b="1">
                          <a:latin typeface="Arial Narrow"/>
                        </a:rPr>
                        <a:t>221.881,17</a:t>
                      </a:r>
                    </a:p>
                  </a:txBody>
                  <a:tcPr marL="0" marR="0" marT="0" marB="0" anchor="b"/>
                </a:tc>
                <a:extLst>
                  <a:ext uri="{0D108BD9-81ED-4DB2-BD59-A6C34878D82A}">
                    <a16:rowId xmlns:a16="http://schemas.microsoft.com/office/drawing/2014/main" val="10027"/>
                  </a:ext>
                </a:extLst>
              </a:tr>
            </a:tbl>
          </a:graphicData>
        </a:graphic>
      </p:graphicFrame>
    </p:spTree>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2697480" y="5830824"/>
            <a:ext cx="1667256" cy="1109472"/>
          </a:xfrm>
          <a:prstGeom prst="rect">
            <a:avLst/>
          </a:prstGeom>
        </p:spPr>
      </p:pic>
      <p:pic>
        <p:nvPicPr>
          <p:cNvPr id="2" name="Resim 1"/>
          <p:cNvPicPr>
            <a:picLocks noChangeAspect="1"/>
          </p:cNvPicPr>
          <p:nvPr/>
        </p:nvPicPr>
        <p:blipFill>
          <a:blip r:embed="rId3"/>
          <a:stretch>
            <a:fillRect/>
          </a:stretch>
        </p:blipFill>
        <p:spPr>
          <a:xfrm>
            <a:off x="5882640" y="298704"/>
            <a:ext cx="1435608" cy="1011936"/>
          </a:xfrm>
          <a:prstGeom prst="rect">
            <a:avLst/>
          </a:prstGeom>
        </p:spPr>
      </p:pic>
      <p:sp>
        <p:nvSpPr>
          <p:cNvPr id="4" name="Dikdörtgen 3"/>
          <p:cNvSpPr/>
          <p:nvPr/>
        </p:nvSpPr>
        <p:spPr>
          <a:xfrm>
            <a:off x="880872" y="874776"/>
            <a:ext cx="3532632" cy="509016"/>
          </a:xfrm>
          <a:prstGeom prst="rect">
            <a:avLst/>
          </a:prstGeom>
          <a:noFill/>
        </p:spPr>
        <p:txBody>
          <a:bodyPr lIns="0" tIns="0" rIns="0" bIns="0">
            <a:noAutofit/>
          </a:bodyPr>
          <a:lstStyle/>
          <a:p>
            <a:pPr marL="0" marR="0" indent="0">
              <a:spcAft>
                <a:spcPts val="770"/>
              </a:spcAft>
            </a:pPr>
            <a:r>
              <a:rPr lang="tr" sz="1200">
                <a:solidFill>
                  <a:srgbClr val="CE5F65"/>
                </a:solidFill>
                <a:latin typeface="Times New Roman"/>
              </a:rPr>
              <a:t>Şirketin Giderleri:</a:t>
            </a:r>
          </a:p>
          <a:p>
            <a:pPr marL="0" marR="0" indent="0"/>
            <a:r>
              <a:rPr lang="tr" sz="1200">
                <a:latin typeface="Times New Roman"/>
              </a:rPr>
              <a:t>Şirket 2025 Yılı Toplam Gideri : : 3.815.024.35 TL TL.</a:t>
            </a:r>
          </a:p>
        </p:txBody>
      </p:sp>
      <p:graphicFrame>
        <p:nvGraphicFramePr>
          <p:cNvPr id="5" name="Tablo 4"/>
          <p:cNvGraphicFramePr>
            <a:graphicFrameLocks noGrp="1"/>
          </p:cNvGraphicFramePr>
          <p:nvPr/>
        </p:nvGraphicFramePr>
        <p:xfrm>
          <a:off x="886968" y="1517904"/>
          <a:ext cx="5754624" cy="4453128"/>
        </p:xfrm>
        <a:graphic>
          <a:graphicData uri="http://schemas.openxmlformats.org/drawingml/2006/table">
            <a:tbl>
              <a:tblPr/>
              <a:tblGrid>
                <a:gridCol w="697992">
                  <a:extLst>
                    <a:ext uri="{9D8B030D-6E8A-4147-A177-3AD203B41FA5}">
                      <a16:colId xmlns:a16="http://schemas.microsoft.com/office/drawing/2014/main" val="20000"/>
                    </a:ext>
                  </a:extLst>
                </a:gridCol>
                <a:gridCol w="2916936">
                  <a:extLst>
                    <a:ext uri="{9D8B030D-6E8A-4147-A177-3AD203B41FA5}">
                      <a16:colId xmlns:a16="http://schemas.microsoft.com/office/drawing/2014/main" val="20001"/>
                    </a:ext>
                  </a:extLst>
                </a:gridCol>
                <a:gridCol w="396240">
                  <a:extLst>
                    <a:ext uri="{9D8B030D-6E8A-4147-A177-3AD203B41FA5}">
                      <a16:colId xmlns:a16="http://schemas.microsoft.com/office/drawing/2014/main" val="20002"/>
                    </a:ext>
                  </a:extLst>
                </a:gridCol>
                <a:gridCol w="868680">
                  <a:extLst>
                    <a:ext uri="{9D8B030D-6E8A-4147-A177-3AD203B41FA5}">
                      <a16:colId xmlns:a16="http://schemas.microsoft.com/office/drawing/2014/main" val="20003"/>
                    </a:ext>
                  </a:extLst>
                </a:gridCol>
                <a:gridCol w="874776">
                  <a:extLst>
                    <a:ext uri="{9D8B030D-6E8A-4147-A177-3AD203B41FA5}">
                      <a16:colId xmlns:a16="http://schemas.microsoft.com/office/drawing/2014/main" val="20004"/>
                    </a:ext>
                  </a:extLst>
                </a:gridCol>
              </a:tblGrid>
              <a:tr h="164592">
                <a:tc>
                  <a:txBody>
                    <a:bodyPr/>
                    <a:lstStyle/>
                    <a:p>
                      <a:pPr marL="0" marR="0" indent="0"/>
                      <a:r>
                        <a:rPr lang="tr" sz="850" b="1">
                          <a:latin typeface="Calibri"/>
                        </a:rPr>
                        <a:t>7“</a:t>
                      </a:r>
                    </a:p>
                  </a:txBody>
                  <a:tcPr marL="0" marR="0" marT="0" marB="0" anchor="b"/>
                </a:tc>
                <a:tc>
                  <a:txBody>
                    <a:bodyPr/>
                    <a:lstStyle/>
                    <a:p>
                      <a:pPr marL="0" marR="0" indent="0"/>
                      <a:r>
                        <a:rPr lang="tr" sz="850" b="1">
                          <a:latin typeface="Calibri"/>
                        </a:rPr>
                        <a:t>MALİYET HESAPLARI (7/A SEÇENEĞİ)</a:t>
                      </a:r>
                    </a:p>
                  </a:txBody>
                  <a:tcPr marL="0" marR="0" marT="0" marB="0" anchor="b"/>
                </a:tc>
                <a:tc>
                  <a:txBody>
                    <a:bodyPr/>
                    <a:lstStyle/>
                    <a:p>
                      <a:endParaRPr sz="800"/>
                    </a:p>
                  </a:txBody>
                  <a:tcPr marL="0" marR="0" marT="0" marB="0"/>
                </a:tc>
                <a:tc>
                  <a:txBody>
                    <a:bodyPr/>
                    <a:lstStyle/>
                    <a:p>
                      <a:pPr marL="0" marR="0" indent="241300" algn="just"/>
                      <a:r>
                        <a:rPr lang="tr" sz="850" b="1">
                          <a:latin typeface="Calibri"/>
                        </a:rPr>
                        <a:t>4.604.251,11</a:t>
                      </a:r>
                    </a:p>
                  </a:txBody>
                  <a:tcPr marL="0" marR="0" marT="0" marB="0" anchor="b"/>
                </a:tc>
                <a:tc>
                  <a:txBody>
                    <a:bodyPr/>
                    <a:lstStyle/>
                    <a:p>
                      <a:pPr marL="0" marR="0" indent="241300" algn="just"/>
                      <a:r>
                        <a:rPr lang="tr" sz="850" b="1">
                          <a:latin typeface="Calibri"/>
                        </a:rPr>
                        <a:t>4.604.251,11</a:t>
                      </a:r>
                    </a:p>
                  </a:txBody>
                  <a:tcPr marL="0" marR="0" marT="0" marB="0" anchor="b"/>
                </a:tc>
                <a:extLst>
                  <a:ext uri="{0D108BD9-81ED-4DB2-BD59-A6C34878D82A}">
                    <a16:rowId xmlns:a16="http://schemas.microsoft.com/office/drawing/2014/main" val="10000"/>
                  </a:ext>
                </a:extLst>
              </a:tr>
              <a:tr h="158496">
                <a:tc>
                  <a:txBody>
                    <a:bodyPr/>
                    <a:lstStyle/>
                    <a:p>
                      <a:pPr marL="0" marR="0" indent="0"/>
                      <a:r>
                        <a:rPr lang="tr" sz="850" b="1">
                          <a:latin typeface="Calibri"/>
                        </a:rPr>
                        <a:t>74</a:t>
                      </a:r>
                    </a:p>
                  </a:txBody>
                  <a:tcPr marL="0" marR="0" marT="0" marB="0" anchor="b"/>
                </a:tc>
                <a:tc>
                  <a:txBody>
                    <a:bodyPr/>
                    <a:lstStyle/>
                    <a:p>
                      <a:pPr marL="0" marR="0" indent="0"/>
                      <a:r>
                        <a:rPr lang="tr" sz="850" b="1">
                          <a:latin typeface="Calibri"/>
                        </a:rPr>
                        <a:t>HİZMET ÜRETİM MALİYETİ</a:t>
                      </a:r>
                    </a:p>
                  </a:txBody>
                  <a:tcPr marL="0" marR="0" marT="0" marB="0" anchor="b"/>
                </a:tc>
                <a:tc>
                  <a:txBody>
                    <a:bodyPr/>
                    <a:lstStyle/>
                    <a:p>
                      <a:endParaRPr sz="800"/>
                    </a:p>
                  </a:txBody>
                  <a:tcPr marL="0" marR="0" marT="0" marB="0"/>
                </a:tc>
                <a:tc>
                  <a:txBody>
                    <a:bodyPr/>
                    <a:lstStyle/>
                    <a:p>
                      <a:pPr marL="0" marR="0" indent="241300" algn="just"/>
                      <a:r>
                        <a:rPr lang="tr" sz="850" b="1">
                          <a:latin typeface="Calibri"/>
                        </a:rPr>
                        <a:t>3.046.630,65</a:t>
                      </a:r>
                    </a:p>
                  </a:txBody>
                  <a:tcPr marL="0" marR="0" marT="0" marB="0" anchor="b"/>
                </a:tc>
                <a:tc>
                  <a:txBody>
                    <a:bodyPr/>
                    <a:lstStyle/>
                    <a:p>
                      <a:pPr marL="0" marR="0" indent="241300" algn="just"/>
                      <a:r>
                        <a:rPr lang="tr" sz="850" b="1">
                          <a:latin typeface="Calibri"/>
                        </a:rPr>
                        <a:t>3.046.630,65</a:t>
                      </a:r>
                    </a:p>
                  </a:txBody>
                  <a:tcPr marL="0" marR="0" marT="0" marB="0" anchor="b"/>
                </a:tc>
                <a:extLst>
                  <a:ext uri="{0D108BD9-81ED-4DB2-BD59-A6C34878D82A}">
                    <a16:rowId xmlns:a16="http://schemas.microsoft.com/office/drawing/2014/main" val="10001"/>
                  </a:ext>
                </a:extLst>
              </a:tr>
              <a:tr h="155448">
                <a:tc>
                  <a:txBody>
                    <a:bodyPr/>
                    <a:lstStyle/>
                    <a:p>
                      <a:pPr marL="0" marR="0" indent="0"/>
                      <a:r>
                        <a:rPr lang="tr" sz="850" b="1">
                          <a:latin typeface="Calibri"/>
                        </a:rPr>
                        <a:t>740</a:t>
                      </a:r>
                    </a:p>
                  </a:txBody>
                  <a:tcPr marL="0" marR="0" marT="0" marB="0" anchor="b"/>
                </a:tc>
                <a:tc>
                  <a:txBody>
                    <a:bodyPr/>
                    <a:lstStyle/>
                    <a:p>
                      <a:pPr marL="0" marR="0" indent="0"/>
                      <a:r>
                        <a:rPr lang="tr" sz="850" b="1">
                          <a:latin typeface="Calibri"/>
                        </a:rPr>
                        <a:t>HİZMET ÜRETİM MALİYETİ</a:t>
                      </a:r>
                    </a:p>
                  </a:txBody>
                  <a:tcPr marL="0" marR="0" marT="0" marB="0" anchor="b"/>
                </a:tc>
                <a:tc>
                  <a:txBody>
                    <a:bodyPr/>
                    <a:lstStyle/>
                    <a:p>
                      <a:endParaRPr sz="800"/>
                    </a:p>
                  </a:txBody>
                  <a:tcPr marL="0" marR="0" marT="0" marB="0"/>
                </a:tc>
                <a:tc>
                  <a:txBody>
                    <a:bodyPr/>
                    <a:lstStyle/>
                    <a:p>
                      <a:pPr marL="0" marR="0" indent="241300" algn="just"/>
                      <a:r>
                        <a:rPr lang="tr" sz="850" b="1">
                          <a:latin typeface="Calibri"/>
                        </a:rPr>
                        <a:t>3.046.630,65</a:t>
                      </a:r>
                    </a:p>
                  </a:txBody>
                  <a:tcPr marL="0" marR="0" marT="0" marB="0" anchor="b"/>
                </a:tc>
                <a:tc>
                  <a:txBody>
                    <a:bodyPr/>
                    <a:lstStyle/>
                    <a:p>
                      <a:pPr marL="0" marR="0" indent="241300" algn="just"/>
                      <a:r>
                        <a:rPr lang="tr" sz="850" b="1">
                          <a:latin typeface="Calibri"/>
                        </a:rPr>
                        <a:t>3.046.630,65</a:t>
                      </a:r>
                    </a:p>
                  </a:txBody>
                  <a:tcPr marL="0" marR="0" marT="0" marB="0" anchor="b"/>
                </a:tc>
                <a:extLst>
                  <a:ext uri="{0D108BD9-81ED-4DB2-BD59-A6C34878D82A}">
                    <a16:rowId xmlns:a16="http://schemas.microsoft.com/office/drawing/2014/main" val="10002"/>
                  </a:ext>
                </a:extLst>
              </a:tr>
              <a:tr h="158496">
                <a:tc>
                  <a:txBody>
                    <a:bodyPr/>
                    <a:lstStyle/>
                    <a:p>
                      <a:pPr marL="0" marR="0" indent="0"/>
                      <a:r>
                        <a:rPr lang="tr" sz="850" b="1">
                          <a:latin typeface="Calibri"/>
                        </a:rPr>
                        <a:t>740.01</a:t>
                      </a:r>
                    </a:p>
                  </a:txBody>
                  <a:tcPr marL="0" marR="0" marT="0" marB="0" anchor="b"/>
                </a:tc>
                <a:tc>
                  <a:txBody>
                    <a:bodyPr/>
                    <a:lstStyle/>
                    <a:p>
                      <a:pPr marL="0" marR="0" indent="0"/>
                      <a:r>
                        <a:rPr lang="tr" sz="850" b="1">
                          <a:latin typeface="Calibri"/>
                        </a:rPr>
                        <a:t>İLK MADDE VE MALZEME HES.</a:t>
                      </a:r>
                    </a:p>
                  </a:txBody>
                  <a:tcPr marL="0" marR="0" marT="0" marB="0" anchor="b"/>
                </a:tc>
                <a:tc>
                  <a:txBody>
                    <a:bodyPr/>
                    <a:lstStyle/>
                    <a:p>
                      <a:endParaRPr sz="800"/>
                    </a:p>
                  </a:txBody>
                  <a:tcPr marL="0" marR="0" marT="0" marB="0"/>
                </a:tc>
                <a:tc>
                  <a:txBody>
                    <a:bodyPr/>
                    <a:lstStyle/>
                    <a:p>
                      <a:pPr marL="0" marR="0" indent="241300" algn="just"/>
                      <a:r>
                        <a:rPr lang="tr" sz="850" b="1">
                          <a:latin typeface="Calibri"/>
                        </a:rPr>
                        <a:t>1.877.010,19</a:t>
                      </a:r>
                    </a:p>
                  </a:txBody>
                  <a:tcPr marL="0" marR="0" marT="0" marB="0" anchor="b"/>
                </a:tc>
                <a:tc>
                  <a:txBody>
                    <a:bodyPr/>
                    <a:lstStyle/>
                    <a:p>
                      <a:pPr marL="0" marR="0" indent="241300" algn="just"/>
                      <a:r>
                        <a:rPr lang="tr" sz="850" b="1">
                          <a:latin typeface="Calibri"/>
                        </a:rPr>
                        <a:t>1.877.010,19</a:t>
                      </a:r>
                    </a:p>
                  </a:txBody>
                  <a:tcPr marL="0" marR="0" marT="0" marB="0" anchor="b"/>
                </a:tc>
                <a:extLst>
                  <a:ext uri="{0D108BD9-81ED-4DB2-BD59-A6C34878D82A}">
                    <a16:rowId xmlns:a16="http://schemas.microsoft.com/office/drawing/2014/main" val="10003"/>
                  </a:ext>
                </a:extLst>
              </a:tr>
              <a:tr h="149352">
                <a:tc>
                  <a:txBody>
                    <a:bodyPr/>
                    <a:lstStyle/>
                    <a:p>
                      <a:pPr marL="0" marR="0" indent="0"/>
                      <a:r>
                        <a:rPr lang="tr" sz="750">
                          <a:latin typeface="Calibri"/>
                        </a:rPr>
                        <a:t>740.01.001</a:t>
                      </a:r>
                    </a:p>
                  </a:txBody>
                  <a:tcPr marL="0" marR="0" marT="0" marB="0"/>
                </a:tc>
                <a:tc>
                  <a:txBody>
                    <a:bodyPr/>
                    <a:lstStyle/>
                    <a:p>
                      <a:pPr marL="0" marR="0" indent="0"/>
                      <a:r>
                        <a:rPr lang="tr" sz="750">
                          <a:latin typeface="Calibri"/>
                        </a:rPr>
                        <a:t>% 1 Kdv Li ilk Madde Ve Malzeme Giderleri</a:t>
                      </a:r>
                    </a:p>
                  </a:txBody>
                  <a:tcPr marL="0" marR="0" marT="0" marB="0"/>
                </a:tc>
                <a:tc>
                  <a:txBody>
                    <a:bodyPr/>
                    <a:lstStyle/>
                    <a:p>
                      <a:pPr marL="0" marR="0" indent="0" algn="just"/>
                      <a:r>
                        <a:rPr lang="tr" sz="750">
                          <a:latin typeface="Calibri"/>
                        </a:rPr>
                        <a:t>TL</a:t>
                      </a:r>
                    </a:p>
                  </a:txBody>
                  <a:tcPr marL="0" marR="0" marT="0" marB="0"/>
                </a:tc>
                <a:tc>
                  <a:txBody>
                    <a:bodyPr/>
                    <a:lstStyle/>
                    <a:p>
                      <a:pPr marL="0" marR="0" indent="330200" algn="just"/>
                      <a:r>
                        <a:rPr lang="tr" sz="750">
                          <a:latin typeface="Calibri"/>
                        </a:rPr>
                        <a:t>1.686.405,16</a:t>
                      </a:r>
                    </a:p>
                  </a:txBody>
                  <a:tcPr marL="0" marR="0" marT="0" marB="0"/>
                </a:tc>
                <a:tc>
                  <a:txBody>
                    <a:bodyPr/>
                    <a:lstStyle/>
                    <a:p>
                      <a:pPr marL="0" marR="0" indent="330200" algn="just"/>
                      <a:r>
                        <a:rPr lang="tr" sz="750">
                          <a:latin typeface="Calibri"/>
                        </a:rPr>
                        <a:t>1.686.405,16</a:t>
                      </a:r>
                    </a:p>
                  </a:txBody>
                  <a:tcPr marL="0" marR="0" marT="0" marB="0"/>
                </a:tc>
                <a:extLst>
                  <a:ext uri="{0D108BD9-81ED-4DB2-BD59-A6C34878D82A}">
                    <a16:rowId xmlns:a16="http://schemas.microsoft.com/office/drawing/2014/main" val="10004"/>
                  </a:ext>
                </a:extLst>
              </a:tr>
              <a:tr h="149352">
                <a:tc>
                  <a:txBody>
                    <a:bodyPr/>
                    <a:lstStyle/>
                    <a:p>
                      <a:pPr marL="0" marR="0" indent="0"/>
                      <a:r>
                        <a:rPr lang="tr" sz="750">
                          <a:latin typeface="Calibri"/>
                        </a:rPr>
                        <a:t>740.01.002</a:t>
                      </a:r>
                    </a:p>
                  </a:txBody>
                  <a:tcPr marL="0" marR="0" marT="0" marB="0" anchor="b"/>
                </a:tc>
                <a:tc>
                  <a:txBody>
                    <a:bodyPr/>
                    <a:lstStyle/>
                    <a:p>
                      <a:pPr marL="0" marR="0" indent="0"/>
                      <a:r>
                        <a:rPr lang="tr" sz="750">
                          <a:latin typeface="Calibri"/>
                        </a:rPr>
                        <a:t>Kdv Siz ilk Madde Ve Malzeme Giderleri</a:t>
                      </a:r>
                    </a:p>
                  </a:txBody>
                  <a:tcPr marL="0" marR="0" marT="0" marB="0" anchor="b"/>
                </a:tc>
                <a:tc>
                  <a:txBody>
                    <a:bodyPr/>
                    <a:lstStyle/>
                    <a:p>
                      <a:pPr marL="0" marR="0" indent="0" algn="just"/>
                      <a:r>
                        <a:rPr lang="tr" sz="750">
                          <a:latin typeface="Calibri"/>
                        </a:rPr>
                        <a:t>TL</a:t>
                      </a:r>
                    </a:p>
                  </a:txBody>
                  <a:tcPr marL="0" marR="0" marT="0" marB="0" anchor="b"/>
                </a:tc>
                <a:tc>
                  <a:txBody>
                    <a:bodyPr/>
                    <a:lstStyle/>
                    <a:p>
                      <a:pPr marL="0" marR="0" indent="444500" algn="just"/>
                      <a:r>
                        <a:rPr lang="tr" sz="750">
                          <a:latin typeface="Calibri"/>
                        </a:rPr>
                        <a:t>30.245,90</a:t>
                      </a:r>
                    </a:p>
                  </a:txBody>
                  <a:tcPr marL="0" marR="0" marT="0" marB="0" anchor="b"/>
                </a:tc>
                <a:tc>
                  <a:txBody>
                    <a:bodyPr/>
                    <a:lstStyle/>
                    <a:p>
                      <a:pPr marL="0" marR="0" indent="444500" algn="just"/>
                      <a:r>
                        <a:rPr lang="tr" sz="750">
                          <a:latin typeface="Calibri"/>
                        </a:rPr>
                        <a:t>30.245,90</a:t>
                      </a:r>
                    </a:p>
                  </a:txBody>
                  <a:tcPr marL="0" marR="0" marT="0" marB="0" anchor="b"/>
                </a:tc>
                <a:extLst>
                  <a:ext uri="{0D108BD9-81ED-4DB2-BD59-A6C34878D82A}">
                    <a16:rowId xmlns:a16="http://schemas.microsoft.com/office/drawing/2014/main" val="10005"/>
                  </a:ext>
                </a:extLst>
              </a:tr>
              <a:tr h="152400">
                <a:tc>
                  <a:txBody>
                    <a:bodyPr/>
                    <a:lstStyle/>
                    <a:p>
                      <a:pPr marL="0" marR="0" indent="0"/>
                      <a:r>
                        <a:rPr lang="tr" sz="750">
                          <a:latin typeface="Calibri"/>
                        </a:rPr>
                        <a:t>740.01.003</a:t>
                      </a:r>
                    </a:p>
                  </a:txBody>
                  <a:tcPr marL="0" marR="0" marT="0" marB="0"/>
                </a:tc>
                <a:tc>
                  <a:txBody>
                    <a:bodyPr/>
                    <a:lstStyle/>
                    <a:p>
                      <a:pPr marL="0" marR="0" indent="0"/>
                      <a:r>
                        <a:rPr lang="tr" sz="750">
                          <a:latin typeface="Calibri"/>
                        </a:rPr>
                        <a:t>% 10 KDVLİ İLK MADDE VE MALZEME GİDERLERİ</a:t>
                      </a:r>
                    </a:p>
                  </a:txBody>
                  <a:tcPr marL="0" marR="0" marT="0" marB="0"/>
                </a:tc>
                <a:tc>
                  <a:txBody>
                    <a:bodyPr/>
                    <a:lstStyle/>
                    <a:p>
                      <a:pPr marL="0" marR="0" indent="0" algn="just"/>
                      <a:r>
                        <a:rPr lang="tr" sz="750">
                          <a:latin typeface="Calibri"/>
                        </a:rPr>
                        <a:t>TL</a:t>
                      </a:r>
                    </a:p>
                  </a:txBody>
                  <a:tcPr marL="0" marR="0" marT="0" marB="0"/>
                </a:tc>
                <a:tc>
                  <a:txBody>
                    <a:bodyPr/>
                    <a:lstStyle/>
                    <a:p>
                      <a:pPr marL="0" marR="0" indent="393700" algn="just"/>
                      <a:r>
                        <a:rPr lang="tr" sz="750">
                          <a:latin typeface="Calibri"/>
                        </a:rPr>
                        <a:t>159.393,34</a:t>
                      </a:r>
                    </a:p>
                  </a:txBody>
                  <a:tcPr marL="0" marR="0" marT="0" marB="0"/>
                </a:tc>
                <a:tc>
                  <a:txBody>
                    <a:bodyPr/>
                    <a:lstStyle/>
                    <a:p>
                      <a:pPr marL="0" marR="0" indent="0" algn="r"/>
                      <a:r>
                        <a:rPr lang="tr" sz="750">
                          <a:latin typeface="Calibri"/>
                        </a:rPr>
                        <a:t>159.393,34</a:t>
                      </a:r>
                    </a:p>
                  </a:txBody>
                  <a:tcPr marL="0" marR="0" marT="0" marB="0"/>
                </a:tc>
                <a:extLst>
                  <a:ext uri="{0D108BD9-81ED-4DB2-BD59-A6C34878D82A}">
                    <a16:rowId xmlns:a16="http://schemas.microsoft.com/office/drawing/2014/main" val="10006"/>
                  </a:ext>
                </a:extLst>
              </a:tr>
              <a:tr h="149352">
                <a:tc>
                  <a:txBody>
                    <a:bodyPr/>
                    <a:lstStyle/>
                    <a:p>
                      <a:pPr marL="0" marR="0" indent="0"/>
                      <a:r>
                        <a:rPr lang="tr" sz="750">
                          <a:latin typeface="Calibri"/>
                        </a:rPr>
                        <a:t>740.01.020</a:t>
                      </a:r>
                    </a:p>
                  </a:txBody>
                  <a:tcPr marL="0" marR="0" marT="0" marB="0"/>
                </a:tc>
                <a:tc>
                  <a:txBody>
                    <a:bodyPr/>
                    <a:lstStyle/>
                    <a:p>
                      <a:pPr marL="0" marR="0" indent="0"/>
                      <a:r>
                        <a:rPr lang="tr" sz="750">
                          <a:latin typeface="Calibri"/>
                        </a:rPr>
                        <a:t>% 20 Kdv Li ilk Madde Ve Malzeme</a:t>
                      </a:r>
                    </a:p>
                  </a:txBody>
                  <a:tcPr marL="0" marR="0" marT="0" marB="0"/>
                </a:tc>
                <a:tc>
                  <a:txBody>
                    <a:bodyPr/>
                    <a:lstStyle/>
                    <a:p>
                      <a:pPr marL="0" marR="0" indent="0" algn="just"/>
                      <a:r>
                        <a:rPr lang="tr" sz="750">
                          <a:latin typeface="Calibri"/>
                        </a:rPr>
                        <a:t>TL</a:t>
                      </a:r>
                    </a:p>
                  </a:txBody>
                  <a:tcPr marL="0" marR="0" marT="0" marB="0"/>
                </a:tc>
                <a:tc>
                  <a:txBody>
                    <a:bodyPr/>
                    <a:lstStyle/>
                    <a:p>
                      <a:pPr marL="0" marR="0" indent="0" algn="r"/>
                      <a:r>
                        <a:rPr lang="tr" sz="750">
                          <a:latin typeface="Calibri"/>
                        </a:rPr>
                        <a:t>965,79</a:t>
                      </a:r>
                    </a:p>
                  </a:txBody>
                  <a:tcPr marL="0" marR="0" marT="0" marB="0"/>
                </a:tc>
                <a:tc>
                  <a:txBody>
                    <a:bodyPr/>
                    <a:lstStyle/>
                    <a:p>
                      <a:pPr marL="0" marR="0" indent="0" algn="r"/>
                      <a:r>
                        <a:rPr lang="tr" sz="750">
                          <a:latin typeface="Calibri"/>
                        </a:rPr>
                        <a:t>965,79</a:t>
                      </a:r>
                    </a:p>
                  </a:txBody>
                  <a:tcPr marL="0" marR="0" marT="0" marB="0"/>
                </a:tc>
                <a:extLst>
                  <a:ext uri="{0D108BD9-81ED-4DB2-BD59-A6C34878D82A}">
                    <a16:rowId xmlns:a16="http://schemas.microsoft.com/office/drawing/2014/main" val="10007"/>
                  </a:ext>
                </a:extLst>
              </a:tr>
              <a:tr h="152400">
                <a:tc>
                  <a:txBody>
                    <a:bodyPr/>
                    <a:lstStyle/>
                    <a:p>
                      <a:pPr marL="0" marR="0" indent="0"/>
                      <a:r>
                        <a:rPr lang="tr" sz="750">
                          <a:latin typeface="Calibri"/>
                        </a:rPr>
                        <a:t>740.02</a:t>
                      </a:r>
                    </a:p>
                  </a:txBody>
                  <a:tcPr marL="0" marR="0" marT="0" marB="0" anchor="b"/>
                </a:tc>
                <a:tc>
                  <a:txBody>
                    <a:bodyPr/>
                    <a:lstStyle/>
                    <a:p>
                      <a:pPr marL="0" marR="0" indent="0"/>
                      <a:r>
                        <a:rPr lang="tr" sz="750">
                          <a:latin typeface="Calibri"/>
                        </a:rPr>
                        <a:t>ÜCRETLER İŞVEREN SGK HİSSESİ</a:t>
                      </a:r>
                    </a:p>
                  </a:txBody>
                  <a:tcPr marL="0" marR="0" marT="0" marB="0" anchor="b"/>
                </a:tc>
                <a:tc>
                  <a:txBody>
                    <a:bodyPr/>
                    <a:lstStyle/>
                    <a:p>
                      <a:pPr marL="0" marR="0" indent="0" algn="just"/>
                      <a:r>
                        <a:rPr lang="tr" sz="750">
                          <a:latin typeface="Calibri"/>
                        </a:rPr>
                        <a:t>TL</a:t>
                      </a:r>
                    </a:p>
                  </a:txBody>
                  <a:tcPr marL="0" marR="0" marT="0" marB="0" anchor="b"/>
                </a:tc>
                <a:tc>
                  <a:txBody>
                    <a:bodyPr/>
                    <a:lstStyle/>
                    <a:p>
                      <a:pPr marL="0" marR="0" indent="0" algn="r"/>
                      <a:r>
                        <a:rPr lang="tr" sz="750">
                          <a:latin typeface="Calibri"/>
                        </a:rPr>
                        <a:t>194.340,58</a:t>
                      </a:r>
                    </a:p>
                  </a:txBody>
                  <a:tcPr marL="0" marR="0" marT="0" marB="0" anchor="b"/>
                </a:tc>
                <a:tc>
                  <a:txBody>
                    <a:bodyPr/>
                    <a:lstStyle/>
                    <a:p>
                      <a:pPr marL="0" marR="0" indent="0" algn="r"/>
                      <a:r>
                        <a:rPr lang="tr" sz="750">
                          <a:latin typeface="Calibri"/>
                        </a:rPr>
                        <a:t>194.340,58</a:t>
                      </a:r>
                    </a:p>
                  </a:txBody>
                  <a:tcPr marL="0" marR="0" marT="0" marB="0" anchor="b"/>
                </a:tc>
                <a:extLst>
                  <a:ext uri="{0D108BD9-81ED-4DB2-BD59-A6C34878D82A}">
                    <a16:rowId xmlns:a16="http://schemas.microsoft.com/office/drawing/2014/main" val="10008"/>
                  </a:ext>
                </a:extLst>
              </a:tr>
              <a:tr h="149352">
                <a:tc>
                  <a:txBody>
                    <a:bodyPr/>
                    <a:lstStyle/>
                    <a:p>
                      <a:pPr marL="0" marR="0" indent="0"/>
                      <a:r>
                        <a:rPr lang="tr" sz="750">
                          <a:latin typeface="Calibri"/>
                        </a:rPr>
                        <a:t>740.03</a:t>
                      </a:r>
                    </a:p>
                  </a:txBody>
                  <a:tcPr marL="0" marR="0" marT="0" marB="0"/>
                </a:tc>
                <a:tc>
                  <a:txBody>
                    <a:bodyPr/>
                    <a:lstStyle/>
                    <a:p>
                      <a:pPr marL="0" marR="0" indent="0"/>
                      <a:r>
                        <a:rPr lang="tr" sz="750">
                          <a:latin typeface="Calibri"/>
                        </a:rPr>
                        <a:t>ÜCRETLER SGK İŞVEREN İŞS.HİSS.</a:t>
                      </a:r>
                    </a:p>
                  </a:txBody>
                  <a:tcPr marL="0" marR="0" marT="0" marB="0"/>
                </a:tc>
                <a:tc>
                  <a:txBody>
                    <a:bodyPr/>
                    <a:lstStyle/>
                    <a:p>
                      <a:pPr marL="0" marR="0" indent="0" algn="just"/>
                      <a:r>
                        <a:rPr lang="tr" sz="750">
                          <a:latin typeface="Calibri"/>
                        </a:rPr>
                        <a:t>TL</a:t>
                      </a:r>
                    </a:p>
                  </a:txBody>
                  <a:tcPr marL="0" marR="0" marT="0" marB="0"/>
                </a:tc>
                <a:tc>
                  <a:txBody>
                    <a:bodyPr/>
                    <a:lstStyle/>
                    <a:p>
                      <a:pPr marL="0" marR="0" indent="444500" algn="just"/>
                      <a:r>
                        <a:rPr lang="tr" sz="750">
                          <a:latin typeface="Calibri"/>
                        </a:rPr>
                        <a:t>18.731,67</a:t>
                      </a:r>
                    </a:p>
                  </a:txBody>
                  <a:tcPr marL="0" marR="0" marT="0" marB="0"/>
                </a:tc>
                <a:tc>
                  <a:txBody>
                    <a:bodyPr/>
                    <a:lstStyle/>
                    <a:p>
                      <a:pPr marL="0" marR="0" indent="0" algn="r"/>
                      <a:r>
                        <a:rPr lang="tr" sz="750">
                          <a:latin typeface="Calibri"/>
                        </a:rPr>
                        <a:t>18.731,67</a:t>
                      </a:r>
                    </a:p>
                  </a:txBody>
                  <a:tcPr marL="0" marR="0" marT="0" marB="0"/>
                </a:tc>
                <a:extLst>
                  <a:ext uri="{0D108BD9-81ED-4DB2-BD59-A6C34878D82A}">
                    <a16:rowId xmlns:a16="http://schemas.microsoft.com/office/drawing/2014/main" val="10009"/>
                  </a:ext>
                </a:extLst>
              </a:tr>
              <a:tr h="152400">
                <a:tc>
                  <a:txBody>
                    <a:bodyPr/>
                    <a:lstStyle/>
                    <a:p>
                      <a:pPr marL="0" marR="0" indent="0"/>
                      <a:r>
                        <a:rPr lang="tr" sz="750">
                          <a:latin typeface="Calibri"/>
                        </a:rPr>
                        <a:t>740.04</a:t>
                      </a:r>
                    </a:p>
                  </a:txBody>
                  <a:tcPr marL="0" marR="0" marT="0" marB="0"/>
                </a:tc>
                <a:tc>
                  <a:txBody>
                    <a:bodyPr/>
                    <a:lstStyle/>
                    <a:p>
                      <a:pPr marL="0" marR="0" indent="0"/>
                      <a:r>
                        <a:rPr lang="tr" sz="750">
                          <a:latin typeface="Calibri"/>
                        </a:rPr>
                        <a:t>Ücretler</a:t>
                      </a:r>
                    </a:p>
                  </a:txBody>
                  <a:tcPr marL="0" marR="0" marT="0" marB="0"/>
                </a:tc>
                <a:tc>
                  <a:txBody>
                    <a:bodyPr/>
                    <a:lstStyle/>
                    <a:p>
                      <a:pPr marL="0" marR="0" indent="0" algn="just"/>
                      <a:r>
                        <a:rPr lang="tr" sz="750">
                          <a:latin typeface="Calibri"/>
                        </a:rPr>
                        <a:t>TL</a:t>
                      </a:r>
                    </a:p>
                  </a:txBody>
                  <a:tcPr marL="0" marR="0" marT="0" marB="0"/>
                </a:tc>
                <a:tc>
                  <a:txBody>
                    <a:bodyPr/>
                    <a:lstStyle/>
                    <a:p>
                      <a:pPr marL="0" marR="0" indent="393700" algn="just"/>
                      <a:r>
                        <a:rPr lang="tr" sz="750">
                          <a:latin typeface="Calibri"/>
                        </a:rPr>
                        <a:t>936.581,31</a:t>
                      </a:r>
                    </a:p>
                  </a:txBody>
                  <a:tcPr marL="0" marR="0" marT="0" marB="0"/>
                </a:tc>
                <a:tc>
                  <a:txBody>
                    <a:bodyPr/>
                    <a:lstStyle/>
                    <a:p>
                      <a:pPr marL="0" marR="0" indent="0" algn="r"/>
                      <a:r>
                        <a:rPr lang="tr" sz="750">
                          <a:latin typeface="Calibri"/>
                        </a:rPr>
                        <a:t>936.581,31</a:t>
                      </a:r>
                    </a:p>
                  </a:txBody>
                  <a:tcPr marL="0" marR="0" marT="0" marB="0"/>
                </a:tc>
                <a:extLst>
                  <a:ext uri="{0D108BD9-81ED-4DB2-BD59-A6C34878D82A}">
                    <a16:rowId xmlns:a16="http://schemas.microsoft.com/office/drawing/2014/main" val="10010"/>
                  </a:ext>
                </a:extLst>
              </a:tr>
              <a:tr h="149352">
                <a:tc>
                  <a:txBody>
                    <a:bodyPr/>
                    <a:lstStyle/>
                    <a:p>
                      <a:pPr marL="0" marR="0" indent="0"/>
                      <a:r>
                        <a:rPr lang="tr" sz="750">
                          <a:latin typeface="Calibri"/>
                        </a:rPr>
                        <a:t>740.05</a:t>
                      </a:r>
                    </a:p>
                  </a:txBody>
                  <a:tcPr marL="0" marR="0" marT="0" marB="0"/>
                </a:tc>
                <a:tc>
                  <a:txBody>
                    <a:bodyPr/>
                    <a:lstStyle/>
                    <a:p>
                      <a:pPr marL="0" marR="0" indent="0"/>
                      <a:r>
                        <a:rPr lang="tr" sz="750">
                          <a:latin typeface="Calibri"/>
                        </a:rPr>
                        <a:t>% 1 Alış iadesi</a:t>
                      </a:r>
                    </a:p>
                  </a:txBody>
                  <a:tcPr marL="0" marR="0" marT="0" marB="0"/>
                </a:tc>
                <a:tc>
                  <a:txBody>
                    <a:bodyPr/>
                    <a:lstStyle/>
                    <a:p>
                      <a:pPr marL="0" marR="0" indent="0" algn="just"/>
                      <a:r>
                        <a:rPr lang="tr" sz="750">
                          <a:latin typeface="Calibri"/>
                        </a:rPr>
                        <a:t>TL</a:t>
                      </a:r>
                    </a:p>
                  </a:txBody>
                  <a:tcPr marL="0" marR="0" marT="0" marB="0"/>
                </a:tc>
                <a:tc>
                  <a:txBody>
                    <a:bodyPr/>
                    <a:lstStyle/>
                    <a:p>
                      <a:pPr marL="0" marR="0" indent="444500" algn="just"/>
                      <a:r>
                        <a:rPr lang="tr" sz="750">
                          <a:latin typeface="Calibri"/>
                        </a:rPr>
                        <a:t>16.008,86</a:t>
                      </a:r>
                    </a:p>
                  </a:txBody>
                  <a:tcPr marL="0" marR="0" marT="0" marB="0"/>
                </a:tc>
                <a:tc>
                  <a:txBody>
                    <a:bodyPr/>
                    <a:lstStyle/>
                    <a:p>
                      <a:pPr marL="0" marR="0" indent="0" algn="r"/>
                      <a:r>
                        <a:rPr lang="tr" sz="750">
                          <a:latin typeface="Calibri"/>
                        </a:rPr>
                        <a:t>16.008,86</a:t>
                      </a:r>
                    </a:p>
                  </a:txBody>
                  <a:tcPr marL="0" marR="0" marT="0" marB="0"/>
                </a:tc>
                <a:extLst>
                  <a:ext uri="{0D108BD9-81ED-4DB2-BD59-A6C34878D82A}">
                    <a16:rowId xmlns:a16="http://schemas.microsoft.com/office/drawing/2014/main" val="10011"/>
                  </a:ext>
                </a:extLst>
              </a:tr>
              <a:tr h="149352">
                <a:tc>
                  <a:txBody>
                    <a:bodyPr/>
                    <a:lstStyle/>
                    <a:p>
                      <a:pPr marL="0" marR="0" indent="0"/>
                      <a:r>
                        <a:rPr lang="tr" sz="750">
                          <a:latin typeface="Calibri"/>
                        </a:rPr>
                        <a:t>740.06</a:t>
                      </a:r>
                    </a:p>
                  </a:txBody>
                  <a:tcPr marL="0" marR="0" marT="0" marB="0"/>
                </a:tc>
                <a:tc>
                  <a:txBody>
                    <a:bodyPr/>
                    <a:lstStyle/>
                    <a:p>
                      <a:pPr marL="0" marR="0" indent="0"/>
                      <a:r>
                        <a:rPr lang="tr" sz="750">
                          <a:latin typeface="Calibri"/>
                        </a:rPr>
                        <a:t>% 10 Kdv Li Mal Alış İadesi</a:t>
                      </a:r>
                    </a:p>
                  </a:txBody>
                  <a:tcPr marL="0" marR="0" marT="0" marB="0"/>
                </a:tc>
                <a:tc>
                  <a:txBody>
                    <a:bodyPr/>
                    <a:lstStyle/>
                    <a:p>
                      <a:pPr marL="0" marR="0" indent="0" algn="just"/>
                      <a:r>
                        <a:rPr lang="tr" sz="750">
                          <a:latin typeface="Calibri"/>
                        </a:rPr>
                        <a:t>TL</a:t>
                      </a:r>
                    </a:p>
                  </a:txBody>
                  <a:tcPr marL="0" marR="0" marT="0" marB="0"/>
                </a:tc>
                <a:tc>
                  <a:txBody>
                    <a:bodyPr/>
                    <a:lstStyle/>
                    <a:p>
                      <a:pPr marL="0" marR="0" indent="0" algn="r"/>
                      <a:r>
                        <a:rPr lang="tr" sz="750">
                          <a:latin typeface="Calibri"/>
                        </a:rPr>
                        <a:t>3.958,04</a:t>
                      </a:r>
                    </a:p>
                  </a:txBody>
                  <a:tcPr marL="0" marR="0" marT="0" marB="0"/>
                </a:tc>
                <a:tc>
                  <a:txBody>
                    <a:bodyPr/>
                    <a:lstStyle/>
                    <a:p>
                      <a:pPr marL="0" marR="0" indent="0" algn="r"/>
                      <a:r>
                        <a:rPr lang="tr" sz="750">
                          <a:latin typeface="Calibri"/>
                        </a:rPr>
                        <a:t>3.958,04</a:t>
                      </a:r>
                    </a:p>
                  </a:txBody>
                  <a:tcPr marL="0" marR="0" marT="0" marB="0"/>
                </a:tc>
                <a:extLst>
                  <a:ext uri="{0D108BD9-81ED-4DB2-BD59-A6C34878D82A}">
                    <a16:rowId xmlns:a16="http://schemas.microsoft.com/office/drawing/2014/main" val="10012"/>
                  </a:ext>
                </a:extLst>
              </a:tr>
              <a:tr h="158496">
                <a:tc>
                  <a:txBody>
                    <a:bodyPr/>
                    <a:lstStyle/>
                    <a:p>
                      <a:pPr marL="0" marR="0" indent="0"/>
                      <a:r>
                        <a:rPr lang="tr" sz="850" b="1">
                          <a:latin typeface="Calibri"/>
                        </a:rPr>
                        <a:t>77</a:t>
                      </a:r>
                    </a:p>
                  </a:txBody>
                  <a:tcPr marL="0" marR="0" marT="0" marB="0" anchor="b"/>
                </a:tc>
                <a:tc>
                  <a:txBody>
                    <a:bodyPr/>
                    <a:lstStyle/>
                    <a:p>
                      <a:pPr marL="0" marR="0" indent="0"/>
                      <a:r>
                        <a:rPr lang="tr" sz="850" b="1">
                          <a:latin typeface="Calibri"/>
                        </a:rPr>
                        <a:t>GENEL YÖNETİM GİDERLERİ</a:t>
                      </a:r>
                    </a:p>
                  </a:txBody>
                  <a:tcPr marL="0" marR="0" marT="0" marB="0" anchor="b"/>
                </a:tc>
                <a:tc>
                  <a:txBody>
                    <a:bodyPr/>
                    <a:lstStyle/>
                    <a:p>
                      <a:endParaRPr sz="800"/>
                    </a:p>
                  </a:txBody>
                  <a:tcPr marL="0" marR="0" marT="0" marB="0"/>
                </a:tc>
                <a:tc>
                  <a:txBody>
                    <a:bodyPr/>
                    <a:lstStyle/>
                    <a:p>
                      <a:pPr marL="0" marR="0" indent="241300" algn="just"/>
                      <a:r>
                        <a:rPr lang="tr" sz="850" b="1">
                          <a:latin typeface="Calibri"/>
                        </a:rPr>
                        <a:t>1.550.136,52</a:t>
                      </a:r>
                    </a:p>
                  </a:txBody>
                  <a:tcPr marL="0" marR="0" marT="0" marB="0" anchor="b"/>
                </a:tc>
                <a:tc>
                  <a:txBody>
                    <a:bodyPr/>
                    <a:lstStyle/>
                    <a:p>
                      <a:pPr marL="0" marR="0" indent="241300" algn="just"/>
                      <a:r>
                        <a:rPr lang="tr" sz="850" b="1">
                          <a:latin typeface="Calibri"/>
                        </a:rPr>
                        <a:t>1.550.136,52</a:t>
                      </a:r>
                    </a:p>
                  </a:txBody>
                  <a:tcPr marL="0" marR="0" marT="0" marB="0" anchor="b"/>
                </a:tc>
                <a:extLst>
                  <a:ext uri="{0D108BD9-81ED-4DB2-BD59-A6C34878D82A}">
                    <a16:rowId xmlns:a16="http://schemas.microsoft.com/office/drawing/2014/main" val="10013"/>
                  </a:ext>
                </a:extLst>
              </a:tr>
              <a:tr h="158496">
                <a:tc>
                  <a:txBody>
                    <a:bodyPr/>
                    <a:lstStyle/>
                    <a:p>
                      <a:pPr marL="0" marR="0" indent="0"/>
                      <a:r>
                        <a:rPr lang="tr" sz="850" b="1">
                          <a:latin typeface="Calibri"/>
                        </a:rPr>
                        <a:t>770</a:t>
                      </a:r>
                    </a:p>
                  </a:txBody>
                  <a:tcPr marL="0" marR="0" marT="0" marB="0" anchor="b"/>
                </a:tc>
                <a:tc>
                  <a:txBody>
                    <a:bodyPr/>
                    <a:lstStyle/>
                    <a:p>
                      <a:pPr marL="0" marR="0" indent="0"/>
                      <a:r>
                        <a:rPr lang="tr" sz="850" b="1">
                          <a:latin typeface="Calibri"/>
                        </a:rPr>
                        <a:t>GENEL YÖNETİM GİDERLERİ</a:t>
                      </a:r>
                    </a:p>
                  </a:txBody>
                  <a:tcPr marL="0" marR="0" marT="0" marB="0" anchor="b"/>
                </a:tc>
                <a:tc>
                  <a:txBody>
                    <a:bodyPr/>
                    <a:lstStyle/>
                    <a:p>
                      <a:endParaRPr sz="800"/>
                    </a:p>
                  </a:txBody>
                  <a:tcPr marL="0" marR="0" marT="0" marB="0"/>
                </a:tc>
                <a:tc>
                  <a:txBody>
                    <a:bodyPr/>
                    <a:lstStyle/>
                    <a:p>
                      <a:pPr marL="0" marR="0" indent="330200" algn="just"/>
                      <a:r>
                        <a:rPr lang="tr" sz="850" b="1">
                          <a:latin typeface="Calibri"/>
                        </a:rPr>
                        <a:t>775.068,26</a:t>
                      </a:r>
                    </a:p>
                  </a:txBody>
                  <a:tcPr marL="0" marR="0" marT="0" marB="0" anchor="b"/>
                </a:tc>
                <a:tc>
                  <a:txBody>
                    <a:bodyPr/>
                    <a:lstStyle/>
                    <a:p>
                      <a:pPr marL="0" marR="0" indent="0" algn="r"/>
                      <a:r>
                        <a:rPr lang="tr" sz="850" b="1">
                          <a:latin typeface="Calibri"/>
                        </a:rPr>
                        <a:t>775.068,26</a:t>
                      </a:r>
                    </a:p>
                  </a:txBody>
                  <a:tcPr marL="0" marR="0" marT="0" marB="0" anchor="b"/>
                </a:tc>
                <a:extLst>
                  <a:ext uri="{0D108BD9-81ED-4DB2-BD59-A6C34878D82A}">
                    <a16:rowId xmlns:a16="http://schemas.microsoft.com/office/drawing/2014/main" val="10014"/>
                  </a:ext>
                </a:extLst>
              </a:tr>
              <a:tr h="146304">
                <a:tc>
                  <a:txBody>
                    <a:bodyPr/>
                    <a:lstStyle/>
                    <a:p>
                      <a:pPr marL="0" marR="0" indent="0"/>
                      <a:r>
                        <a:rPr lang="tr" sz="750">
                          <a:latin typeface="Calibri"/>
                        </a:rPr>
                        <a:t>770.02</a:t>
                      </a:r>
                    </a:p>
                  </a:txBody>
                  <a:tcPr marL="0" marR="0" marT="0" marB="0" anchor="b"/>
                </a:tc>
                <a:tc>
                  <a:txBody>
                    <a:bodyPr/>
                    <a:lstStyle/>
                    <a:p>
                      <a:pPr marL="0" marR="0" indent="0"/>
                      <a:r>
                        <a:rPr lang="tr" sz="750">
                          <a:latin typeface="Calibri"/>
                        </a:rPr>
                        <a:t>Kdv Siz Giderler</a:t>
                      </a:r>
                    </a:p>
                  </a:txBody>
                  <a:tcPr marL="0" marR="0" marT="0" marB="0" anchor="b"/>
                </a:tc>
                <a:tc>
                  <a:txBody>
                    <a:bodyPr/>
                    <a:lstStyle/>
                    <a:p>
                      <a:pPr marL="0" marR="0" indent="0" algn="just"/>
                      <a:r>
                        <a:rPr lang="tr" sz="750">
                          <a:latin typeface="Calibri"/>
                        </a:rPr>
                        <a:t>TL</a:t>
                      </a:r>
                    </a:p>
                  </a:txBody>
                  <a:tcPr marL="0" marR="0" marT="0" marB="0" anchor="b"/>
                </a:tc>
                <a:tc>
                  <a:txBody>
                    <a:bodyPr/>
                    <a:lstStyle/>
                    <a:p>
                      <a:pPr marL="0" marR="0" indent="444500" algn="just"/>
                      <a:r>
                        <a:rPr lang="tr" sz="750">
                          <a:latin typeface="Calibri"/>
                        </a:rPr>
                        <a:t>43.749,80</a:t>
                      </a:r>
                    </a:p>
                  </a:txBody>
                  <a:tcPr marL="0" marR="0" marT="0" marB="0" anchor="b"/>
                </a:tc>
                <a:tc>
                  <a:txBody>
                    <a:bodyPr/>
                    <a:lstStyle/>
                    <a:p>
                      <a:pPr marL="0" marR="0" indent="0" algn="r"/>
                      <a:r>
                        <a:rPr lang="tr" sz="750">
                          <a:latin typeface="Calibri"/>
                        </a:rPr>
                        <a:t>43.749,80</a:t>
                      </a:r>
                    </a:p>
                  </a:txBody>
                  <a:tcPr marL="0" marR="0" marT="0" marB="0" anchor="b"/>
                </a:tc>
                <a:extLst>
                  <a:ext uri="{0D108BD9-81ED-4DB2-BD59-A6C34878D82A}">
                    <a16:rowId xmlns:a16="http://schemas.microsoft.com/office/drawing/2014/main" val="10015"/>
                  </a:ext>
                </a:extLst>
              </a:tr>
              <a:tr h="152400">
                <a:tc>
                  <a:txBody>
                    <a:bodyPr/>
                    <a:lstStyle/>
                    <a:p>
                      <a:pPr marL="0" marR="0" indent="0"/>
                      <a:r>
                        <a:rPr lang="tr" sz="750">
                          <a:latin typeface="Calibri"/>
                        </a:rPr>
                        <a:t>770.03</a:t>
                      </a:r>
                    </a:p>
                  </a:txBody>
                  <a:tcPr marL="0" marR="0" marT="0" marB="0" anchor="b"/>
                </a:tc>
                <a:tc>
                  <a:txBody>
                    <a:bodyPr/>
                    <a:lstStyle/>
                    <a:p>
                      <a:pPr marL="0" marR="0" indent="0"/>
                      <a:r>
                        <a:rPr lang="tr" sz="750">
                          <a:latin typeface="Calibri"/>
                        </a:rPr>
                        <a:t>Kira Giderleri</a:t>
                      </a:r>
                    </a:p>
                  </a:txBody>
                  <a:tcPr marL="0" marR="0" marT="0" marB="0" anchor="b"/>
                </a:tc>
                <a:tc>
                  <a:txBody>
                    <a:bodyPr/>
                    <a:lstStyle/>
                    <a:p>
                      <a:pPr marL="0" marR="0" indent="0" algn="just"/>
                      <a:r>
                        <a:rPr lang="tr" sz="750">
                          <a:latin typeface="Calibri"/>
                        </a:rPr>
                        <a:t>TL</a:t>
                      </a:r>
                    </a:p>
                  </a:txBody>
                  <a:tcPr marL="0" marR="0" marT="0" marB="0" anchor="b"/>
                </a:tc>
                <a:tc>
                  <a:txBody>
                    <a:bodyPr/>
                    <a:lstStyle/>
                    <a:p>
                      <a:pPr marL="0" marR="0" indent="444500" algn="just"/>
                      <a:r>
                        <a:rPr lang="tr" sz="750">
                          <a:latin typeface="Calibri"/>
                        </a:rPr>
                        <a:t>11.000,00</a:t>
                      </a:r>
                    </a:p>
                  </a:txBody>
                  <a:tcPr marL="0" marR="0" marT="0" marB="0" anchor="b"/>
                </a:tc>
                <a:tc>
                  <a:txBody>
                    <a:bodyPr/>
                    <a:lstStyle/>
                    <a:p>
                      <a:pPr marL="0" marR="0" indent="0" algn="r"/>
                      <a:r>
                        <a:rPr lang="tr" sz="750">
                          <a:latin typeface="Calibri"/>
                        </a:rPr>
                        <a:t>11.000,00</a:t>
                      </a:r>
                    </a:p>
                  </a:txBody>
                  <a:tcPr marL="0" marR="0" marT="0" marB="0" anchor="b"/>
                </a:tc>
                <a:extLst>
                  <a:ext uri="{0D108BD9-81ED-4DB2-BD59-A6C34878D82A}">
                    <a16:rowId xmlns:a16="http://schemas.microsoft.com/office/drawing/2014/main" val="10016"/>
                  </a:ext>
                </a:extLst>
              </a:tr>
              <a:tr h="152400">
                <a:tc>
                  <a:txBody>
                    <a:bodyPr/>
                    <a:lstStyle/>
                    <a:p>
                      <a:pPr marL="0" marR="0" indent="0"/>
                      <a:r>
                        <a:rPr lang="tr" sz="750">
                          <a:latin typeface="Calibri"/>
                        </a:rPr>
                        <a:t>770.04</a:t>
                      </a:r>
                    </a:p>
                  </a:txBody>
                  <a:tcPr marL="0" marR="0" marT="0" marB="0" anchor="b"/>
                </a:tc>
                <a:tc>
                  <a:txBody>
                    <a:bodyPr/>
                    <a:lstStyle/>
                    <a:p>
                      <a:pPr marL="0" marR="0" indent="0"/>
                      <a:r>
                        <a:rPr lang="tr" sz="750">
                          <a:latin typeface="Calibri"/>
                        </a:rPr>
                        <a:t>% 20 Kdv Li Giderler</a:t>
                      </a:r>
                    </a:p>
                  </a:txBody>
                  <a:tcPr marL="0" marR="0" marT="0" marB="0" anchor="b"/>
                </a:tc>
                <a:tc>
                  <a:txBody>
                    <a:bodyPr/>
                    <a:lstStyle/>
                    <a:p>
                      <a:pPr marL="0" marR="0" indent="0" algn="just"/>
                      <a:r>
                        <a:rPr lang="tr" sz="750">
                          <a:latin typeface="Calibri"/>
                        </a:rPr>
                        <a:t>TL</a:t>
                      </a:r>
                    </a:p>
                  </a:txBody>
                  <a:tcPr marL="0" marR="0" marT="0" marB="0" anchor="b"/>
                </a:tc>
                <a:tc>
                  <a:txBody>
                    <a:bodyPr/>
                    <a:lstStyle/>
                    <a:p>
                      <a:pPr marL="0" marR="0" indent="393700" algn="just"/>
                      <a:r>
                        <a:rPr lang="tr" sz="750">
                          <a:latin typeface="Calibri"/>
                        </a:rPr>
                        <a:t>164.322,85</a:t>
                      </a:r>
                    </a:p>
                  </a:txBody>
                  <a:tcPr marL="0" marR="0" marT="0" marB="0" anchor="b"/>
                </a:tc>
                <a:tc>
                  <a:txBody>
                    <a:bodyPr/>
                    <a:lstStyle/>
                    <a:p>
                      <a:pPr marL="0" marR="0" indent="0" algn="r"/>
                      <a:r>
                        <a:rPr lang="tr" sz="750">
                          <a:latin typeface="Calibri"/>
                        </a:rPr>
                        <a:t>164.322,85</a:t>
                      </a:r>
                    </a:p>
                  </a:txBody>
                  <a:tcPr marL="0" marR="0" marT="0" marB="0" anchor="b"/>
                </a:tc>
                <a:extLst>
                  <a:ext uri="{0D108BD9-81ED-4DB2-BD59-A6C34878D82A}">
                    <a16:rowId xmlns:a16="http://schemas.microsoft.com/office/drawing/2014/main" val="10017"/>
                  </a:ext>
                </a:extLst>
              </a:tr>
              <a:tr h="149352">
                <a:tc>
                  <a:txBody>
                    <a:bodyPr/>
                    <a:lstStyle/>
                    <a:p>
                      <a:pPr marL="0" marR="0" indent="0"/>
                      <a:r>
                        <a:rPr lang="tr" sz="750">
                          <a:latin typeface="Calibri"/>
                        </a:rPr>
                        <a:t>770.07</a:t>
                      </a:r>
                    </a:p>
                  </a:txBody>
                  <a:tcPr marL="0" marR="0" marT="0" marB="0"/>
                </a:tc>
                <a:tc>
                  <a:txBody>
                    <a:bodyPr/>
                    <a:lstStyle/>
                    <a:p>
                      <a:pPr marL="0" marR="0" indent="0"/>
                      <a:r>
                        <a:rPr lang="tr" sz="750">
                          <a:latin typeface="Calibri"/>
                        </a:rPr>
                        <a:t>361 Kdv Li Giderler</a:t>
                      </a:r>
                    </a:p>
                  </a:txBody>
                  <a:tcPr marL="0" marR="0" marT="0" marB="0"/>
                </a:tc>
                <a:tc>
                  <a:txBody>
                    <a:bodyPr/>
                    <a:lstStyle/>
                    <a:p>
                      <a:pPr marL="0" marR="0" indent="0" algn="just"/>
                      <a:r>
                        <a:rPr lang="tr" sz="750">
                          <a:latin typeface="Calibri"/>
                        </a:rPr>
                        <a:t>TL</a:t>
                      </a:r>
                    </a:p>
                  </a:txBody>
                  <a:tcPr marL="0" marR="0" marT="0" marB="0"/>
                </a:tc>
                <a:tc>
                  <a:txBody>
                    <a:bodyPr/>
                    <a:lstStyle/>
                    <a:p>
                      <a:pPr marL="0" marR="0" indent="495300"/>
                      <a:r>
                        <a:rPr lang="tr" sz="750">
                          <a:latin typeface="Calibri"/>
                        </a:rPr>
                        <a:t>4.856,68</a:t>
                      </a:r>
                    </a:p>
                  </a:txBody>
                  <a:tcPr marL="0" marR="0" marT="0" marB="0"/>
                </a:tc>
                <a:tc>
                  <a:txBody>
                    <a:bodyPr/>
                    <a:lstStyle/>
                    <a:p>
                      <a:pPr marL="0" marR="0" indent="0" algn="r"/>
                      <a:r>
                        <a:rPr lang="tr" sz="750">
                          <a:latin typeface="Calibri"/>
                        </a:rPr>
                        <a:t>4.856,68</a:t>
                      </a:r>
                    </a:p>
                  </a:txBody>
                  <a:tcPr marL="0" marR="0" marT="0" marB="0"/>
                </a:tc>
                <a:extLst>
                  <a:ext uri="{0D108BD9-81ED-4DB2-BD59-A6C34878D82A}">
                    <a16:rowId xmlns:a16="http://schemas.microsoft.com/office/drawing/2014/main" val="10018"/>
                  </a:ext>
                </a:extLst>
              </a:tr>
              <a:tr h="149352">
                <a:tc>
                  <a:txBody>
                    <a:bodyPr/>
                    <a:lstStyle/>
                    <a:p>
                      <a:pPr marL="0" marR="0" indent="0"/>
                      <a:r>
                        <a:rPr lang="tr" sz="750">
                          <a:latin typeface="Calibri"/>
                        </a:rPr>
                        <a:t>770.10</a:t>
                      </a:r>
                    </a:p>
                  </a:txBody>
                  <a:tcPr marL="0" marR="0" marT="0" marB="0"/>
                </a:tc>
                <a:tc>
                  <a:txBody>
                    <a:bodyPr/>
                    <a:lstStyle/>
                    <a:p>
                      <a:pPr marL="0" marR="0" indent="0"/>
                      <a:r>
                        <a:rPr lang="tr" sz="750">
                          <a:latin typeface="Calibri"/>
                        </a:rPr>
                        <a:t>3610 KDVLİ GİDERLER</a:t>
                      </a:r>
                    </a:p>
                  </a:txBody>
                  <a:tcPr marL="0" marR="0" marT="0" marB="0"/>
                </a:tc>
                <a:tc>
                  <a:txBody>
                    <a:bodyPr/>
                    <a:lstStyle/>
                    <a:p>
                      <a:pPr marL="0" marR="0" indent="0" algn="just"/>
                      <a:r>
                        <a:rPr lang="tr" sz="750">
                          <a:latin typeface="Calibri"/>
                        </a:rPr>
                        <a:t>TL</a:t>
                      </a:r>
                    </a:p>
                  </a:txBody>
                  <a:tcPr marL="0" marR="0" marT="0" marB="0"/>
                </a:tc>
                <a:tc>
                  <a:txBody>
                    <a:bodyPr/>
                    <a:lstStyle/>
                    <a:p>
                      <a:pPr marL="0" marR="0" indent="444500" algn="just"/>
                      <a:r>
                        <a:rPr lang="tr" sz="750">
                          <a:latin typeface="Calibri"/>
                        </a:rPr>
                        <a:t>48.510,24</a:t>
                      </a:r>
                    </a:p>
                  </a:txBody>
                  <a:tcPr marL="0" marR="0" marT="0" marB="0"/>
                </a:tc>
                <a:tc>
                  <a:txBody>
                    <a:bodyPr/>
                    <a:lstStyle/>
                    <a:p>
                      <a:pPr marL="0" marR="0" indent="0" algn="r"/>
                      <a:r>
                        <a:rPr lang="tr" sz="750">
                          <a:latin typeface="Calibri"/>
                        </a:rPr>
                        <a:t>48.510,24</a:t>
                      </a:r>
                    </a:p>
                  </a:txBody>
                  <a:tcPr marL="0" marR="0" marT="0" marB="0"/>
                </a:tc>
                <a:extLst>
                  <a:ext uri="{0D108BD9-81ED-4DB2-BD59-A6C34878D82A}">
                    <a16:rowId xmlns:a16="http://schemas.microsoft.com/office/drawing/2014/main" val="10019"/>
                  </a:ext>
                </a:extLst>
              </a:tr>
              <a:tr h="152400">
                <a:tc>
                  <a:txBody>
                    <a:bodyPr/>
                    <a:lstStyle/>
                    <a:p>
                      <a:pPr marL="0" marR="0" indent="0"/>
                      <a:r>
                        <a:rPr lang="tr" sz="750">
                          <a:latin typeface="Calibri"/>
                        </a:rPr>
                        <a:t>770.11</a:t>
                      </a:r>
                    </a:p>
                  </a:txBody>
                  <a:tcPr marL="0" marR="0" marT="0" marB="0"/>
                </a:tc>
                <a:tc>
                  <a:txBody>
                    <a:bodyPr/>
                    <a:lstStyle/>
                    <a:p>
                      <a:pPr marL="0" marR="0" indent="0"/>
                      <a:r>
                        <a:rPr lang="tr" sz="750">
                          <a:latin typeface="Calibri"/>
                        </a:rPr>
                        <a:t>Ücretler</a:t>
                      </a:r>
                    </a:p>
                  </a:txBody>
                  <a:tcPr marL="0" marR="0" marT="0" marB="0"/>
                </a:tc>
                <a:tc>
                  <a:txBody>
                    <a:bodyPr/>
                    <a:lstStyle/>
                    <a:p>
                      <a:pPr marL="0" marR="0" indent="0" algn="just"/>
                      <a:r>
                        <a:rPr lang="tr" sz="750">
                          <a:latin typeface="Calibri"/>
                        </a:rPr>
                        <a:t>TL</a:t>
                      </a:r>
                    </a:p>
                  </a:txBody>
                  <a:tcPr marL="0" marR="0" marT="0" marB="0"/>
                </a:tc>
                <a:tc>
                  <a:txBody>
                    <a:bodyPr/>
                    <a:lstStyle/>
                    <a:p>
                      <a:pPr marL="0" marR="0" indent="393700" algn="just"/>
                      <a:r>
                        <a:rPr lang="tr" sz="750">
                          <a:latin typeface="Calibri"/>
                        </a:rPr>
                        <a:t>502.628,69</a:t>
                      </a:r>
                    </a:p>
                  </a:txBody>
                  <a:tcPr marL="0" marR="0" marT="0" marB="0"/>
                </a:tc>
                <a:tc>
                  <a:txBody>
                    <a:bodyPr/>
                    <a:lstStyle/>
                    <a:p>
                      <a:pPr marL="0" marR="0" indent="0" algn="r"/>
                      <a:r>
                        <a:rPr lang="tr" sz="750">
                          <a:latin typeface="Calibri"/>
                        </a:rPr>
                        <a:t>502.628,69</a:t>
                      </a:r>
                    </a:p>
                  </a:txBody>
                  <a:tcPr marL="0" marR="0" marT="0" marB="0"/>
                </a:tc>
                <a:extLst>
                  <a:ext uri="{0D108BD9-81ED-4DB2-BD59-A6C34878D82A}">
                    <a16:rowId xmlns:a16="http://schemas.microsoft.com/office/drawing/2014/main" val="10020"/>
                  </a:ext>
                </a:extLst>
              </a:tr>
              <a:tr h="155448">
                <a:tc>
                  <a:txBody>
                    <a:bodyPr/>
                    <a:lstStyle/>
                    <a:p>
                      <a:pPr marL="0" marR="0" indent="0"/>
                      <a:r>
                        <a:rPr lang="tr" sz="850" b="1">
                          <a:latin typeface="Calibri"/>
                        </a:rPr>
                        <a:t>771</a:t>
                      </a:r>
                    </a:p>
                  </a:txBody>
                  <a:tcPr marL="0" marR="0" marT="0" marB="0" anchor="b"/>
                </a:tc>
                <a:tc>
                  <a:txBody>
                    <a:bodyPr/>
                    <a:lstStyle/>
                    <a:p>
                      <a:pPr marL="0" marR="0" indent="0"/>
                      <a:r>
                        <a:rPr lang="tr" sz="850" b="1">
                          <a:latin typeface="Calibri"/>
                        </a:rPr>
                        <a:t>GENEL YÖNETİM GİDERLERİ YANSITMA HESABI</a:t>
                      </a:r>
                    </a:p>
                  </a:txBody>
                  <a:tcPr marL="0" marR="0" marT="0" marB="0" anchor="b"/>
                </a:tc>
                <a:tc>
                  <a:txBody>
                    <a:bodyPr/>
                    <a:lstStyle/>
                    <a:p>
                      <a:endParaRPr sz="800"/>
                    </a:p>
                  </a:txBody>
                  <a:tcPr marL="0" marR="0" marT="0" marB="0"/>
                </a:tc>
                <a:tc>
                  <a:txBody>
                    <a:bodyPr/>
                    <a:lstStyle/>
                    <a:p>
                      <a:pPr marL="0" marR="0" indent="330200" algn="just"/>
                      <a:r>
                        <a:rPr lang="tr" sz="850" b="1">
                          <a:latin typeface="Calibri"/>
                        </a:rPr>
                        <a:t>775.068,26</a:t>
                      </a:r>
                    </a:p>
                  </a:txBody>
                  <a:tcPr marL="0" marR="0" marT="0" marB="0" anchor="b"/>
                </a:tc>
                <a:tc>
                  <a:txBody>
                    <a:bodyPr/>
                    <a:lstStyle/>
                    <a:p>
                      <a:pPr marL="0" marR="0" indent="0" algn="r"/>
                      <a:r>
                        <a:rPr lang="tr" sz="850" b="1">
                          <a:latin typeface="Calibri"/>
                        </a:rPr>
                        <a:t>775.068,26</a:t>
                      </a:r>
                    </a:p>
                  </a:txBody>
                  <a:tcPr marL="0" marR="0" marT="0" marB="0" anchor="b"/>
                </a:tc>
                <a:extLst>
                  <a:ext uri="{0D108BD9-81ED-4DB2-BD59-A6C34878D82A}">
                    <a16:rowId xmlns:a16="http://schemas.microsoft.com/office/drawing/2014/main" val="10021"/>
                  </a:ext>
                </a:extLst>
              </a:tr>
              <a:tr h="149352">
                <a:tc>
                  <a:txBody>
                    <a:bodyPr/>
                    <a:lstStyle/>
                    <a:p>
                      <a:pPr marL="0" marR="0" indent="0"/>
                      <a:r>
                        <a:rPr lang="tr" sz="750">
                          <a:latin typeface="Calibri"/>
                        </a:rPr>
                        <a:t>771.01</a:t>
                      </a:r>
                    </a:p>
                  </a:txBody>
                  <a:tcPr marL="0" marR="0" marT="0" marB="0" anchor="b"/>
                </a:tc>
                <a:tc>
                  <a:txBody>
                    <a:bodyPr/>
                    <a:lstStyle/>
                    <a:p>
                      <a:pPr marL="0" marR="0" indent="0"/>
                      <a:r>
                        <a:rPr lang="tr" sz="750">
                          <a:latin typeface="Calibri"/>
                        </a:rPr>
                        <a:t>Genel Yönetim Giderleri Yansıtma Hes</a:t>
                      </a:r>
                    </a:p>
                  </a:txBody>
                  <a:tcPr marL="0" marR="0" marT="0" marB="0" anchor="b"/>
                </a:tc>
                <a:tc>
                  <a:txBody>
                    <a:bodyPr/>
                    <a:lstStyle/>
                    <a:p>
                      <a:pPr marL="0" marR="0" indent="0" algn="just"/>
                      <a:r>
                        <a:rPr lang="tr" sz="750">
                          <a:latin typeface="Calibri"/>
                        </a:rPr>
                        <a:t>TL</a:t>
                      </a:r>
                    </a:p>
                  </a:txBody>
                  <a:tcPr marL="0" marR="0" marT="0" marB="0" anchor="b"/>
                </a:tc>
                <a:tc>
                  <a:txBody>
                    <a:bodyPr/>
                    <a:lstStyle/>
                    <a:p>
                      <a:pPr marL="0" marR="0" indent="0" algn="r"/>
                      <a:r>
                        <a:rPr lang="tr" sz="750">
                          <a:latin typeface="Calibri"/>
                        </a:rPr>
                        <a:t>775.068,26</a:t>
                      </a:r>
                    </a:p>
                  </a:txBody>
                  <a:tcPr marL="0" marR="0" marT="0" marB="0" anchor="b"/>
                </a:tc>
                <a:tc>
                  <a:txBody>
                    <a:bodyPr/>
                    <a:lstStyle/>
                    <a:p>
                      <a:pPr marL="0" marR="0" indent="0" algn="r"/>
                      <a:r>
                        <a:rPr lang="tr" sz="750">
                          <a:latin typeface="Calibri"/>
                        </a:rPr>
                        <a:t>775.068,26</a:t>
                      </a:r>
                    </a:p>
                  </a:txBody>
                  <a:tcPr marL="0" marR="0" marT="0" marB="0" anchor="b"/>
                </a:tc>
                <a:extLst>
                  <a:ext uri="{0D108BD9-81ED-4DB2-BD59-A6C34878D82A}">
                    <a16:rowId xmlns:a16="http://schemas.microsoft.com/office/drawing/2014/main" val="10022"/>
                  </a:ext>
                </a:extLst>
              </a:tr>
              <a:tr h="161544">
                <a:tc>
                  <a:txBody>
                    <a:bodyPr/>
                    <a:lstStyle/>
                    <a:p>
                      <a:pPr marL="0" marR="0" indent="0"/>
                      <a:r>
                        <a:rPr lang="tr" sz="850" b="1">
                          <a:latin typeface="Calibri"/>
                        </a:rPr>
                        <a:t>78</a:t>
                      </a:r>
                    </a:p>
                  </a:txBody>
                  <a:tcPr marL="0" marR="0" marT="0" marB="0" anchor="b"/>
                </a:tc>
                <a:tc>
                  <a:txBody>
                    <a:bodyPr/>
                    <a:lstStyle/>
                    <a:p>
                      <a:pPr marL="0" marR="0" indent="0"/>
                      <a:r>
                        <a:rPr lang="tr" sz="850" b="1">
                          <a:latin typeface="Calibri"/>
                        </a:rPr>
                        <a:t>FİNANSMAN GİDERLERİ</a:t>
                      </a:r>
                    </a:p>
                  </a:txBody>
                  <a:tcPr marL="0" marR="0" marT="0" marB="0" anchor="b"/>
                </a:tc>
                <a:tc>
                  <a:txBody>
                    <a:bodyPr/>
                    <a:lstStyle/>
                    <a:p>
                      <a:endParaRPr sz="800"/>
                    </a:p>
                  </a:txBody>
                  <a:tcPr marL="0" marR="0" marT="0" marB="0"/>
                </a:tc>
                <a:tc>
                  <a:txBody>
                    <a:bodyPr/>
                    <a:lstStyle/>
                    <a:p>
                      <a:pPr marL="0" marR="0" indent="444500" algn="just"/>
                      <a:r>
                        <a:rPr lang="tr" sz="850" b="1">
                          <a:latin typeface="Calibri"/>
                        </a:rPr>
                        <a:t>7.483,94</a:t>
                      </a:r>
                    </a:p>
                  </a:txBody>
                  <a:tcPr marL="0" marR="0" marT="0" marB="0" anchor="b"/>
                </a:tc>
                <a:tc>
                  <a:txBody>
                    <a:bodyPr/>
                    <a:lstStyle/>
                    <a:p>
                      <a:pPr marL="0" marR="0" indent="444500" algn="just"/>
                      <a:r>
                        <a:rPr lang="tr" sz="850" b="1">
                          <a:latin typeface="Calibri"/>
                        </a:rPr>
                        <a:t>7.483,94</a:t>
                      </a:r>
                    </a:p>
                  </a:txBody>
                  <a:tcPr marL="0" marR="0" marT="0" marB="0" anchor="b"/>
                </a:tc>
                <a:extLst>
                  <a:ext uri="{0D108BD9-81ED-4DB2-BD59-A6C34878D82A}">
                    <a16:rowId xmlns:a16="http://schemas.microsoft.com/office/drawing/2014/main" val="10023"/>
                  </a:ext>
                </a:extLst>
              </a:tr>
              <a:tr h="155448">
                <a:tc>
                  <a:txBody>
                    <a:bodyPr/>
                    <a:lstStyle/>
                    <a:p>
                      <a:pPr marL="0" marR="0" indent="0"/>
                      <a:r>
                        <a:rPr lang="tr" sz="850" b="1">
                          <a:latin typeface="Calibri"/>
                        </a:rPr>
                        <a:t>780</a:t>
                      </a:r>
                    </a:p>
                  </a:txBody>
                  <a:tcPr marL="0" marR="0" marT="0" marB="0" anchor="b"/>
                </a:tc>
                <a:tc>
                  <a:txBody>
                    <a:bodyPr/>
                    <a:lstStyle/>
                    <a:p>
                      <a:pPr marL="0" marR="0" indent="0"/>
                      <a:r>
                        <a:rPr lang="tr" sz="850" b="1">
                          <a:latin typeface="Calibri"/>
                        </a:rPr>
                        <a:t>FİNANSMAN GİDERLERİ</a:t>
                      </a:r>
                    </a:p>
                  </a:txBody>
                  <a:tcPr marL="0" marR="0" marT="0" marB="0" anchor="b"/>
                </a:tc>
                <a:tc>
                  <a:txBody>
                    <a:bodyPr/>
                    <a:lstStyle/>
                    <a:p>
                      <a:endParaRPr sz="800"/>
                    </a:p>
                  </a:txBody>
                  <a:tcPr marL="0" marR="0" marT="0" marB="0"/>
                </a:tc>
                <a:tc>
                  <a:txBody>
                    <a:bodyPr/>
                    <a:lstStyle/>
                    <a:p>
                      <a:pPr marL="0" marR="0" indent="444500" algn="just"/>
                      <a:r>
                        <a:rPr lang="tr" sz="850" b="1">
                          <a:latin typeface="Calibri"/>
                        </a:rPr>
                        <a:t>3.741,97</a:t>
                      </a:r>
                    </a:p>
                  </a:txBody>
                  <a:tcPr marL="0" marR="0" marT="0" marB="0" anchor="b"/>
                </a:tc>
                <a:tc>
                  <a:txBody>
                    <a:bodyPr/>
                    <a:lstStyle/>
                    <a:p>
                      <a:pPr marL="0" marR="0" indent="444500" algn="just"/>
                      <a:r>
                        <a:rPr lang="tr" sz="850" b="1">
                          <a:latin typeface="Calibri"/>
                        </a:rPr>
                        <a:t>3.741,97</a:t>
                      </a:r>
                    </a:p>
                  </a:txBody>
                  <a:tcPr marL="0" marR="0" marT="0" marB="0" anchor="b"/>
                </a:tc>
                <a:extLst>
                  <a:ext uri="{0D108BD9-81ED-4DB2-BD59-A6C34878D82A}">
                    <a16:rowId xmlns:a16="http://schemas.microsoft.com/office/drawing/2014/main" val="10024"/>
                  </a:ext>
                </a:extLst>
              </a:tr>
              <a:tr h="152400">
                <a:tc>
                  <a:txBody>
                    <a:bodyPr/>
                    <a:lstStyle/>
                    <a:p>
                      <a:pPr marL="0" marR="0" indent="0"/>
                      <a:r>
                        <a:rPr lang="tr" sz="750">
                          <a:latin typeface="Calibri"/>
                        </a:rPr>
                        <a:t>780.01</a:t>
                      </a:r>
                    </a:p>
                  </a:txBody>
                  <a:tcPr marL="0" marR="0" marT="0" marB="0" anchor="b"/>
                </a:tc>
                <a:tc>
                  <a:txBody>
                    <a:bodyPr/>
                    <a:lstStyle/>
                    <a:p>
                      <a:pPr marL="0" marR="0" indent="0"/>
                      <a:r>
                        <a:rPr lang="tr" sz="750">
                          <a:latin typeface="Calibri"/>
                        </a:rPr>
                        <a:t>Kredi Kart Komisyon Gideri</a:t>
                      </a:r>
                    </a:p>
                  </a:txBody>
                  <a:tcPr marL="0" marR="0" marT="0" marB="0" anchor="b"/>
                </a:tc>
                <a:tc>
                  <a:txBody>
                    <a:bodyPr/>
                    <a:lstStyle/>
                    <a:p>
                      <a:pPr marL="0" marR="0" indent="0" algn="just"/>
                      <a:r>
                        <a:rPr lang="tr" sz="750">
                          <a:latin typeface="Calibri"/>
                        </a:rPr>
                        <a:t>TL</a:t>
                      </a:r>
                    </a:p>
                  </a:txBody>
                  <a:tcPr marL="0" marR="0" marT="0" marB="0" anchor="b"/>
                </a:tc>
                <a:tc>
                  <a:txBody>
                    <a:bodyPr/>
                    <a:lstStyle/>
                    <a:p>
                      <a:pPr marL="0" marR="0" indent="0" algn="r"/>
                      <a:r>
                        <a:rPr lang="tr" sz="750">
                          <a:latin typeface="Calibri"/>
                        </a:rPr>
                        <a:t>3.741,97</a:t>
                      </a:r>
                    </a:p>
                  </a:txBody>
                  <a:tcPr marL="0" marR="0" marT="0" marB="0" anchor="b"/>
                </a:tc>
                <a:tc>
                  <a:txBody>
                    <a:bodyPr/>
                    <a:lstStyle/>
                    <a:p>
                      <a:pPr marL="0" marR="0" indent="0" algn="r"/>
                      <a:r>
                        <a:rPr lang="tr" sz="750">
                          <a:latin typeface="Calibri"/>
                        </a:rPr>
                        <a:t>3.741,97</a:t>
                      </a:r>
                    </a:p>
                  </a:txBody>
                  <a:tcPr marL="0" marR="0" marT="0" marB="0" anchor="b"/>
                </a:tc>
                <a:extLst>
                  <a:ext uri="{0D108BD9-81ED-4DB2-BD59-A6C34878D82A}">
                    <a16:rowId xmlns:a16="http://schemas.microsoft.com/office/drawing/2014/main" val="10025"/>
                  </a:ext>
                </a:extLst>
              </a:tr>
              <a:tr h="155448">
                <a:tc>
                  <a:txBody>
                    <a:bodyPr/>
                    <a:lstStyle/>
                    <a:p>
                      <a:pPr marL="0" marR="0" indent="0"/>
                      <a:r>
                        <a:rPr lang="tr" sz="850" b="1">
                          <a:latin typeface="Calibri"/>
                        </a:rPr>
                        <a:t>781</a:t>
                      </a:r>
                    </a:p>
                  </a:txBody>
                  <a:tcPr marL="0" marR="0" marT="0" marB="0" anchor="b"/>
                </a:tc>
                <a:tc>
                  <a:txBody>
                    <a:bodyPr/>
                    <a:lstStyle/>
                    <a:p>
                      <a:pPr marL="0" marR="0" indent="0"/>
                      <a:r>
                        <a:rPr lang="tr" sz="850" b="1">
                          <a:latin typeface="Calibri"/>
                        </a:rPr>
                        <a:t>FİNANSMAN GİDERLERİ YANSITMA HESABI</a:t>
                      </a:r>
                    </a:p>
                  </a:txBody>
                  <a:tcPr marL="0" marR="0" marT="0" marB="0" anchor="b"/>
                </a:tc>
                <a:tc>
                  <a:txBody>
                    <a:bodyPr/>
                    <a:lstStyle/>
                    <a:p>
                      <a:endParaRPr sz="800"/>
                    </a:p>
                  </a:txBody>
                  <a:tcPr marL="0" marR="0" marT="0" marB="0"/>
                </a:tc>
                <a:tc>
                  <a:txBody>
                    <a:bodyPr/>
                    <a:lstStyle/>
                    <a:p>
                      <a:pPr marL="0" marR="0" indent="444500" algn="just"/>
                      <a:r>
                        <a:rPr lang="tr" sz="850" b="1">
                          <a:latin typeface="Calibri"/>
                        </a:rPr>
                        <a:t>3.741,97</a:t>
                      </a:r>
                    </a:p>
                  </a:txBody>
                  <a:tcPr marL="0" marR="0" marT="0" marB="0" anchor="b"/>
                </a:tc>
                <a:tc>
                  <a:txBody>
                    <a:bodyPr/>
                    <a:lstStyle/>
                    <a:p>
                      <a:pPr marL="0" marR="0" indent="444500" algn="just"/>
                      <a:r>
                        <a:rPr lang="tr" sz="850" b="1">
                          <a:latin typeface="Calibri"/>
                        </a:rPr>
                        <a:t>3.741,97</a:t>
                      </a:r>
                    </a:p>
                  </a:txBody>
                  <a:tcPr marL="0" marR="0" marT="0" marB="0" anchor="b"/>
                </a:tc>
                <a:extLst>
                  <a:ext uri="{0D108BD9-81ED-4DB2-BD59-A6C34878D82A}">
                    <a16:rowId xmlns:a16="http://schemas.microsoft.com/office/drawing/2014/main" val="10026"/>
                  </a:ext>
                </a:extLst>
              </a:tr>
              <a:tr h="152400">
                <a:tc>
                  <a:txBody>
                    <a:bodyPr/>
                    <a:lstStyle/>
                    <a:p>
                      <a:pPr marL="0" marR="0" indent="0"/>
                      <a:r>
                        <a:rPr lang="tr" sz="750">
                          <a:latin typeface="Calibri"/>
                        </a:rPr>
                        <a:t>781.01</a:t>
                      </a:r>
                    </a:p>
                  </a:txBody>
                  <a:tcPr marL="0" marR="0" marT="0" marB="0" anchor="b"/>
                </a:tc>
                <a:tc>
                  <a:txBody>
                    <a:bodyPr/>
                    <a:lstStyle/>
                    <a:p>
                      <a:pPr marL="0" marR="0" indent="0"/>
                      <a:r>
                        <a:rPr lang="tr" sz="750">
                          <a:latin typeface="Calibri"/>
                        </a:rPr>
                        <a:t>Finansman Giderleri Yansıtma Hes</a:t>
                      </a:r>
                    </a:p>
                  </a:txBody>
                  <a:tcPr marL="0" marR="0" marT="0" marB="0" anchor="b"/>
                </a:tc>
                <a:tc>
                  <a:txBody>
                    <a:bodyPr/>
                    <a:lstStyle/>
                    <a:p>
                      <a:pPr marL="0" marR="0" indent="0" algn="just"/>
                      <a:r>
                        <a:rPr lang="tr" sz="750">
                          <a:latin typeface="Calibri"/>
                        </a:rPr>
                        <a:t>TL</a:t>
                      </a:r>
                    </a:p>
                  </a:txBody>
                  <a:tcPr marL="0" marR="0" marT="0" marB="0" anchor="b"/>
                </a:tc>
                <a:tc>
                  <a:txBody>
                    <a:bodyPr/>
                    <a:lstStyle/>
                    <a:p>
                      <a:pPr marL="0" marR="0" indent="495300"/>
                      <a:r>
                        <a:rPr lang="tr" sz="750">
                          <a:latin typeface="Calibri"/>
                        </a:rPr>
                        <a:t>3.741,97</a:t>
                      </a:r>
                    </a:p>
                  </a:txBody>
                  <a:tcPr marL="0" marR="0" marT="0" marB="0" anchor="b"/>
                </a:tc>
                <a:tc>
                  <a:txBody>
                    <a:bodyPr/>
                    <a:lstStyle/>
                    <a:p>
                      <a:pPr marL="0" marR="0" indent="0" algn="r"/>
                      <a:r>
                        <a:rPr lang="tr" sz="750">
                          <a:latin typeface="Calibri"/>
                        </a:rPr>
                        <a:t>3.741,97</a:t>
                      </a:r>
                    </a:p>
                  </a:txBody>
                  <a:tcPr marL="0" marR="0" marT="0" marB="0" anchor="b"/>
                </a:tc>
                <a:extLst>
                  <a:ext uri="{0D108BD9-81ED-4DB2-BD59-A6C34878D82A}">
                    <a16:rowId xmlns:a16="http://schemas.microsoft.com/office/drawing/2014/main" val="10027"/>
                  </a:ext>
                </a:extLst>
              </a:tr>
              <a:tr h="161544">
                <a:tc gridSpan="3">
                  <a:txBody>
                    <a:bodyPr/>
                    <a:lstStyle/>
                    <a:p>
                      <a:pPr marL="0" marR="0" indent="0" algn="r"/>
                      <a:r>
                        <a:rPr lang="tr" sz="700" b="1">
                          <a:latin typeface="Calibri"/>
                        </a:rPr>
                        <a:t>GENEL TOPLAM :</a:t>
                      </a:r>
                    </a:p>
                  </a:txBody>
                  <a:tcPr marL="0" marR="0" marT="0" marB="0">
                    <a:solidFill>
                      <a:srgbClr val="BEBABB"/>
                    </a:solidFill>
                  </a:tcPr>
                </a:tc>
                <a:tc hMerge="1">
                  <a:txBody>
                    <a:bodyPr/>
                    <a:lstStyle/>
                    <a:p>
                      <a:endParaRPr sz="800"/>
                    </a:p>
                  </a:txBody>
                  <a:tcPr marL="0" marR="0" marT="0" marB="0"/>
                </a:tc>
                <a:tc hMerge="1">
                  <a:txBody>
                    <a:bodyPr/>
                    <a:lstStyle/>
                    <a:p>
                      <a:endParaRPr sz="800"/>
                    </a:p>
                  </a:txBody>
                  <a:tcPr marL="0" marR="0" marT="0" marB="0"/>
                </a:tc>
                <a:tc>
                  <a:txBody>
                    <a:bodyPr/>
                    <a:lstStyle/>
                    <a:p>
                      <a:pPr marL="0" marR="0" indent="0" algn="r"/>
                      <a:r>
                        <a:rPr lang="tr" sz="700" b="1">
                          <a:latin typeface="Calibri"/>
                        </a:rPr>
                        <a:t>32.887.826,26</a:t>
                      </a:r>
                    </a:p>
                  </a:txBody>
                  <a:tcPr marL="0" marR="0" marT="0" marB="0">
                    <a:solidFill>
                      <a:srgbClr val="BEBABB"/>
                    </a:solidFill>
                  </a:tcPr>
                </a:tc>
                <a:tc>
                  <a:txBody>
                    <a:bodyPr/>
                    <a:lstStyle/>
                    <a:p>
                      <a:pPr marL="0" marR="0" indent="0" algn="r"/>
                      <a:r>
                        <a:rPr lang="tr" sz="700" b="1">
                          <a:latin typeface="Calibri"/>
                        </a:rPr>
                        <a:t>32.887.826,26</a:t>
                      </a:r>
                    </a:p>
                  </a:txBody>
                  <a:tcPr marL="0" marR="0" marT="0" marB="0">
                    <a:solidFill>
                      <a:srgbClr val="BEBABB"/>
                    </a:solidFill>
                  </a:tcPr>
                </a:tc>
                <a:extLst>
                  <a:ext uri="{0D108BD9-81ED-4DB2-BD59-A6C34878D82A}">
                    <a16:rowId xmlns:a16="http://schemas.microsoft.com/office/drawing/2014/main" val="10028"/>
                  </a:ext>
                </a:extLst>
              </a:tr>
            </a:tbl>
          </a:graphicData>
        </a:graphic>
      </p:graphicFrame>
      <p:graphicFrame>
        <p:nvGraphicFramePr>
          <p:cNvPr id="6" name="Tablo 5"/>
          <p:cNvGraphicFramePr>
            <a:graphicFrameLocks noGrp="1"/>
          </p:cNvGraphicFramePr>
          <p:nvPr/>
        </p:nvGraphicFramePr>
        <p:xfrm>
          <a:off x="880872" y="5980176"/>
          <a:ext cx="4882896" cy="2618232"/>
        </p:xfrm>
        <a:graphic>
          <a:graphicData uri="http://schemas.openxmlformats.org/drawingml/2006/table">
            <a:tbl>
              <a:tblPr/>
              <a:tblGrid>
                <a:gridCol w="3553968">
                  <a:extLst>
                    <a:ext uri="{9D8B030D-6E8A-4147-A177-3AD203B41FA5}">
                      <a16:colId xmlns:a16="http://schemas.microsoft.com/office/drawing/2014/main" val="20000"/>
                    </a:ext>
                  </a:extLst>
                </a:gridCol>
                <a:gridCol w="1328928">
                  <a:extLst>
                    <a:ext uri="{9D8B030D-6E8A-4147-A177-3AD203B41FA5}">
                      <a16:colId xmlns:a16="http://schemas.microsoft.com/office/drawing/2014/main" val="20001"/>
                    </a:ext>
                  </a:extLst>
                </a:gridCol>
              </a:tblGrid>
              <a:tr h="2618232">
                <a:tc>
                  <a:txBody>
                    <a:bodyPr/>
                    <a:lstStyle/>
                    <a:p>
                      <a:pPr marL="0" marR="0" indent="0">
                        <a:spcAft>
                          <a:spcPts val="840"/>
                        </a:spcAft>
                      </a:pPr>
                      <a:r>
                        <a:rPr lang="tr" sz="1200">
                          <a:solidFill>
                            <a:srgbClr val="CE5F65"/>
                          </a:solidFill>
                          <a:latin typeface="Times New Roman"/>
                        </a:rPr>
                        <a:t>Banka Hesap Durumu:</a:t>
                      </a:r>
                    </a:p>
                    <a:p>
                      <a:pPr marL="0" marR="0" indent="0">
                        <a:spcAft>
                          <a:spcPts val="840"/>
                        </a:spcAft>
                      </a:pPr>
                      <a:r>
                        <a:rPr lang="tr" sz="1200">
                          <a:latin typeface="Times New Roman"/>
                        </a:rPr>
                        <a:t>2024 yılından devreden</a:t>
                      </a:r>
                    </a:p>
                    <a:p>
                      <a:pPr marL="0" marR="0" indent="0">
                        <a:spcAft>
                          <a:spcPts val="840"/>
                        </a:spcAft>
                      </a:pPr>
                      <a:r>
                        <a:rPr lang="tr" sz="1200">
                          <a:latin typeface="Times New Roman"/>
                        </a:rPr>
                        <a:t>Yıl içinde hesaba yatan</a:t>
                      </a:r>
                    </a:p>
                    <a:p>
                      <a:pPr marL="0" marR="0" indent="0">
                        <a:spcAft>
                          <a:spcPts val="840"/>
                        </a:spcAft>
                      </a:pPr>
                      <a:r>
                        <a:rPr lang="tr" sz="1200">
                          <a:latin typeface="Times New Roman"/>
                        </a:rPr>
                        <a:t>Yıl sonu banka hesabı toplamı</a:t>
                      </a:r>
                    </a:p>
                    <a:p>
                      <a:pPr marL="0" marR="0" indent="0">
                        <a:spcAft>
                          <a:spcPts val="840"/>
                        </a:spcAft>
                      </a:pPr>
                      <a:r>
                        <a:rPr lang="tr" sz="1200">
                          <a:latin typeface="Times New Roman"/>
                        </a:rPr>
                        <a:t>Yıl içinde yapılan ödemeler nedeniyle hesaptan çıkan :</a:t>
                      </a:r>
                    </a:p>
                    <a:p>
                      <a:pPr marL="0" marR="0" indent="0">
                        <a:spcAft>
                          <a:spcPts val="2520"/>
                        </a:spcAft>
                      </a:pPr>
                      <a:r>
                        <a:rPr lang="tr" sz="1200">
                          <a:latin typeface="Times New Roman"/>
                        </a:rPr>
                        <a:t>Yıl sonu banka hesap bakiyesi</a:t>
                      </a:r>
                    </a:p>
                    <a:p>
                      <a:pPr marL="0" marR="0" indent="0"/>
                      <a:r>
                        <a:rPr lang="tr" sz="1200" u="sng">
                          <a:latin typeface="Times New Roman"/>
                        </a:rPr>
                        <a:t>3- PERSONEL BİLGİLERİ</a:t>
                      </a:r>
                    </a:p>
                  </a:txBody>
                  <a:tcPr marL="0" marR="0" marT="0" marB="0" anchor="b"/>
                </a:tc>
                <a:tc>
                  <a:txBody>
                    <a:bodyPr/>
                    <a:lstStyle/>
                    <a:p>
                      <a:pPr marL="0" marR="0" indent="0" defTabSz="265176">
                        <a:spcAft>
                          <a:spcPts val="840"/>
                        </a:spcAft>
                        <a:tabLst>
                          <a:tab pos="265176" algn="l"/>
                        </a:tabLst>
                      </a:pPr>
                      <a:r>
                        <a:rPr lang="tr" sz="1200">
                          <a:latin typeface="Times New Roman"/>
                        </a:rPr>
                        <a:t>:	90.579,23 TL.</a:t>
                      </a:r>
                    </a:p>
                    <a:p>
                      <a:pPr marL="0" marR="0" indent="0">
                        <a:spcAft>
                          <a:spcPts val="840"/>
                        </a:spcAft>
                      </a:pPr>
                      <a:r>
                        <a:rPr lang="tr" sz="1200">
                          <a:latin typeface="Times New Roman"/>
                        </a:rPr>
                        <a:t>: 4.361.703,37 TL.</a:t>
                      </a:r>
                    </a:p>
                    <a:p>
                      <a:pPr marL="0" marR="0" indent="0">
                        <a:spcAft>
                          <a:spcPts val="840"/>
                        </a:spcAft>
                      </a:pPr>
                      <a:r>
                        <a:rPr lang="tr" sz="1200">
                          <a:latin typeface="Times New Roman"/>
                        </a:rPr>
                        <a:t>: 4.452.282,60 TL.</a:t>
                      </a:r>
                    </a:p>
                    <a:p>
                      <a:pPr marL="0" marR="0" indent="0">
                        <a:spcAft>
                          <a:spcPts val="840"/>
                        </a:spcAft>
                      </a:pPr>
                      <a:r>
                        <a:rPr lang="tr" sz="1200">
                          <a:latin typeface="Times New Roman"/>
                        </a:rPr>
                        <a:t>4.112.272,42 TL.</a:t>
                      </a:r>
                    </a:p>
                    <a:p>
                      <a:pPr marL="0" marR="0" indent="101600" defTabSz="363728">
                        <a:tabLst>
                          <a:tab pos="363728" algn="l"/>
                        </a:tabLst>
                      </a:pPr>
                      <a:r>
                        <a:rPr lang="tr" sz="1200">
                          <a:latin typeface="Times New Roman"/>
                        </a:rPr>
                        <a:t>:	340.010,18 TL.</a:t>
                      </a:r>
                    </a:p>
                  </a:txBody>
                  <a:tcPr marL="0" marR="0" marT="0" marB="0" anchor="ctr"/>
                </a:tc>
                <a:extLst>
                  <a:ext uri="{0D108BD9-81ED-4DB2-BD59-A6C34878D82A}">
                    <a16:rowId xmlns:a16="http://schemas.microsoft.com/office/drawing/2014/main" val="10000"/>
                  </a:ext>
                </a:extLst>
              </a:tr>
            </a:tbl>
          </a:graphicData>
        </a:graphic>
      </p:graphicFrame>
      <p:sp>
        <p:nvSpPr>
          <p:cNvPr id="7" name="Dikdörtgen 6"/>
          <p:cNvSpPr/>
          <p:nvPr/>
        </p:nvSpPr>
        <p:spPr>
          <a:xfrm>
            <a:off x="890016" y="8744712"/>
            <a:ext cx="3718560" cy="176784"/>
          </a:xfrm>
          <a:prstGeom prst="rect">
            <a:avLst/>
          </a:prstGeom>
          <a:noFill/>
        </p:spPr>
        <p:txBody>
          <a:bodyPr wrap="none" lIns="0" tIns="0" rIns="0" bIns="0">
            <a:noAutofit/>
          </a:bodyPr>
          <a:lstStyle/>
          <a:p>
            <a:pPr marL="0" marR="0" indent="0"/>
            <a:r>
              <a:rPr lang="tr" sz="1200">
                <a:solidFill>
                  <a:srgbClr val="CE5F65"/>
                </a:solidFill>
                <a:latin typeface="Times New Roman"/>
              </a:rPr>
              <a:t>31.12.2025 tarihi itibari ile 4 şirket işçisi istihdam edilmiştir.</a:t>
            </a:r>
          </a:p>
        </p:txBody>
      </p:sp>
    </p:spTree>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389376" y="856488"/>
            <a:ext cx="1097280" cy="225552"/>
          </a:xfrm>
          <a:prstGeom prst="rect">
            <a:avLst/>
          </a:prstGeom>
          <a:noFill/>
        </p:spPr>
        <p:txBody>
          <a:bodyPr wrap="none" lIns="0" tIns="0" rIns="0" bIns="0">
            <a:noAutofit/>
          </a:bodyPr>
          <a:lstStyle/>
          <a:p>
            <a:pPr marL="0" marR="0" indent="0" algn="ctr"/>
            <a:r>
              <a:rPr lang="tr" sz="550" b="1">
                <a:latin typeface="Arial"/>
              </a:rPr>
              <a:t>İŞLE1MEAWLI BİLANÇO</a:t>
            </a:r>
          </a:p>
        </p:txBody>
      </p:sp>
      <p:graphicFrame>
        <p:nvGraphicFramePr>
          <p:cNvPr id="3" name="Tablo 2"/>
          <p:cNvGraphicFramePr>
            <a:graphicFrameLocks noGrp="1"/>
          </p:cNvGraphicFramePr>
          <p:nvPr/>
        </p:nvGraphicFramePr>
        <p:xfrm>
          <a:off x="899160" y="1447800"/>
          <a:ext cx="6080760" cy="6952488"/>
        </p:xfrm>
        <a:graphic>
          <a:graphicData uri="http://schemas.openxmlformats.org/drawingml/2006/table">
            <a:tbl>
              <a:tblPr/>
              <a:tblGrid>
                <a:gridCol w="1594104">
                  <a:extLst>
                    <a:ext uri="{9D8B030D-6E8A-4147-A177-3AD203B41FA5}">
                      <a16:colId xmlns:a16="http://schemas.microsoft.com/office/drawing/2014/main" val="20000"/>
                    </a:ext>
                  </a:extLst>
                </a:gridCol>
                <a:gridCol w="752856">
                  <a:extLst>
                    <a:ext uri="{9D8B030D-6E8A-4147-A177-3AD203B41FA5}">
                      <a16:colId xmlns:a16="http://schemas.microsoft.com/office/drawing/2014/main" val="20001"/>
                    </a:ext>
                  </a:extLst>
                </a:gridCol>
                <a:gridCol w="688848">
                  <a:extLst>
                    <a:ext uri="{9D8B030D-6E8A-4147-A177-3AD203B41FA5}">
                      <a16:colId xmlns:a16="http://schemas.microsoft.com/office/drawing/2014/main" val="20002"/>
                    </a:ext>
                  </a:extLst>
                </a:gridCol>
                <a:gridCol w="1563624">
                  <a:extLst>
                    <a:ext uri="{9D8B030D-6E8A-4147-A177-3AD203B41FA5}">
                      <a16:colId xmlns:a16="http://schemas.microsoft.com/office/drawing/2014/main" val="20003"/>
                    </a:ext>
                  </a:extLst>
                </a:gridCol>
                <a:gridCol w="835152">
                  <a:extLst>
                    <a:ext uri="{9D8B030D-6E8A-4147-A177-3AD203B41FA5}">
                      <a16:colId xmlns:a16="http://schemas.microsoft.com/office/drawing/2014/main" val="20004"/>
                    </a:ext>
                  </a:extLst>
                </a:gridCol>
                <a:gridCol w="646176">
                  <a:extLst>
                    <a:ext uri="{9D8B030D-6E8A-4147-A177-3AD203B41FA5}">
                      <a16:colId xmlns:a16="http://schemas.microsoft.com/office/drawing/2014/main" val="20005"/>
                    </a:ext>
                  </a:extLst>
                </a:gridCol>
              </a:tblGrid>
              <a:tr h="204216">
                <a:tc gridSpan="6">
                  <a:txBody>
                    <a:bodyPr/>
                    <a:lstStyle/>
                    <a:p>
                      <a:pPr marL="0" marR="0" indent="0"/>
                      <a:r>
                        <a:rPr lang="tr" sz="425" b="1">
                          <a:latin typeface="Arial"/>
                        </a:rPr>
                        <a:t>İYİBE15AN $(BYALmiMHİm5ANVE W</a:t>
                      </a:r>
                    </a:p>
                  </a:txBody>
                  <a:tcPr marL="0" marR="0" marT="0" marB="0"/>
                </a:tc>
                <a:tc hMerge="1">
                  <a:txBody>
                    <a:bodyPr/>
                    <a:lstStyle/>
                    <a:p>
                      <a:endParaRPr sz="1000"/>
                    </a:p>
                  </a:txBody>
                  <a:tcPr marL="0" marR="0" marT="0" marB="0"/>
                </a:tc>
                <a:tc hMerge="1">
                  <a:txBody>
                    <a:bodyPr/>
                    <a:lstStyle/>
                    <a:p>
                      <a:endParaRPr sz="1000"/>
                    </a:p>
                  </a:txBody>
                  <a:tcPr marL="0" marR="0" marT="0" marB="0"/>
                </a:tc>
                <a:tc hMerge="1">
                  <a:txBody>
                    <a:bodyPr/>
                    <a:lstStyle/>
                    <a:p>
                      <a:endParaRPr sz="1000"/>
                    </a:p>
                  </a:txBody>
                  <a:tcPr marL="0" marR="0" marT="0" marB="0"/>
                </a:tc>
                <a:tc hMerge="1">
                  <a:txBody>
                    <a:bodyPr/>
                    <a:lstStyle/>
                    <a:p>
                      <a:endParaRPr sz="1000"/>
                    </a:p>
                  </a:txBody>
                  <a:tcPr marL="0" marR="0" marT="0" marB="0"/>
                </a:tc>
                <a:tc hMerge="1">
                  <a:txBody>
                    <a:bodyPr/>
                    <a:lstStyle/>
                    <a:p>
                      <a:endParaRPr sz="1000"/>
                    </a:p>
                  </a:txBody>
                  <a:tcPr marL="0" marR="0" marT="0" marB="0"/>
                </a:tc>
                <a:extLst>
                  <a:ext uri="{0D108BD9-81ED-4DB2-BD59-A6C34878D82A}">
                    <a16:rowId xmlns:a16="http://schemas.microsoft.com/office/drawing/2014/main" val="10000"/>
                  </a:ext>
                </a:extLst>
              </a:tr>
              <a:tr h="466344">
                <a:tc gridSpan="3">
                  <a:txBody>
                    <a:bodyPr/>
                    <a:lstStyle/>
                    <a:p>
                      <a:pPr marL="0" marR="0" indent="0"/>
                      <a:r>
                        <a:rPr lang="tr" sz="550" b="1">
                          <a:latin typeface="Arial"/>
                        </a:rPr>
                        <a:t>AKIİF (VARLIKLAR)</a:t>
                      </a:r>
                    </a:p>
                  </a:txBody>
                  <a:tcPr marL="0" marR="0" marT="0" marB="0" anchor="b"/>
                </a:tc>
                <a:tc hMerge="1">
                  <a:txBody>
                    <a:bodyPr/>
                    <a:lstStyle/>
                    <a:p>
                      <a:endParaRPr sz="2300"/>
                    </a:p>
                  </a:txBody>
                  <a:tcPr marL="0" marR="0" marT="0" marB="0"/>
                </a:tc>
                <a:tc hMerge="1">
                  <a:txBody>
                    <a:bodyPr/>
                    <a:lstStyle/>
                    <a:p>
                      <a:endParaRPr sz="2300"/>
                    </a:p>
                  </a:txBody>
                  <a:tcPr marL="0" marR="0" marT="0" marB="0"/>
                </a:tc>
                <a:tc>
                  <a:txBody>
                    <a:bodyPr/>
                    <a:lstStyle/>
                    <a:p>
                      <a:pPr marL="0" marR="0" indent="0"/>
                      <a:r>
                        <a:rPr lang="tr" sz="550" b="1">
                          <a:latin typeface="Arial"/>
                        </a:rPr>
                        <a:t>PASİF (VARLIKLAR)</a:t>
                      </a:r>
                    </a:p>
                  </a:txBody>
                  <a:tcPr marL="0" marR="0" marT="0" marB="0" anchor="b"/>
                </a:tc>
                <a:tc gridSpan="2">
                  <a:txBody>
                    <a:bodyPr/>
                    <a:lstStyle/>
                    <a:p>
                      <a:pPr marL="0" marR="0" indent="0"/>
                      <a:r>
                        <a:rPr lang="tr" sz="1200">
                          <a:latin typeface="Times New Roman"/>
                        </a:rPr>
                        <a:t>Donem :2025</a:t>
                      </a:r>
                    </a:p>
                  </a:txBody>
                  <a:tcPr marL="0" marR="0" marT="0" marB="0"/>
                </a:tc>
                <a:tc hMerge="1">
                  <a:txBody>
                    <a:bodyPr/>
                    <a:lstStyle/>
                    <a:p>
                      <a:endParaRPr sz="2300"/>
                    </a:p>
                  </a:txBody>
                  <a:tcPr marL="0" marR="0" marT="0" marB="0"/>
                </a:tc>
                <a:extLst>
                  <a:ext uri="{0D108BD9-81ED-4DB2-BD59-A6C34878D82A}">
                    <a16:rowId xmlns:a16="http://schemas.microsoft.com/office/drawing/2014/main" val="10001"/>
                  </a:ext>
                </a:extLst>
              </a:tr>
              <a:tr h="265176">
                <a:tc>
                  <a:txBody>
                    <a:bodyPr/>
                    <a:lstStyle/>
                    <a:p>
                      <a:endParaRPr sz="1300"/>
                    </a:p>
                  </a:txBody>
                  <a:tcPr marL="0" marR="0" marT="0" marB="0"/>
                </a:tc>
                <a:tc>
                  <a:txBody>
                    <a:bodyPr/>
                    <a:lstStyle/>
                    <a:p>
                      <a:pPr marL="0" marR="0" indent="0"/>
                      <a:r>
                        <a:rPr lang="tr" sz="550" b="1">
                          <a:latin typeface="Arial"/>
                        </a:rPr>
                        <a:t>(keki Dönem</a:t>
                      </a:r>
                    </a:p>
                  </a:txBody>
                  <a:tcPr marL="0" marR="0" marT="0" marB="0" anchor="b"/>
                </a:tc>
                <a:tc>
                  <a:txBody>
                    <a:bodyPr/>
                    <a:lstStyle/>
                    <a:p>
                      <a:pPr marL="0" marR="0" indent="0" algn="ctr"/>
                      <a:r>
                        <a:rPr lang="tr" sz="550" b="1">
                          <a:latin typeface="Arial"/>
                        </a:rPr>
                        <a:t>Cari Dönem</a:t>
                      </a:r>
                    </a:p>
                  </a:txBody>
                  <a:tcPr marL="0" marR="0" marT="0" marB="0" anchor="b"/>
                </a:tc>
                <a:tc>
                  <a:txBody>
                    <a:bodyPr/>
                    <a:lstStyle/>
                    <a:p>
                      <a:endParaRPr sz="1300"/>
                    </a:p>
                  </a:txBody>
                  <a:tcPr marL="0" marR="0" marT="0" marB="0"/>
                </a:tc>
                <a:tc>
                  <a:txBody>
                    <a:bodyPr/>
                    <a:lstStyle/>
                    <a:p>
                      <a:pPr marL="0" marR="0" indent="0"/>
                      <a:r>
                        <a:rPr lang="tr" sz="550" b="1">
                          <a:latin typeface="Arial"/>
                        </a:rPr>
                        <a:t>Önceki Dönem</a:t>
                      </a:r>
                    </a:p>
                  </a:txBody>
                  <a:tcPr marL="0" marR="0" marT="0" marB="0" anchor="b"/>
                </a:tc>
                <a:tc>
                  <a:txBody>
                    <a:bodyPr/>
                    <a:lstStyle/>
                    <a:p>
                      <a:pPr marL="0" marR="0" indent="88900" algn="just"/>
                      <a:r>
                        <a:rPr lang="tr" sz="550" b="1">
                          <a:latin typeface="Arial"/>
                        </a:rPr>
                        <a:t>Cari Dönem</a:t>
                      </a:r>
                    </a:p>
                  </a:txBody>
                  <a:tcPr marL="0" marR="0" marT="0" marB="0" anchor="b"/>
                </a:tc>
                <a:extLst>
                  <a:ext uri="{0D108BD9-81ED-4DB2-BD59-A6C34878D82A}">
                    <a16:rowId xmlns:a16="http://schemas.microsoft.com/office/drawing/2014/main" val="10002"/>
                  </a:ext>
                </a:extLst>
              </a:tr>
              <a:tr h="176784">
                <a:tc>
                  <a:txBody>
                    <a:bodyPr/>
                    <a:lstStyle/>
                    <a:p>
                      <a:pPr marL="0" marR="0" indent="0"/>
                      <a:r>
                        <a:rPr lang="tr" sz="500" b="1">
                          <a:latin typeface="Arial"/>
                        </a:rPr>
                        <a:t>I-DÖN0IVARUK1AR</a:t>
                      </a:r>
                    </a:p>
                  </a:txBody>
                  <a:tcPr marL="0" marR="0" marT="0" marB="0"/>
                </a:tc>
                <a:tc>
                  <a:txBody>
                    <a:bodyPr/>
                    <a:lstStyle/>
                    <a:p>
                      <a:pPr marL="0" marR="0" indent="279400"/>
                      <a:r>
                        <a:rPr lang="tr" sz="500" b="1">
                          <a:latin typeface="Arial"/>
                        </a:rPr>
                        <a:t>1.089.915,29</a:t>
                      </a:r>
                    </a:p>
                  </a:txBody>
                  <a:tcPr marL="0" marR="0" marT="0" marB="0"/>
                </a:tc>
                <a:tc>
                  <a:txBody>
                    <a:bodyPr/>
                    <a:lstStyle/>
                    <a:p>
                      <a:pPr marL="0" marR="0" indent="304800" algn="just"/>
                      <a:r>
                        <a:rPr lang="tr" sz="500" b="1">
                          <a:latin typeface="Arial"/>
                        </a:rPr>
                        <a:t>862.090,94</a:t>
                      </a:r>
                    </a:p>
                  </a:txBody>
                  <a:tcPr marL="0" marR="0" marT="0" marB="0"/>
                </a:tc>
                <a:tc>
                  <a:txBody>
                    <a:bodyPr/>
                    <a:lstStyle/>
                    <a:p>
                      <a:pPr marL="0" marR="0" indent="0"/>
                      <a:r>
                        <a:rPr lang="tr" sz="500" b="1">
                          <a:latin typeface="Arial"/>
                        </a:rPr>
                        <a:t>•KKAVAffljYABANO KAYNAKLAR</a:t>
                      </a:r>
                    </a:p>
                  </a:txBody>
                  <a:tcPr marL="0" marR="0" marT="0" marB="0"/>
                </a:tc>
                <a:tc>
                  <a:txBody>
                    <a:bodyPr/>
                    <a:lstStyle/>
                    <a:p>
                      <a:pPr marL="0" marR="0" indent="355600" algn="just"/>
                      <a:r>
                        <a:rPr lang="tr" sz="500" b="1">
                          <a:latin typeface="Arial"/>
                        </a:rPr>
                        <a:t>624.917,60</a:t>
                      </a:r>
                    </a:p>
                  </a:txBody>
                  <a:tcPr marL="0" marR="0" marT="0" marB="0"/>
                </a:tc>
                <a:tc>
                  <a:txBody>
                    <a:bodyPr/>
                    <a:lstStyle/>
                    <a:p>
                      <a:pPr marL="0" marR="0" indent="254000" algn="just"/>
                      <a:r>
                        <a:rPr lang="tr" sz="500" b="1">
                          <a:latin typeface="Arial"/>
                        </a:rPr>
                        <a:t>341.299,08</a:t>
                      </a:r>
                    </a:p>
                  </a:txBody>
                  <a:tcPr marL="0" marR="0" marT="0" marB="0"/>
                </a:tc>
                <a:extLst>
                  <a:ext uri="{0D108BD9-81ED-4DB2-BD59-A6C34878D82A}">
                    <a16:rowId xmlns:a16="http://schemas.microsoft.com/office/drawing/2014/main" val="10003"/>
                  </a:ext>
                </a:extLst>
              </a:tr>
              <a:tr h="210312">
                <a:tc>
                  <a:txBody>
                    <a:bodyPr/>
                    <a:lstStyle/>
                    <a:p>
                      <a:pPr marL="0" marR="0" indent="0"/>
                      <a:r>
                        <a:rPr lang="tr" sz="500" b="1">
                          <a:latin typeface="Arial"/>
                        </a:rPr>
                        <a:t>AHA3RD6®®</a:t>
                      </a:r>
                    </a:p>
                  </a:txBody>
                  <a:tcPr marL="0" marR="0" marT="0" marB="0" anchor="b"/>
                </a:tc>
                <a:tc>
                  <a:txBody>
                    <a:bodyPr/>
                    <a:lstStyle/>
                    <a:p>
                      <a:pPr marL="0" marR="0" indent="317500" algn="just"/>
                      <a:r>
                        <a:rPr lang="tr" sz="500" b="1">
                          <a:latin typeface="Arial"/>
                        </a:rPr>
                        <a:t>594245,69</a:t>
                      </a:r>
                    </a:p>
                  </a:txBody>
                  <a:tcPr marL="0" marR="0" marT="0" marB="0" anchor="b"/>
                </a:tc>
                <a:tc>
                  <a:txBody>
                    <a:bodyPr/>
                    <a:lstStyle/>
                    <a:p>
                      <a:pPr marL="0" marR="0" indent="304800" algn="just"/>
                      <a:r>
                        <a:rPr lang="tr" sz="500" b="1">
                          <a:latin typeface="Arial"/>
                        </a:rPr>
                        <a:t>343.695,42</a:t>
                      </a:r>
                    </a:p>
                  </a:txBody>
                  <a:tcPr marL="0" marR="0" marT="0" marB="0" anchor="b"/>
                </a:tc>
                <a:tc>
                  <a:txBody>
                    <a:bodyPr/>
                    <a:lstStyle/>
                    <a:p>
                      <a:pPr marL="0" marR="0" indent="0"/>
                      <a:r>
                        <a:rPr lang="tr" sz="500" b="1">
                          <a:latin typeface="Arial"/>
                        </a:rPr>
                        <a:t>B-11CARI BORÇLAR</a:t>
                      </a:r>
                    </a:p>
                  </a:txBody>
                  <a:tcPr marL="0" marR="0" marT="0" marB="0" anchor="b"/>
                </a:tc>
                <a:tc>
                  <a:txBody>
                    <a:bodyPr/>
                    <a:lstStyle/>
                    <a:p>
                      <a:pPr marL="0" marR="0" indent="355600" algn="just"/>
                      <a:r>
                        <a:rPr lang="tr" sz="500" b="1">
                          <a:latin typeface="Arial"/>
                        </a:rPr>
                        <a:t>27.393,05</a:t>
                      </a:r>
                    </a:p>
                  </a:txBody>
                  <a:tcPr marL="0" marR="0" marT="0" marB="0" anchor="b"/>
                </a:tc>
                <a:tc>
                  <a:txBody>
                    <a:bodyPr/>
                    <a:lstStyle/>
                    <a:p>
                      <a:pPr marL="0" marR="0" indent="304800" algn="just"/>
                      <a:r>
                        <a:rPr lang="tr" sz="500" b="1">
                          <a:latin typeface="Arial"/>
                        </a:rPr>
                        <a:t>6.893,12</a:t>
                      </a:r>
                    </a:p>
                  </a:txBody>
                  <a:tcPr marL="0" marR="0" marT="0" marB="0" anchor="b"/>
                </a:tc>
                <a:extLst>
                  <a:ext uri="{0D108BD9-81ED-4DB2-BD59-A6C34878D82A}">
                    <a16:rowId xmlns:a16="http://schemas.microsoft.com/office/drawing/2014/main" val="10004"/>
                  </a:ext>
                </a:extLst>
              </a:tr>
              <a:tr h="179832">
                <a:tc>
                  <a:txBody>
                    <a:bodyPr/>
                    <a:lstStyle/>
                    <a:p>
                      <a:pPr marL="0" marR="0" indent="0"/>
                      <a:r>
                        <a:rPr lang="tr" sz="500" b="1">
                          <a:latin typeface="Arial"/>
                        </a:rPr>
                        <a:t>m</a:t>
                      </a:r>
                    </a:p>
                  </a:txBody>
                  <a:tcPr marL="0" marR="0" marT="0" marB="0" anchor="b"/>
                </a:tc>
                <a:tc>
                  <a:txBody>
                    <a:bodyPr/>
                    <a:lstStyle/>
                    <a:p>
                      <a:pPr marL="0" marR="0" indent="368300" algn="just"/>
                      <a:r>
                        <a:rPr lang="tr" sz="500" b="1">
                          <a:latin typeface="Arial"/>
                        </a:rPr>
                        <a:t>3.666,46</a:t>
                      </a:r>
                    </a:p>
                  </a:txBody>
                  <a:tcPr marL="0" marR="0" marT="0" marB="0" anchor="b"/>
                </a:tc>
                <a:tc>
                  <a:txBody>
                    <a:bodyPr/>
                    <a:lstStyle/>
                    <a:p>
                      <a:pPr marL="0" marR="0" indent="355600" algn="just"/>
                      <a:r>
                        <a:rPr lang="tr" sz="500" b="1">
                          <a:latin typeface="Arial"/>
                        </a:rPr>
                        <a:t>3.685,24</a:t>
                      </a:r>
                    </a:p>
                  </a:txBody>
                  <a:tcPr marL="0" marR="0" marT="0" marB="0" anchor="b"/>
                </a:tc>
                <a:tc>
                  <a:txBody>
                    <a:bodyPr/>
                    <a:lstStyle/>
                    <a:p>
                      <a:pPr marL="0" marR="0" indent="114300"/>
                      <a:r>
                        <a:rPr lang="tr" sz="500" b="1">
                          <a:latin typeface="Arial"/>
                        </a:rPr>
                        <a:t>I-SAHOIAR</a:t>
                      </a:r>
                    </a:p>
                  </a:txBody>
                  <a:tcPr marL="0" marR="0" marT="0" marB="0" anchor="b"/>
                </a:tc>
                <a:tc>
                  <a:txBody>
                    <a:bodyPr/>
                    <a:lstStyle/>
                    <a:p>
                      <a:pPr marL="0" marR="0" indent="355600" algn="just"/>
                      <a:r>
                        <a:rPr lang="tr" sz="500" b="1">
                          <a:latin typeface="Arial"/>
                        </a:rPr>
                        <a:t>27.393,05</a:t>
                      </a:r>
                    </a:p>
                  </a:txBody>
                  <a:tcPr marL="0" marR="0" marT="0" marB="0" anchor="b"/>
                </a:tc>
                <a:tc>
                  <a:txBody>
                    <a:bodyPr/>
                    <a:lstStyle/>
                    <a:p>
                      <a:pPr marL="0" marR="0" indent="304800" algn="just"/>
                      <a:r>
                        <a:rPr lang="tr" sz="500" b="1">
                          <a:latin typeface="Arial"/>
                        </a:rPr>
                        <a:t>6.893,12</a:t>
                      </a:r>
                    </a:p>
                  </a:txBody>
                  <a:tcPr marL="0" marR="0" marT="0" marB="0" anchor="b"/>
                </a:tc>
                <a:extLst>
                  <a:ext uri="{0D108BD9-81ED-4DB2-BD59-A6C34878D82A}">
                    <a16:rowId xmlns:a16="http://schemas.microsoft.com/office/drawing/2014/main" val="10005"/>
                  </a:ext>
                </a:extLst>
              </a:tr>
              <a:tr h="188976">
                <a:tc>
                  <a:txBody>
                    <a:bodyPr/>
                    <a:lstStyle/>
                    <a:p>
                      <a:pPr marL="0" marR="0" indent="0"/>
                      <a:r>
                        <a:rPr lang="tr" sz="1100" cap="small">
                          <a:latin typeface="Arial"/>
                        </a:rPr>
                        <a:t>bekalar</a:t>
                      </a:r>
                    </a:p>
                  </a:txBody>
                  <a:tcPr marL="0" marR="0" marT="0" marB="0"/>
                </a:tc>
                <a:tc>
                  <a:txBody>
                    <a:bodyPr/>
                    <a:lstStyle/>
                    <a:p>
                      <a:pPr marL="0" marR="0" indent="317500" algn="just"/>
                      <a:r>
                        <a:rPr lang="tr" sz="500" b="1">
                          <a:latin typeface="Arial"/>
                        </a:rPr>
                        <a:t>590579,23</a:t>
                      </a:r>
                    </a:p>
                  </a:txBody>
                  <a:tcPr marL="0" marR="0" marT="0" marB="0"/>
                </a:tc>
                <a:tc>
                  <a:txBody>
                    <a:bodyPr/>
                    <a:lstStyle/>
                    <a:p>
                      <a:pPr marL="0" marR="0" indent="304800" algn="just"/>
                      <a:r>
                        <a:rPr lang="tr" sz="500" b="1">
                          <a:latin typeface="Arial"/>
                        </a:rPr>
                        <a:t>340.010,18</a:t>
                      </a:r>
                    </a:p>
                  </a:txBody>
                  <a:tcPr marL="0" marR="0" marT="0" marB="0"/>
                </a:tc>
                <a:tc>
                  <a:txBody>
                    <a:bodyPr/>
                    <a:lstStyle/>
                    <a:p>
                      <a:pPr marL="0" marR="0" indent="0"/>
                      <a:r>
                        <a:rPr lang="tr" sz="500" b="1">
                          <a:latin typeface="Arial"/>
                        </a:rPr>
                        <a:t>Mİ® BORÇLAR</a:t>
                      </a:r>
                    </a:p>
                  </a:txBody>
                  <a:tcPr marL="0" marR="0" marT="0" marB="0"/>
                </a:tc>
                <a:tc>
                  <a:txBody>
                    <a:bodyPr/>
                    <a:lstStyle/>
                    <a:p>
                      <a:pPr marL="0" marR="0" indent="355600" algn="just"/>
                      <a:r>
                        <a:rPr lang="tr" sz="500" b="1">
                          <a:latin typeface="Arial"/>
                        </a:rPr>
                        <a:t>577.981,58</a:t>
                      </a:r>
                    </a:p>
                  </a:txBody>
                  <a:tcPr marL="0" marR="0" marT="0" marB="0"/>
                </a:tc>
                <a:tc>
                  <a:txBody>
                    <a:bodyPr/>
                    <a:lstStyle/>
                    <a:p>
                      <a:pPr marL="0" marR="0" indent="254000" algn="just"/>
                      <a:r>
                        <a:rPr lang="tr" sz="500" b="1">
                          <a:latin typeface="Arial"/>
                        </a:rPr>
                        <a:t>201244,36</a:t>
                      </a:r>
                    </a:p>
                  </a:txBody>
                  <a:tcPr marL="0" marR="0" marT="0" marB="0"/>
                </a:tc>
                <a:extLst>
                  <a:ext uri="{0D108BD9-81ED-4DB2-BD59-A6C34878D82A}">
                    <a16:rowId xmlns:a16="http://schemas.microsoft.com/office/drawing/2014/main" val="10006"/>
                  </a:ext>
                </a:extLst>
              </a:tr>
              <a:tr h="185928">
                <a:tc>
                  <a:txBody>
                    <a:bodyPr/>
                    <a:lstStyle/>
                    <a:p>
                      <a:pPr marL="0" marR="0" indent="0"/>
                      <a:r>
                        <a:rPr lang="tr" sz="500" b="1">
                          <a:latin typeface="Arial"/>
                        </a:rPr>
                        <a:t>coiwo</a:t>
                      </a:r>
                    </a:p>
                  </a:txBody>
                  <a:tcPr marL="0" marR="0" marT="0" marB="0" anchor="b"/>
                </a:tc>
                <a:tc>
                  <a:txBody>
                    <a:bodyPr/>
                    <a:lstStyle/>
                    <a:p>
                      <a:pPr marL="0" marR="0" indent="317500" algn="just"/>
                      <a:r>
                        <a:rPr lang="tr" sz="500" b="1">
                          <a:latin typeface="Arial"/>
                        </a:rPr>
                        <a:t>25.707,54</a:t>
                      </a:r>
                    </a:p>
                  </a:txBody>
                  <a:tcPr marL="0" marR="0" marT="0" marB="0" anchor="b"/>
                </a:tc>
                <a:tc>
                  <a:txBody>
                    <a:bodyPr/>
                    <a:lstStyle/>
                    <a:p>
                      <a:pPr marL="0" marR="0" indent="304800" algn="just"/>
                      <a:r>
                        <a:rPr lang="tr" sz="500" b="1">
                          <a:latin typeface="Arial"/>
                        </a:rPr>
                        <a:t>90.039.98</a:t>
                      </a:r>
                    </a:p>
                  </a:txBody>
                  <a:tcPr marL="0" marR="0" marT="0" marB="0" anchor="b"/>
                </a:tc>
                <a:tc>
                  <a:txBody>
                    <a:bodyPr/>
                    <a:lstStyle/>
                    <a:p>
                      <a:pPr marL="0" marR="0" indent="114300"/>
                      <a:r>
                        <a:rPr lang="tr" sz="500" b="1">
                          <a:latin typeface="Arial"/>
                        </a:rPr>
                        <a:t>1-ORBKLARA BORÇLAR</a:t>
                      </a:r>
                    </a:p>
                  </a:txBody>
                  <a:tcPr marL="0" marR="0" marT="0" marB="0" anchor="b"/>
                </a:tc>
                <a:tc>
                  <a:txBody>
                    <a:bodyPr/>
                    <a:lstStyle/>
                    <a:p>
                      <a:pPr marL="0" marR="0" indent="355600" algn="just"/>
                      <a:r>
                        <a:rPr lang="tr" sz="500" b="1">
                          <a:latin typeface="Arial"/>
                        </a:rPr>
                        <a:t>577.089,18</a:t>
                      </a:r>
                    </a:p>
                  </a:txBody>
                  <a:tcPr marL="0" marR="0" marT="0" marB="0" anchor="b"/>
                </a:tc>
                <a:tc>
                  <a:txBody>
                    <a:bodyPr/>
                    <a:lstStyle/>
                    <a:p>
                      <a:pPr marL="0" marR="0" indent="254000" algn="just"/>
                      <a:r>
                        <a:rPr lang="tr" sz="500" b="1">
                          <a:latin typeface="Arial"/>
                        </a:rPr>
                        <a:t>150.062,68</a:t>
                      </a:r>
                    </a:p>
                  </a:txBody>
                  <a:tcPr marL="0" marR="0" marT="0" marB="0" anchor="b"/>
                </a:tc>
                <a:extLst>
                  <a:ext uri="{0D108BD9-81ED-4DB2-BD59-A6C34878D82A}">
                    <a16:rowId xmlns:a16="http://schemas.microsoft.com/office/drawing/2014/main" val="10007"/>
                  </a:ext>
                </a:extLst>
              </a:tr>
              <a:tr h="179832">
                <a:tc>
                  <a:txBody>
                    <a:bodyPr/>
                    <a:lstStyle/>
                    <a:p>
                      <a:pPr marL="0" marR="0" indent="0"/>
                      <a:r>
                        <a:rPr lang="tr" sz="500" b="1">
                          <a:latin typeface="Arial"/>
                        </a:rPr>
                        <a:t>1-AUOIAR</a:t>
                      </a:r>
                    </a:p>
                  </a:txBody>
                  <a:tcPr marL="0" marR="0" marT="0" marB="0"/>
                </a:tc>
                <a:tc>
                  <a:txBody>
                    <a:bodyPr/>
                    <a:lstStyle/>
                    <a:p>
                      <a:pPr marL="0" marR="0" indent="469900"/>
                      <a:r>
                        <a:rPr lang="tr" sz="500" b="1">
                          <a:latin typeface="Arial"/>
                        </a:rPr>
                        <a:t>0.00</a:t>
                      </a:r>
                    </a:p>
                  </a:txBody>
                  <a:tcPr marL="0" marR="0" marT="0" marB="0"/>
                </a:tc>
                <a:tc>
                  <a:txBody>
                    <a:bodyPr/>
                    <a:lstStyle/>
                    <a:p>
                      <a:pPr marL="0" marR="0" indent="457200" algn="just"/>
                      <a:r>
                        <a:rPr lang="tr" sz="500" b="1">
                          <a:latin typeface="Arial"/>
                        </a:rPr>
                        <a:t>0,00</a:t>
                      </a:r>
                    </a:p>
                  </a:txBody>
                  <a:tcPr marL="0" marR="0" marT="0" marB="0"/>
                </a:tc>
                <a:tc>
                  <a:txBody>
                    <a:bodyPr/>
                    <a:lstStyle/>
                    <a:p>
                      <a:pPr marL="0" marR="0" indent="114300"/>
                      <a:r>
                        <a:rPr lang="tr" sz="500" b="1">
                          <a:latin typeface="Arial"/>
                        </a:rPr>
                        <a:t>APERSONBE BORÇLAR</a:t>
                      </a:r>
                    </a:p>
                  </a:txBody>
                  <a:tcPr marL="0" marR="0" marT="0" marB="0"/>
                </a:tc>
                <a:tc>
                  <a:txBody>
                    <a:bodyPr/>
                    <a:lstStyle/>
                    <a:p>
                      <a:pPr marL="0" marR="0" indent="508000"/>
                      <a:r>
                        <a:rPr lang="tr" sz="500" b="1">
                          <a:latin typeface="Arial"/>
                        </a:rPr>
                        <a:t>0,00</a:t>
                      </a:r>
                    </a:p>
                  </a:txBody>
                  <a:tcPr marL="0" marR="0" marT="0" marB="0"/>
                </a:tc>
                <a:tc>
                  <a:txBody>
                    <a:bodyPr/>
                    <a:lstStyle/>
                    <a:p>
                      <a:pPr marL="0" marR="0" indent="254000" algn="just"/>
                      <a:r>
                        <a:rPr lang="tr" sz="500" b="1">
                          <a:latin typeface="Arial"/>
                        </a:rPr>
                        <a:t>50.289,28</a:t>
                      </a:r>
                    </a:p>
                  </a:txBody>
                  <a:tcPr marL="0" marR="0" marT="0" marB="0"/>
                </a:tc>
                <a:extLst>
                  <a:ext uri="{0D108BD9-81ED-4DB2-BD59-A6C34878D82A}">
                    <a16:rowId xmlns:a16="http://schemas.microsoft.com/office/drawing/2014/main" val="10008"/>
                  </a:ext>
                </a:extLst>
              </a:tr>
              <a:tr h="198120">
                <a:tc>
                  <a:txBody>
                    <a:bodyPr/>
                    <a:lstStyle/>
                    <a:p>
                      <a:pPr marL="0" marR="0" indent="0"/>
                      <a:r>
                        <a:rPr lang="tr" sz="500" b="1">
                          <a:latin typeface="Arial"/>
                        </a:rPr>
                        <a:t>WĞ0!1İO«İ ALACAKLAR</a:t>
                      </a:r>
                    </a:p>
                  </a:txBody>
                  <a:tcPr marL="0" marR="0" marT="0" marB="0" anchor="b"/>
                </a:tc>
                <a:tc>
                  <a:txBody>
                    <a:bodyPr/>
                    <a:lstStyle/>
                    <a:p>
                      <a:pPr marL="0" marR="0" indent="317500" algn="just"/>
                      <a:r>
                        <a:rPr lang="tr" sz="500" b="1">
                          <a:latin typeface="Arial"/>
                        </a:rPr>
                        <a:t>25.707,54</a:t>
                      </a:r>
                    </a:p>
                  </a:txBody>
                  <a:tcPr marL="0" marR="0" marT="0" marB="0" anchor="b"/>
                </a:tc>
                <a:tc>
                  <a:txBody>
                    <a:bodyPr/>
                    <a:lstStyle/>
                    <a:p>
                      <a:pPr marL="0" marR="0" indent="304800" algn="just"/>
                      <a:r>
                        <a:rPr lang="tr" sz="500" b="1">
                          <a:latin typeface="Arial"/>
                        </a:rPr>
                        <a:t>90.039,98</a:t>
                      </a:r>
                    </a:p>
                  </a:txBody>
                  <a:tcPr marL="0" marR="0" marT="0" marB="0" anchor="b"/>
                </a:tc>
                <a:tc>
                  <a:txBody>
                    <a:bodyPr/>
                    <a:lstStyle/>
                    <a:p>
                      <a:pPr marL="0" marR="0" indent="114300"/>
                      <a:r>
                        <a:rPr lang="tr" sz="500" b="1">
                          <a:latin typeface="Arial"/>
                        </a:rPr>
                        <a:t>5-D® ÇEJ1U BORÇLAR</a:t>
                      </a:r>
                    </a:p>
                  </a:txBody>
                  <a:tcPr marL="0" marR="0" marT="0" marB="0" anchor="b"/>
                </a:tc>
                <a:tc>
                  <a:txBody>
                    <a:bodyPr/>
                    <a:lstStyle/>
                    <a:p>
                      <a:pPr marL="0" marR="0" indent="444500" algn="just"/>
                      <a:r>
                        <a:rPr lang="tr" sz="500" b="1">
                          <a:latin typeface="Arial"/>
                        </a:rPr>
                        <a:t>892,40</a:t>
                      </a:r>
                    </a:p>
                  </a:txBody>
                  <a:tcPr marL="0" marR="0" marT="0" marB="0" anchor="b"/>
                </a:tc>
                <a:tc>
                  <a:txBody>
                    <a:bodyPr/>
                    <a:lstStyle/>
                    <a:p>
                      <a:pPr marL="0" marR="0" indent="355600" algn="just"/>
                      <a:r>
                        <a:rPr lang="tr" sz="500" b="1">
                          <a:latin typeface="Arial"/>
                        </a:rPr>
                        <a:t>892,40</a:t>
                      </a:r>
                    </a:p>
                  </a:txBody>
                  <a:tcPr marL="0" marR="0" marT="0" marB="0" anchor="b"/>
                </a:tc>
                <a:extLst>
                  <a:ext uri="{0D108BD9-81ED-4DB2-BD59-A6C34878D82A}">
                    <a16:rowId xmlns:a16="http://schemas.microsoft.com/office/drawing/2014/main" val="10009"/>
                  </a:ext>
                </a:extLst>
              </a:tr>
              <a:tr h="192024">
                <a:tc>
                  <a:txBody>
                    <a:bodyPr/>
                    <a:lstStyle/>
                    <a:p>
                      <a:pPr marL="0" marR="0" indent="0"/>
                      <a:r>
                        <a:rPr lang="tr" sz="500" b="1">
                          <a:latin typeface="Arial"/>
                        </a:rPr>
                        <a:t>6STOO</a:t>
                      </a:r>
                    </a:p>
                  </a:txBody>
                  <a:tcPr marL="0" marR="0" marT="0" marB="0" anchor="b"/>
                </a:tc>
                <a:tc>
                  <a:txBody>
                    <a:bodyPr/>
                    <a:lstStyle/>
                    <a:p>
                      <a:pPr marL="0" marR="0" indent="317500" algn="just"/>
                      <a:r>
                        <a:rPr lang="tr" sz="500" b="1">
                          <a:latin typeface="Arial"/>
                        </a:rPr>
                        <a:t>437.948,67</a:t>
                      </a:r>
                    </a:p>
                  </a:txBody>
                  <a:tcPr marL="0" marR="0" marT="0" marB="0" anchor="b"/>
                </a:tc>
                <a:tc>
                  <a:txBody>
                    <a:bodyPr/>
                    <a:lstStyle/>
                    <a:p>
                      <a:pPr marL="0" marR="0" indent="304800" algn="just"/>
                      <a:r>
                        <a:rPr lang="tr" sz="500" b="1">
                          <a:latin typeface="Arial"/>
                        </a:rPr>
                        <a:t>361.060,34</a:t>
                      </a:r>
                    </a:p>
                  </a:txBody>
                  <a:tcPr marL="0" marR="0" marT="0" marB="0" anchor="b"/>
                </a:tc>
                <a:tc>
                  <a:txBody>
                    <a:bodyPr/>
                    <a:lstStyle/>
                    <a:p>
                      <a:pPr marL="0" marR="0" indent="0"/>
                      <a:r>
                        <a:rPr lang="tr" sz="500" b="1">
                          <a:latin typeface="Arial"/>
                        </a:rPr>
                        <a:t>IMUNAN AVANSLAR</a:t>
                      </a:r>
                    </a:p>
                  </a:txBody>
                  <a:tcPr marL="0" marR="0" marT="0" marB="0" anchor="b"/>
                </a:tc>
                <a:tc>
                  <a:txBody>
                    <a:bodyPr/>
                    <a:lstStyle/>
                    <a:p>
                      <a:pPr marL="0" marR="0" indent="508000"/>
                      <a:r>
                        <a:rPr lang="tr" sz="500" b="1">
                          <a:latin typeface="Arial"/>
                        </a:rPr>
                        <a:t>0,00</a:t>
                      </a:r>
                    </a:p>
                  </a:txBody>
                  <a:tcPr marL="0" marR="0" marT="0" marB="0" anchor="b"/>
                </a:tc>
                <a:tc>
                  <a:txBody>
                    <a:bodyPr/>
                    <a:lstStyle/>
                    <a:p>
                      <a:pPr marL="0" marR="0" indent="254000" algn="just"/>
                      <a:r>
                        <a:rPr lang="tr" sz="500" b="1">
                          <a:latin typeface="Arial"/>
                        </a:rPr>
                        <a:t>16.000,00</a:t>
                      </a:r>
                    </a:p>
                  </a:txBody>
                  <a:tcPr marL="0" marR="0" marT="0" marB="0" anchor="b"/>
                </a:tc>
                <a:extLst>
                  <a:ext uri="{0D108BD9-81ED-4DB2-BD59-A6C34878D82A}">
                    <a16:rowId xmlns:a16="http://schemas.microsoft.com/office/drawing/2014/main" val="10010"/>
                  </a:ext>
                </a:extLst>
              </a:tr>
              <a:tr h="185928">
                <a:tc>
                  <a:txBody>
                    <a:bodyPr/>
                    <a:lstStyle/>
                    <a:p>
                      <a:pPr marL="0" marR="0" indent="0"/>
                      <a:r>
                        <a:rPr lang="tr" sz="500" b="1">
                          <a:latin typeface="Arial"/>
                        </a:rPr>
                        <a:t>4-TİCARİ MA11AR</a:t>
                      </a:r>
                    </a:p>
                  </a:txBody>
                  <a:tcPr marL="0" marR="0" marT="0" marB="0" anchor="b"/>
                </a:tc>
                <a:tc>
                  <a:txBody>
                    <a:bodyPr/>
                    <a:lstStyle/>
                    <a:p>
                      <a:pPr marL="0" marR="0" indent="317500" algn="just"/>
                      <a:r>
                        <a:rPr lang="tr" sz="500" b="1">
                          <a:solidFill>
                            <a:srgbClr val="696469"/>
                          </a:solidFill>
                          <a:latin typeface="Arial"/>
                        </a:rPr>
                        <a:t>351.899,94</a:t>
                      </a:r>
                    </a:p>
                  </a:txBody>
                  <a:tcPr marL="0" marR="0" marT="0" marB="0" anchor="b"/>
                </a:tc>
                <a:tc>
                  <a:txBody>
                    <a:bodyPr/>
                    <a:lstStyle/>
                    <a:p>
                      <a:pPr marL="0" marR="0" indent="304800" algn="just"/>
                      <a:r>
                        <a:rPr lang="tr" sz="500" b="1">
                          <a:latin typeface="Arial"/>
                        </a:rPr>
                        <a:t>274.704,77</a:t>
                      </a:r>
                    </a:p>
                  </a:txBody>
                  <a:tcPr marL="0" marR="0" marT="0" marB="0" anchor="b"/>
                </a:tc>
                <a:tc>
                  <a:txBody>
                    <a:bodyPr/>
                    <a:lstStyle/>
                    <a:p>
                      <a:pPr marL="0" marR="0" indent="114300"/>
                      <a:r>
                        <a:rPr lang="tr" sz="500" b="1">
                          <a:latin typeface="Arial"/>
                        </a:rPr>
                        <a:t>1AUNAN SİPARİŞ AVANSLARI</a:t>
                      </a:r>
                    </a:p>
                  </a:txBody>
                  <a:tcPr marL="0" marR="0" marT="0" marB="0" anchor="b"/>
                </a:tc>
                <a:tc>
                  <a:txBody>
                    <a:bodyPr/>
                    <a:lstStyle/>
                    <a:p>
                      <a:pPr marL="0" marR="0" indent="508000"/>
                      <a:r>
                        <a:rPr lang="tr" sz="500" b="1">
                          <a:latin typeface="Arial"/>
                        </a:rPr>
                        <a:t>0,00</a:t>
                      </a:r>
                    </a:p>
                  </a:txBody>
                  <a:tcPr marL="0" marR="0" marT="0" marB="0" anchor="b"/>
                </a:tc>
                <a:tc>
                  <a:txBody>
                    <a:bodyPr/>
                    <a:lstStyle/>
                    <a:p>
                      <a:pPr marL="0" marR="0" indent="304800" algn="just"/>
                      <a:r>
                        <a:rPr lang="tr" sz="500" b="1">
                          <a:latin typeface="Arial"/>
                        </a:rPr>
                        <a:t>4.000,00</a:t>
                      </a:r>
                    </a:p>
                  </a:txBody>
                  <a:tcPr marL="0" marR="0" marT="0" marB="0" anchor="b"/>
                </a:tc>
                <a:extLst>
                  <a:ext uri="{0D108BD9-81ED-4DB2-BD59-A6C34878D82A}">
                    <a16:rowId xmlns:a16="http://schemas.microsoft.com/office/drawing/2014/main" val="10011"/>
                  </a:ext>
                </a:extLst>
              </a:tr>
              <a:tr h="173736">
                <a:tc>
                  <a:txBody>
                    <a:bodyPr/>
                    <a:lstStyle/>
                    <a:p>
                      <a:pPr marL="0" marR="0" indent="0"/>
                      <a:r>
                        <a:rPr lang="tr" sz="500" b="1">
                          <a:latin typeface="Arial"/>
                        </a:rPr>
                        <a:t>5-D® STOKLAR</a:t>
                      </a:r>
                    </a:p>
                  </a:txBody>
                  <a:tcPr marL="0" marR="0" marT="0" marB="0" anchor="b"/>
                </a:tc>
                <a:tc>
                  <a:txBody>
                    <a:bodyPr/>
                    <a:lstStyle/>
                    <a:p>
                      <a:pPr marL="0" marR="0" indent="317500" algn="just"/>
                      <a:r>
                        <a:rPr lang="tr" sz="500" b="1">
                          <a:latin typeface="Arial"/>
                        </a:rPr>
                        <a:t>86.048,73</a:t>
                      </a:r>
                    </a:p>
                  </a:txBody>
                  <a:tcPr marL="0" marR="0" marT="0" marB="0" anchor="b"/>
                </a:tc>
                <a:tc>
                  <a:txBody>
                    <a:bodyPr/>
                    <a:lstStyle/>
                    <a:p>
                      <a:pPr marL="0" marR="0" indent="304800" algn="just"/>
                      <a:r>
                        <a:rPr lang="tr" sz="500" b="1">
                          <a:latin typeface="Arial"/>
                        </a:rPr>
                        <a:t>75.450,00</a:t>
                      </a:r>
                    </a:p>
                  </a:txBody>
                  <a:tcPr marL="0" marR="0" marT="0" marB="0" anchor="b">
                    <a:solidFill>
                      <a:srgbClr val="DDE9FC"/>
                    </a:solidFill>
                  </a:tcPr>
                </a:tc>
                <a:tc>
                  <a:txBody>
                    <a:bodyPr/>
                    <a:lstStyle/>
                    <a:p>
                      <a:pPr marL="0" marR="0" indent="114300"/>
                      <a:r>
                        <a:rPr lang="tr" sz="500" b="1">
                          <a:latin typeface="Arial"/>
                        </a:rPr>
                        <a:t>2-AUNAND®AVANSIAR</a:t>
                      </a:r>
                    </a:p>
                  </a:txBody>
                  <a:tcPr marL="0" marR="0" marT="0" marB="0" anchor="b"/>
                </a:tc>
                <a:tc>
                  <a:txBody>
                    <a:bodyPr/>
                    <a:lstStyle/>
                    <a:p>
                      <a:pPr marL="0" marR="0" indent="508000"/>
                      <a:r>
                        <a:rPr lang="tr" sz="500" b="1">
                          <a:latin typeface="Arial"/>
                        </a:rPr>
                        <a:t>0,00</a:t>
                      </a:r>
                    </a:p>
                  </a:txBody>
                  <a:tcPr marL="0" marR="0" marT="0" marB="0" anchor="b"/>
                </a:tc>
                <a:tc>
                  <a:txBody>
                    <a:bodyPr/>
                    <a:lstStyle/>
                    <a:p>
                      <a:pPr marL="0" marR="0" indent="254000" algn="just"/>
                      <a:r>
                        <a:rPr lang="tr" sz="500" b="1">
                          <a:latin typeface="Arial"/>
                        </a:rPr>
                        <a:t>12.000,00</a:t>
                      </a:r>
                    </a:p>
                  </a:txBody>
                  <a:tcPr marL="0" marR="0" marT="0" marB="0" anchor="b"/>
                </a:tc>
                <a:extLst>
                  <a:ext uri="{0D108BD9-81ED-4DB2-BD59-A6C34878D82A}">
                    <a16:rowId xmlns:a16="http://schemas.microsoft.com/office/drawing/2014/main" val="10012"/>
                  </a:ext>
                </a:extLst>
              </a:tr>
              <a:tr h="195072">
                <a:tc>
                  <a:txBody>
                    <a:bodyPr/>
                    <a:lstStyle/>
                    <a:p>
                      <a:pPr marL="0" marR="0" indent="0"/>
                      <a:r>
                        <a:rPr lang="tr" sz="500" b="1">
                          <a:latin typeface="Arial"/>
                        </a:rPr>
                        <a:t>7-®İL04 SİPARİŞ AVANSLARI</a:t>
                      </a:r>
                    </a:p>
                  </a:txBody>
                  <a:tcPr marL="0" marR="0" marT="0" marB="0" anchor="b"/>
                </a:tc>
                <a:tc>
                  <a:txBody>
                    <a:bodyPr/>
                    <a:lstStyle/>
                    <a:p>
                      <a:pPr marL="0" marR="0" indent="469900"/>
                      <a:r>
                        <a:rPr lang="tr" sz="500" b="1">
                          <a:latin typeface="Arial"/>
                        </a:rPr>
                        <a:t>0,00</a:t>
                      </a:r>
                    </a:p>
                  </a:txBody>
                  <a:tcPr marL="0" marR="0" marT="0" marB="0" anchor="b"/>
                </a:tc>
                <a:tc>
                  <a:txBody>
                    <a:bodyPr/>
                    <a:lstStyle/>
                    <a:p>
                      <a:pPr marL="0" marR="0" indent="304800" algn="just"/>
                      <a:r>
                        <a:rPr lang="tr" sz="500" b="1">
                          <a:latin typeface="Arial"/>
                        </a:rPr>
                        <a:t>10.905,57</a:t>
                      </a:r>
                    </a:p>
                  </a:txBody>
                  <a:tcPr marL="0" marR="0" marT="0" marB="0" anchor="b">
                    <a:solidFill>
                      <a:srgbClr val="DDE9FC"/>
                    </a:solidFill>
                  </a:tcPr>
                </a:tc>
                <a:tc>
                  <a:txBody>
                    <a:bodyPr/>
                    <a:lstStyle/>
                    <a:p>
                      <a:pPr marL="0" marR="0" indent="0"/>
                      <a:r>
                        <a:rPr lang="tr" sz="500" b="1">
                          <a:latin typeface="Arial"/>
                        </a:rPr>
                        <a:t>F®EraWG\îa®YÜKÜMÜLÜKLffi</a:t>
                      </a:r>
                    </a:p>
                  </a:txBody>
                  <a:tcPr marL="0" marR="0" marT="0" marB="0" anchor="b"/>
                </a:tc>
                <a:tc>
                  <a:txBody>
                    <a:bodyPr/>
                    <a:lstStyle/>
                    <a:p>
                      <a:pPr marL="0" marR="0" indent="355600" algn="just"/>
                      <a:r>
                        <a:rPr lang="tr" sz="500" b="1">
                          <a:latin typeface="Arial"/>
                        </a:rPr>
                        <a:t>18.239,99</a:t>
                      </a:r>
                    </a:p>
                  </a:txBody>
                  <a:tcPr marL="0" marR="0" marT="0" marB="0" anchor="b"/>
                </a:tc>
                <a:tc>
                  <a:txBody>
                    <a:bodyPr/>
                    <a:lstStyle/>
                    <a:p>
                      <a:pPr marL="0" marR="0" indent="254000" algn="just"/>
                      <a:r>
                        <a:rPr lang="tr" sz="500" b="1">
                          <a:latin typeface="Arial"/>
                        </a:rPr>
                        <a:t>38.191,19</a:t>
                      </a:r>
                    </a:p>
                  </a:txBody>
                  <a:tcPr marL="0" marR="0" marT="0" marB="0" anchor="b"/>
                </a:tc>
                <a:extLst>
                  <a:ext uri="{0D108BD9-81ED-4DB2-BD59-A6C34878D82A}">
                    <a16:rowId xmlns:a16="http://schemas.microsoft.com/office/drawing/2014/main" val="10013"/>
                  </a:ext>
                </a:extLst>
              </a:tr>
              <a:tr h="182880">
                <a:tc>
                  <a:txBody>
                    <a:bodyPr/>
                    <a:lstStyle/>
                    <a:p>
                      <a:pPr marL="0" marR="0" indent="0"/>
                      <a:r>
                        <a:rPr lang="tr" sz="500" b="1">
                          <a:latin typeface="Arial"/>
                        </a:rPr>
                        <a:t>Hd®D«4N VARLIKLAR</a:t>
                      </a:r>
                    </a:p>
                  </a:txBody>
                  <a:tcPr marL="0" marR="0" marT="0" marB="0"/>
                </a:tc>
                <a:tc>
                  <a:txBody>
                    <a:bodyPr/>
                    <a:lstStyle/>
                    <a:p>
                      <a:pPr marL="0" marR="0" indent="317500" algn="just"/>
                      <a:r>
                        <a:rPr lang="tr" sz="500" b="1">
                          <a:latin typeface="Arial"/>
                        </a:rPr>
                        <a:t>32.(113,39</a:t>
                      </a:r>
                    </a:p>
                  </a:txBody>
                  <a:tcPr marL="0" marR="0" marT="0" marB="0"/>
                </a:tc>
                <a:tc>
                  <a:txBody>
                    <a:bodyPr/>
                    <a:lstStyle/>
                    <a:p>
                      <a:pPr marL="0" marR="0" indent="304800" algn="just"/>
                      <a:r>
                        <a:rPr lang="tr" sz="500" b="1">
                          <a:latin typeface="Arial"/>
                        </a:rPr>
                        <a:t>67.295,20</a:t>
                      </a:r>
                    </a:p>
                  </a:txBody>
                  <a:tcPr marL="0" marR="0" marT="0" marB="0">
                    <a:solidFill>
                      <a:srgbClr val="DDE9FC"/>
                    </a:solidFill>
                  </a:tcPr>
                </a:tc>
                <a:tc>
                  <a:txBody>
                    <a:bodyPr/>
                    <a:lstStyle/>
                    <a:p>
                      <a:pPr marL="0" marR="0" indent="114300"/>
                      <a:r>
                        <a:rPr lang="tr" sz="750" b="1">
                          <a:latin typeface="Arial"/>
                        </a:rPr>
                        <a:t>l-ÖOBffiKVRGVEFOO</a:t>
                      </a:r>
                    </a:p>
                  </a:txBody>
                  <a:tcPr marL="0" marR="0" marT="0" marB="0"/>
                </a:tc>
                <a:tc>
                  <a:txBody>
                    <a:bodyPr/>
                    <a:lstStyle/>
                    <a:p>
                      <a:pPr marL="0" marR="0" indent="355600" algn="just"/>
                      <a:r>
                        <a:rPr lang="tr" sz="500" b="1">
                          <a:latin typeface="Arial"/>
                        </a:rPr>
                        <a:t>10.689,02</a:t>
                      </a:r>
                    </a:p>
                  </a:txBody>
                  <a:tcPr marL="0" marR="0" marT="0" marB="0"/>
                </a:tc>
                <a:tc>
                  <a:txBody>
                    <a:bodyPr/>
                    <a:lstStyle/>
                    <a:p>
                      <a:pPr marL="0" marR="0" indent="254000" algn="just"/>
                      <a:r>
                        <a:rPr lang="tr" sz="500" b="1">
                          <a:latin typeface="Arial"/>
                        </a:rPr>
                        <a:t>16.269,94</a:t>
                      </a:r>
                    </a:p>
                  </a:txBody>
                  <a:tcPr marL="0" marR="0" marT="0" marB="0"/>
                </a:tc>
                <a:extLst>
                  <a:ext uri="{0D108BD9-81ED-4DB2-BD59-A6C34878D82A}">
                    <a16:rowId xmlns:a16="http://schemas.microsoft.com/office/drawing/2014/main" val="10014"/>
                  </a:ext>
                </a:extLst>
              </a:tr>
              <a:tr h="188976">
                <a:tc>
                  <a:txBody>
                    <a:bodyPr/>
                    <a:lstStyle/>
                    <a:p>
                      <a:pPr marL="0" marR="0" indent="0"/>
                      <a:r>
                        <a:rPr lang="tr" sz="950">
                          <a:latin typeface="Times New Roman"/>
                        </a:rPr>
                        <a:t>İMMBttB</a:t>
                      </a:r>
                    </a:p>
                  </a:txBody>
                  <a:tcPr marL="0" marR="0" marT="0" marB="0" anchor="b"/>
                </a:tc>
                <a:tc>
                  <a:txBody>
                    <a:bodyPr/>
                    <a:lstStyle/>
                    <a:p>
                      <a:pPr marL="0" marR="0" indent="368300" algn="just"/>
                      <a:r>
                        <a:rPr lang="tr" sz="500" b="1">
                          <a:latin typeface="Arial"/>
                        </a:rPr>
                        <a:t>7.013,39</a:t>
                      </a:r>
                    </a:p>
                  </a:txBody>
                  <a:tcPr marL="0" marR="0" marT="0" marB="0" anchor="b"/>
                </a:tc>
                <a:tc>
                  <a:txBody>
                    <a:bodyPr/>
                    <a:lstStyle/>
                    <a:p>
                      <a:pPr marL="0" marR="0" indent="457200" algn="just"/>
                      <a:r>
                        <a:rPr lang="tr" sz="500" b="1">
                          <a:latin typeface="Arial"/>
                        </a:rPr>
                        <a:t>0,00</a:t>
                      </a:r>
                    </a:p>
                  </a:txBody>
                  <a:tcPr marL="0" marR="0" marT="0" marB="0" anchor="b">
                    <a:solidFill>
                      <a:srgbClr val="DDE9FC"/>
                    </a:solidFill>
                  </a:tcPr>
                </a:tc>
                <a:tc>
                  <a:txBody>
                    <a:bodyPr/>
                    <a:lstStyle/>
                    <a:p>
                      <a:pPr marL="0" marR="0" indent="114300"/>
                      <a:r>
                        <a:rPr lang="tr" sz="500" b="1">
                          <a:latin typeface="Arial"/>
                        </a:rPr>
                        <a:t>2TO® 0® SOSYAL GjffilJKKBVLffl</a:t>
                      </a:r>
                    </a:p>
                  </a:txBody>
                  <a:tcPr marL="0" marR="0" marT="0" marB="0" anchor="b"/>
                </a:tc>
                <a:tc>
                  <a:txBody>
                    <a:bodyPr/>
                    <a:lstStyle/>
                    <a:p>
                      <a:pPr marL="0" marR="0" indent="406400" algn="just"/>
                      <a:r>
                        <a:rPr lang="tr" sz="500" b="1">
                          <a:latin typeface="Arial"/>
                        </a:rPr>
                        <a:t>7.550,97</a:t>
                      </a:r>
                    </a:p>
                  </a:txBody>
                  <a:tcPr marL="0" marR="0" marT="0" marB="0" anchor="b"/>
                </a:tc>
                <a:tc>
                  <a:txBody>
                    <a:bodyPr/>
                    <a:lstStyle/>
                    <a:p>
                      <a:pPr marL="0" marR="0" indent="254000" algn="just"/>
                      <a:r>
                        <a:rPr lang="tr" sz="500" b="1">
                          <a:latin typeface="Arial"/>
                        </a:rPr>
                        <a:t>19.158,17</a:t>
                      </a:r>
                    </a:p>
                  </a:txBody>
                  <a:tcPr marL="0" marR="0" marT="0" marB="0" anchor="b"/>
                </a:tc>
                <a:extLst>
                  <a:ext uri="{0D108BD9-81ED-4DB2-BD59-A6C34878D82A}">
                    <a16:rowId xmlns:a16="http://schemas.microsoft.com/office/drawing/2014/main" val="10015"/>
                  </a:ext>
                </a:extLst>
              </a:tr>
              <a:tr h="185928">
                <a:tc>
                  <a:txBody>
                    <a:bodyPr/>
                    <a:lstStyle/>
                    <a:p>
                      <a:pPr marL="0" marR="0" indent="0"/>
                      <a:r>
                        <a:rPr lang="tr" sz="500" b="1">
                          <a:latin typeface="Arial"/>
                        </a:rPr>
                        <a:t>2-İNdta KATMA D6® W3S</a:t>
                      </a:r>
                    </a:p>
                  </a:txBody>
                  <a:tcPr marL="0" marR="0" marT="0" marB="0" anchor="b"/>
                </a:tc>
                <a:tc>
                  <a:txBody>
                    <a:bodyPr/>
                    <a:lstStyle/>
                    <a:p>
                      <a:pPr marL="0" marR="0" indent="469900"/>
                      <a:r>
                        <a:rPr lang="tr" sz="500" b="1">
                          <a:latin typeface="Arial"/>
                        </a:rPr>
                        <a:t>0,00</a:t>
                      </a:r>
                    </a:p>
                  </a:txBody>
                  <a:tcPr marL="0" marR="0" marT="0" marB="0" anchor="b">
                    <a:solidFill>
                      <a:srgbClr val="DDE9FC"/>
                    </a:solidFill>
                  </a:tcPr>
                </a:tc>
                <a:tc>
                  <a:txBody>
                    <a:bodyPr/>
                    <a:lstStyle/>
                    <a:p>
                      <a:pPr marL="0" marR="0" indent="457200" algn="just"/>
                      <a:r>
                        <a:rPr lang="tr" sz="500" b="1">
                          <a:latin typeface="Arial"/>
                        </a:rPr>
                        <a:t>0,00</a:t>
                      </a:r>
                    </a:p>
                  </a:txBody>
                  <a:tcPr marL="0" marR="0" marT="0" marB="0" anchor="b">
                    <a:solidFill>
                      <a:srgbClr val="DDE9FC"/>
                    </a:solidFill>
                  </a:tcPr>
                </a:tc>
                <a:tc>
                  <a:txBody>
                    <a:bodyPr/>
                    <a:lstStyle/>
                    <a:p>
                      <a:pPr marL="0" marR="0" indent="114300"/>
                      <a:r>
                        <a:rPr lang="tr" sz="500" b="1">
                          <a:latin typeface="Arial"/>
                        </a:rPr>
                        <a:t>4âmd®wıwto</a:t>
                      </a:r>
                    </a:p>
                  </a:txBody>
                  <a:tcPr marL="0" marR="0" marT="0" marB="0" anchor="b"/>
                </a:tc>
                <a:tc>
                  <a:txBody>
                    <a:bodyPr/>
                    <a:lstStyle/>
                    <a:p>
                      <a:pPr marL="0" marR="0" indent="508000"/>
                      <a:r>
                        <a:rPr lang="tr" sz="500" b="1">
                          <a:latin typeface="Arial"/>
                        </a:rPr>
                        <a:t>0,00</a:t>
                      </a:r>
                    </a:p>
                  </a:txBody>
                  <a:tcPr marL="0" marR="0" marT="0" marB="0" anchor="b"/>
                </a:tc>
                <a:tc>
                  <a:txBody>
                    <a:bodyPr/>
                    <a:lstStyle/>
                    <a:p>
                      <a:pPr marL="0" marR="0" indent="304800" algn="just"/>
                      <a:r>
                        <a:rPr lang="tr" sz="500" b="1">
                          <a:latin typeface="Arial"/>
                        </a:rPr>
                        <a:t>2.763,08</a:t>
                      </a:r>
                    </a:p>
                  </a:txBody>
                  <a:tcPr marL="0" marR="0" marT="0" marB="0" anchor="b"/>
                </a:tc>
                <a:extLst>
                  <a:ext uri="{0D108BD9-81ED-4DB2-BD59-A6C34878D82A}">
                    <a16:rowId xmlns:a16="http://schemas.microsoft.com/office/drawing/2014/main" val="10016"/>
                  </a:ext>
                </a:extLst>
              </a:tr>
              <a:tr h="185928">
                <a:tc>
                  <a:txBody>
                    <a:bodyPr/>
                    <a:lstStyle/>
                    <a:p>
                      <a:pPr marL="0" marR="0" indent="0"/>
                      <a:r>
                        <a:rPr lang="tr" sz="500" b="1">
                          <a:latin typeface="Arial"/>
                        </a:rPr>
                        <a:t>Mi® KAM. CE® Mi</a:t>
                      </a:r>
                    </a:p>
                  </a:txBody>
                  <a:tcPr marL="0" marR="0" marT="0" marB="0" anchor="b"/>
                </a:tc>
                <a:tc>
                  <a:txBody>
                    <a:bodyPr/>
                    <a:lstStyle/>
                    <a:p>
                      <a:pPr marL="0" marR="0" indent="469900"/>
                      <a:r>
                        <a:rPr lang="tr" sz="500" b="1">
                          <a:latin typeface="Arial"/>
                        </a:rPr>
                        <a:t>0,00</a:t>
                      </a:r>
                    </a:p>
                  </a:txBody>
                  <a:tcPr marL="0" marR="0" marT="0" marB="0" anchor="b"/>
                </a:tc>
                <a:tc>
                  <a:txBody>
                    <a:bodyPr/>
                    <a:lstStyle/>
                    <a:p>
                      <a:pPr marL="0" marR="0" indent="457200" algn="just"/>
                      <a:r>
                        <a:rPr lang="tr" sz="500" b="1">
                          <a:latin typeface="Arial"/>
                        </a:rPr>
                        <a:t>0,00</a:t>
                      </a:r>
                    </a:p>
                  </a:txBody>
                  <a:tcPr marL="0" marR="0" marT="0" marB="0" anchor="b">
                    <a:solidFill>
                      <a:srgbClr val="DDE9FC"/>
                    </a:solidFill>
                  </a:tcPr>
                </a:tc>
                <a:tc>
                  <a:txBody>
                    <a:bodyPr/>
                    <a:lstStyle/>
                    <a:p>
                      <a:pPr marL="0" marR="0" indent="0"/>
                      <a:r>
                        <a:rPr lang="tr" sz="500" b="1">
                          <a:latin typeface="Arial"/>
                        </a:rPr>
                        <a:t>GBORÇ M G® KOKLARI</a:t>
                      </a:r>
                    </a:p>
                  </a:txBody>
                  <a:tcPr marL="0" marR="0" marT="0" marB="0" anchor="b"/>
                </a:tc>
                <a:tc>
                  <a:txBody>
                    <a:bodyPr/>
                    <a:lstStyle/>
                    <a:p>
                      <a:pPr marL="0" marR="0" indent="406400" algn="just"/>
                      <a:r>
                        <a:rPr lang="tr" sz="500" b="1">
                          <a:latin typeface="Arial"/>
                        </a:rPr>
                        <a:t>1.302,98</a:t>
                      </a:r>
                    </a:p>
                  </a:txBody>
                  <a:tcPr marL="0" marR="0" marT="0" marB="0" anchor="b"/>
                </a:tc>
                <a:tc>
                  <a:txBody>
                    <a:bodyPr/>
                    <a:lstStyle/>
                    <a:p>
                      <a:pPr marL="0" marR="0" indent="254000" algn="just"/>
                      <a:r>
                        <a:rPr lang="tr" sz="500" b="1">
                          <a:latin typeface="Arial"/>
                        </a:rPr>
                        <a:t>78970,41</a:t>
                      </a:r>
                    </a:p>
                  </a:txBody>
                  <a:tcPr marL="0" marR="0" marT="0" marB="0" anchor="b"/>
                </a:tc>
                <a:extLst>
                  <a:ext uri="{0D108BD9-81ED-4DB2-BD59-A6C34878D82A}">
                    <a16:rowId xmlns:a16="http://schemas.microsoft.com/office/drawing/2014/main" val="10017"/>
                  </a:ext>
                </a:extLst>
              </a:tr>
              <a:tr h="170688">
                <a:tc>
                  <a:txBody>
                    <a:bodyPr/>
                    <a:lstStyle/>
                    <a:p>
                      <a:pPr marL="0" marR="0" indent="0"/>
                      <a:r>
                        <a:rPr lang="tr" sz="500" b="1">
                          <a:latin typeface="Arial"/>
                        </a:rPr>
                        <a:t>AWOTO\M13!\EFCMAR</a:t>
                      </a:r>
                    </a:p>
                  </a:txBody>
                  <a:tcPr marL="0" marR="0" marT="0" marB="0"/>
                </a:tc>
                <a:tc>
                  <a:txBody>
                    <a:bodyPr/>
                    <a:lstStyle/>
                    <a:p>
                      <a:pPr marL="0" marR="0" indent="469900"/>
                      <a:r>
                        <a:rPr lang="tr" sz="500" b="1">
                          <a:latin typeface="Arial"/>
                        </a:rPr>
                        <a:t>0,00</a:t>
                      </a:r>
                    </a:p>
                  </a:txBody>
                  <a:tcPr marL="0" marR="0" marT="0" marB="0"/>
                </a:tc>
                <a:tc>
                  <a:txBody>
                    <a:bodyPr/>
                    <a:lstStyle/>
                    <a:p>
                      <a:pPr marL="0" marR="0" indent="304800" algn="just"/>
                      <a:r>
                        <a:rPr lang="tr" sz="500" b="1">
                          <a:latin typeface="Arial"/>
                        </a:rPr>
                        <a:t>67.295,20</a:t>
                      </a:r>
                    </a:p>
                  </a:txBody>
                  <a:tcPr marL="0" marR="0" marT="0" marB="0"/>
                </a:tc>
                <a:tc>
                  <a:txBody>
                    <a:bodyPr/>
                    <a:lstStyle/>
                    <a:p>
                      <a:pPr marL="0" marR="0" indent="114300"/>
                      <a:r>
                        <a:rPr lang="tr" sz="500" b="1">
                          <a:latin typeface="Arial"/>
                        </a:rPr>
                        <a:t>ı^Mttâcıtami^^</a:t>
                      </a:r>
                    </a:p>
                  </a:txBody>
                  <a:tcPr marL="0" marR="0" marT="0" marB="0">
                    <a:solidFill>
                      <a:srgbClr val="DDE9FC"/>
                    </a:solidFill>
                  </a:tcPr>
                </a:tc>
                <a:tc>
                  <a:txBody>
                    <a:bodyPr/>
                    <a:lstStyle/>
                    <a:p>
                      <a:pPr marL="0" marR="0" indent="355600" algn="just"/>
                      <a:r>
                        <a:rPr lang="tr" sz="500" b="1">
                          <a:latin typeface="Arial"/>
                        </a:rPr>
                        <a:t>34.320,34</a:t>
                      </a:r>
                    </a:p>
                  </a:txBody>
                  <a:tcPr marL="0" marR="0" marT="0" marB="0"/>
                </a:tc>
                <a:tc>
                  <a:txBody>
                    <a:bodyPr/>
                    <a:lstStyle/>
                    <a:p>
                      <a:pPr marL="0" marR="0" indent="254000" algn="just"/>
                      <a:r>
                        <a:rPr lang="tr" sz="500" b="1">
                          <a:latin typeface="Arial"/>
                        </a:rPr>
                        <a:t>78.970,41</a:t>
                      </a:r>
                    </a:p>
                  </a:txBody>
                  <a:tcPr marL="0" marR="0" marT="0" marB="0"/>
                </a:tc>
                <a:extLst>
                  <a:ext uri="{0D108BD9-81ED-4DB2-BD59-A6C34878D82A}">
                    <a16:rowId xmlns:a16="http://schemas.microsoft.com/office/drawing/2014/main" val="10018"/>
                  </a:ext>
                </a:extLst>
              </a:tr>
              <a:tr h="137160">
                <a:tc>
                  <a:txBody>
                    <a:bodyPr/>
                    <a:lstStyle/>
                    <a:p>
                      <a:pPr marL="0" marR="0" indent="0"/>
                      <a:r>
                        <a:rPr lang="tr" sz="500" b="1">
                          <a:latin typeface="Arial"/>
                        </a:rPr>
                        <a:t>6PERS0NH AVANSLARI</a:t>
                      </a:r>
                    </a:p>
                  </a:txBody>
                  <a:tcPr marL="0" marR="0" marT="0" marB="0" anchor="b"/>
                </a:tc>
                <a:tc>
                  <a:txBody>
                    <a:bodyPr/>
                    <a:lstStyle/>
                    <a:p>
                      <a:pPr marL="0" marR="0" indent="317500" algn="just"/>
                      <a:r>
                        <a:rPr lang="tr" sz="500" b="1">
                          <a:latin typeface="Arial"/>
                        </a:rPr>
                        <a:t>25.000,00</a:t>
                      </a:r>
                    </a:p>
                  </a:txBody>
                  <a:tcPr marL="0" marR="0" marT="0" marB="0" anchor="b">
                    <a:solidFill>
                      <a:srgbClr val="DDE9FC"/>
                    </a:solidFill>
                  </a:tcPr>
                </a:tc>
                <a:tc>
                  <a:txBody>
                    <a:bodyPr/>
                    <a:lstStyle/>
                    <a:p>
                      <a:pPr marL="0" marR="0" indent="457200" algn="just"/>
                      <a:r>
                        <a:rPr lang="tr" sz="500" b="1">
                          <a:latin typeface="Arial"/>
                        </a:rPr>
                        <a:t>0,00</a:t>
                      </a:r>
                    </a:p>
                  </a:txBody>
                  <a:tcPr marL="0" marR="0" marT="0" marB="0" anchor="b">
                    <a:solidFill>
                      <a:srgbClr val="DDE9FC"/>
                    </a:solidFill>
                  </a:tcPr>
                </a:tc>
                <a:tc>
                  <a:txBody>
                    <a:bodyPr/>
                    <a:lstStyle/>
                    <a:p>
                      <a:pPr marL="0" marR="0" indent="0"/>
                      <a:r>
                        <a:rPr lang="tr" sz="500" b="1">
                          <a:latin typeface="Arial"/>
                        </a:rPr>
                        <a:t>(ARŞIUM</a:t>
                      </a:r>
                    </a:p>
                  </a:txBody>
                  <a:tcPr marL="0" marR="0" marT="0" marB="0" anchor="b"/>
                </a:tc>
                <a:tc>
                  <a:txBody>
                    <a:bodyPr/>
                    <a:lstStyle/>
                    <a:p>
                      <a:endParaRPr sz="700"/>
                    </a:p>
                  </a:txBody>
                  <a:tcPr marL="0" marR="0" marT="0" marB="0"/>
                </a:tc>
                <a:tc>
                  <a:txBody>
                    <a:bodyPr/>
                    <a:lstStyle/>
                    <a:p>
                      <a:endParaRPr sz="700"/>
                    </a:p>
                  </a:txBody>
                  <a:tcPr marL="0" marR="0" marT="0" marB="0"/>
                </a:tc>
                <a:extLst>
                  <a:ext uri="{0D108BD9-81ED-4DB2-BD59-A6C34878D82A}">
                    <a16:rowId xmlns:a16="http://schemas.microsoft.com/office/drawing/2014/main" val="10019"/>
                  </a:ext>
                </a:extLst>
              </a:tr>
              <a:tr h="137160">
                <a:tc>
                  <a:txBody>
                    <a:bodyPr/>
                    <a:lstStyle/>
                    <a:p>
                      <a:endParaRPr sz="700"/>
                    </a:p>
                  </a:txBody>
                  <a:tcPr marL="0" marR="0" marT="0" marB="0"/>
                </a:tc>
                <a:tc>
                  <a:txBody>
                    <a:bodyPr/>
                    <a:lstStyle/>
                    <a:p>
                      <a:endParaRPr sz="700"/>
                    </a:p>
                  </a:txBody>
                  <a:tcPr marL="0" marR="0" marT="0" marB="0">
                    <a:solidFill>
                      <a:srgbClr val="DDE9FC"/>
                    </a:solidFill>
                  </a:tcPr>
                </a:tc>
                <a:tc>
                  <a:txBody>
                    <a:bodyPr/>
                    <a:lstStyle/>
                    <a:p>
                      <a:endParaRPr sz="700"/>
                    </a:p>
                  </a:txBody>
                  <a:tcPr marL="0" marR="0" marT="0" marB="0">
                    <a:solidFill>
                      <a:srgbClr val="DDE9FC"/>
                    </a:solidFill>
                  </a:tcPr>
                </a:tc>
                <a:tc>
                  <a:txBody>
                    <a:bodyPr/>
                    <a:lstStyle/>
                    <a:p>
                      <a:pPr marL="0" marR="0" indent="114300"/>
                      <a:r>
                        <a:rPr lang="tr" sz="500" b="1">
                          <a:latin typeface="Arial"/>
                        </a:rPr>
                        <a:t>2-DÖN0M KARININ PSN Ö®m WG W D®</a:t>
                      </a:r>
                    </a:p>
                  </a:txBody>
                  <a:tcPr marL="0" marR="0" marT="0" marB="0" anchor="b"/>
                </a:tc>
                <a:tc>
                  <a:txBody>
                    <a:bodyPr/>
                    <a:lstStyle/>
                    <a:p>
                      <a:pPr marL="0" marR="0" indent="355600" algn="just"/>
                      <a:r>
                        <a:rPr lang="tr" sz="500" b="1">
                          <a:latin typeface="Arial"/>
                        </a:rPr>
                        <a:t>33.017.36</a:t>
                      </a:r>
                    </a:p>
                  </a:txBody>
                  <a:tcPr marL="0" marR="0" marT="0" marB="0" anchor="b"/>
                </a:tc>
                <a:tc>
                  <a:txBody>
                    <a:bodyPr/>
                    <a:lstStyle/>
                    <a:p>
                      <a:pPr marL="0" marR="0" indent="419100" algn="just"/>
                      <a:r>
                        <a:rPr lang="tr" sz="500" b="1">
                          <a:latin typeface="Arial"/>
                        </a:rPr>
                        <a:t>0.00</a:t>
                      </a:r>
                    </a:p>
                  </a:txBody>
                  <a:tcPr marL="0" marR="0" marT="0" marB="0" anchor="b"/>
                </a:tc>
                <a:extLst>
                  <a:ext uri="{0D108BD9-81ED-4DB2-BD59-A6C34878D82A}">
                    <a16:rowId xmlns:a16="http://schemas.microsoft.com/office/drawing/2014/main" val="10020"/>
                  </a:ext>
                </a:extLst>
              </a:tr>
              <a:tr h="131064">
                <a:tc>
                  <a:txBody>
                    <a:bodyPr/>
                    <a:lstStyle/>
                    <a:p>
                      <a:pPr marL="0" marR="0" indent="0"/>
                      <a:r>
                        <a:rPr lang="tr" sz="500" b="1">
                          <a:latin typeface="Arial"/>
                        </a:rPr>
                        <a:t>II-DURAN VARUKLAR</a:t>
                      </a:r>
                    </a:p>
                  </a:txBody>
                  <a:tcPr marL="0" marR="0" marT="0" marB="0"/>
                </a:tc>
                <a:tc>
                  <a:txBody>
                    <a:bodyPr/>
                    <a:lstStyle/>
                    <a:p>
                      <a:pPr marL="0" marR="0" indent="317500" algn="just"/>
                      <a:r>
                        <a:rPr lang="tr" sz="500" b="1">
                          <a:latin typeface="Arial"/>
                        </a:rPr>
                        <a:t>46.559,16</a:t>
                      </a:r>
                    </a:p>
                  </a:txBody>
                  <a:tcPr marL="0" marR="0" marT="0" marB="0">
                    <a:solidFill>
                      <a:srgbClr val="DDE9FC"/>
                    </a:solidFill>
                  </a:tcPr>
                </a:tc>
                <a:tc>
                  <a:txBody>
                    <a:bodyPr/>
                    <a:lstStyle/>
                    <a:p>
                      <a:pPr marL="0" marR="0" indent="304800" algn="just"/>
                      <a:r>
                        <a:rPr lang="tr" sz="500" b="1">
                          <a:latin typeface="Arial"/>
                        </a:rPr>
                        <a:t>212.646,16</a:t>
                      </a:r>
                    </a:p>
                  </a:txBody>
                  <a:tcPr marL="0" marR="0" marT="0" marB="0">
                    <a:solidFill>
                      <a:srgbClr val="DDE9FC"/>
                    </a:solidFill>
                  </a:tcPr>
                </a:tc>
                <a:tc>
                  <a:txBody>
                    <a:bodyPr/>
                    <a:lstStyle/>
                    <a:p>
                      <a:pPr marL="0" marR="0" indent="0"/>
                      <a:r>
                        <a:rPr lang="tr" sz="500" b="1">
                          <a:latin typeface="Arial"/>
                        </a:rPr>
                        <a:t>MİMIlLKlffl(-)</a:t>
                      </a:r>
                    </a:p>
                  </a:txBody>
                  <a:tcPr marL="0" marR="0" marT="0" marB="0"/>
                </a:tc>
                <a:tc>
                  <a:txBody>
                    <a:bodyPr/>
                    <a:lstStyle/>
                    <a:p>
                      <a:endParaRPr sz="700"/>
                    </a:p>
                  </a:txBody>
                  <a:tcPr marL="0" marR="0" marT="0" marB="0"/>
                </a:tc>
                <a:tc>
                  <a:txBody>
                    <a:bodyPr/>
                    <a:lstStyle/>
                    <a:p>
                      <a:endParaRPr sz="700"/>
                    </a:p>
                  </a:txBody>
                  <a:tcPr marL="0" marR="0" marT="0" marB="0"/>
                </a:tc>
                <a:extLst>
                  <a:ext uri="{0D108BD9-81ED-4DB2-BD59-A6C34878D82A}">
                    <a16:rowId xmlns:a16="http://schemas.microsoft.com/office/drawing/2014/main" val="10021"/>
                  </a:ext>
                </a:extLst>
              </a:tr>
              <a:tr h="179832">
                <a:tc>
                  <a:txBody>
                    <a:bodyPr/>
                    <a:lstStyle/>
                    <a:p>
                      <a:pPr marL="0" marR="0" indent="0"/>
                      <a:r>
                        <a:rPr lang="tr" sz="500" b="1">
                          <a:latin typeface="Arial"/>
                        </a:rPr>
                        <a:t>41İCARİ AKACAKLAR</a:t>
                      </a:r>
                    </a:p>
                  </a:txBody>
                  <a:tcPr marL="0" marR="0" marT="0" marB="0"/>
                </a:tc>
                <a:tc>
                  <a:txBody>
                    <a:bodyPr/>
                    <a:lstStyle/>
                    <a:p>
                      <a:pPr marL="0" marR="0" indent="368300" algn="just"/>
                      <a:r>
                        <a:rPr lang="tr" sz="500" b="1">
                          <a:latin typeface="Arial"/>
                        </a:rPr>
                        <a:t>4.400,00</a:t>
                      </a:r>
                    </a:p>
                  </a:txBody>
                  <a:tcPr marL="0" marR="0" marT="0" marB="0"/>
                </a:tc>
                <a:tc>
                  <a:txBody>
                    <a:bodyPr/>
                    <a:lstStyle/>
                    <a:p>
                      <a:pPr marL="0" marR="0" indent="355600" algn="just"/>
                      <a:r>
                        <a:rPr lang="tr" sz="500" b="1">
                          <a:latin typeface="Arial"/>
                        </a:rPr>
                        <a:t>4.400,00</a:t>
                      </a:r>
                    </a:p>
                  </a:txBody>
                  <a:tcPr marL="0" marR="0" marT="0" marB="0">
                    <a:solidFill>
                      <a:srgbClr val="BEBABB"/>
                    </a:solidFill>
                  </a:tcPr>
                </a:tc>
                <a:tc>
                  <a:txBody>
                    <a:bodyPr/>
                    <a:lstStyle/>
                    <a:p>
                      <a:pPr marL="0" marR="0" indent="0"/>
                      <a:r>
                        <a:rPr lang="tr" sz="500" b="1">
                          <a:latin typeface="Arial"/>
                        </a:rPr>
                        <a:t>1-afflffiAVALHİ YARAMAKLAR</a:t>
                      </a:r>
                    </a:p>
                  </a:txBody>
                  <a:tcPr marL="0" marR="0" marT="0" marB="0"/>
                </a:tc>
                <a:tc>
                  <a:txBody>
                    <a:bodyPr/>
                    <a:lstStyle/>
                    <a:p>
                      <a:pPr marL="0" marR="0" indent="508000"/>
                      <a:r>
                        <a:rPr lang="tr" sz="500" b="1">
                          <a:latin typeface="Arial"/>
                        </a:rPr>
                        <a:t>0,00</a:t>
                      </a:r>
                    </a:p>
                  </a:txBody>
                  <a:tcPr marL="0" marR="0" marT="0" marB="0"/>
                </a:tc>
                <a:tc>
                  <a:txBody>
                    <a:bodyPr/>
                    <a:lstStyle/>
                    <a:p>
                      <a:pPr marL="0" marR="0" indent="419100" algn="just"/>
                      <a:r>
                        <a:rPr lang="tr" sz="500" b="1">
                          <a:latin typeface="Arial"/>
                        </a:rPr>
                        <a:t>0,90</a:t>
                      </a:r>
                    </a:p>
                  </a:txBody>
                  <a:tcPr marL="0" marR="0" marT="0" marB="0"/>
                </a:tc>
                <a:extLst>
                  <a:ext uri="{0D108BD9-81ED-4DB2-BD59-A6C34878D82A}">
                    <a16:rowId xmlns:a16="http://schemas.microsoft.com/office/drawing/2014/main" val="10022"/>
                  </a:ext>
                </a:extLst>
              </a:tr>
              <a:tr h="188976">
                <a:tc>
                  <a:txBody>
                    <a:bodyPr/>
                    <a:lstStyle/>
                    <a:p>
                      <a:pPr marL="0" marR="0" indent="0"/>
                      <a:r>
                        <a:rPr lang="tr" sz="500" b="1">
                          <a:latin typeface="Arial"/>
                        </a:rPr>
                        <a:t>5-fflLENCEPÛZİTOVEB1\ATlAR</a:t>
                      </a:r>
                    </a:p>
                  </a:txBody>
                  <a:tcPr marL="0" marR="0" marT="0" marB="0" anchor="b"/>
                </a:tc>
                <a:tc>
                  <a:txBody>
                    <a:bodyPr/>
                    <a:lstStyle/>
                    <a:p>
                      <a:pPr marL="0" marR="0" indent="368300" algn="just"/>
                      <a:r>
                        <a:rPr lang="tr" sz="500" b="1">
                          <a:latin typeface="Arial"/>
                        </a:rPr>
                        <a:t>4.400,00</a:t>
                      </a:r>
                    </a:p>
                  </a:txBody>
                  <a:tcPr marL="0" marR="0" marT="0" marB="0" anchor="b"/>
                </a:tc>
                <a:tc>
                  <a:txBody>
                    <a:bodyPr/>
                    <a:lstStyle/>
                    <a:p>
                      <a:pPr marL="0" marR="0" indent="355600" algn="just"/>
                      <a:r>
                        <a:rPr lang="tr" sz="500" b="1">
                          <a:latin typeface="Arial"/>
                        </a:rPr>
                        <a:t>4.400,00</a:t>
                      </a:r>
                    </a:p>
                  </a:txBody>
                  <a:tcPr marL="0" marR="0" marT="0" marB="0" anchor="b"/>
                </a:tc>
                <a:tc>
                  <a:txBody>
                    <a:bodyPr/>
                    <a:lstStyle/>
                    <a:p>
                      <a:pPr marL="0" marR="0" indent="114300"/>
                      <a:r>
                        <a:rPr lang="tr" sz="500" b="1">
                          <a:latin typeface="Arial"/>
                        </a:rPr>
                        <a:t>14EAPLANANKDV</a:t>
                      </a:r>
                    </a:p>
                  </a:txBody>
                  <a:tcPr marL="0" marR="0" marT="0" marB="0" anchor="b"/>
                </a:tc>
                <a:tc>
                  <a:txBody>
                    <a:bodyPr/>
                    <a:lstStyle/>
                    <a:p>
                      <a:pPr marL="0" marR="0" indent="508000"/>
                      <a:r>
                        <a:rPr lang="tr" sz="500" b="1">
                          <a:latin typeface="Arial"/>
                        </a:rPr>
                        <a:t>0,00</a:t>
                      </a:r>
                    </a:p>
                  </a:txBody>
                  <a:tcPr marL="0" marR="0" marT="0" marB="0" anchor="b"/>
                </a:tc>
                <a:tc>
                  <a:txBody>
                    <a:bodyPr/>
                    <a:lstStyle/>
                    <a:p>
                      <a:pPr marL="0" marR="0" indent="419100" algn="just"/>
                      <a:r>
                        <a:rPr lang="tr" sz="500" b="1">
                          <a:latin typeface="Arial"/>
                        </a:rPr>
                        <a:t>0,00</a:t>
                      </a:r>
                    </a:p>
                  </a:txBody>
                  <a:tcPr marL="0" marR="0" marT="0" marB="0" anchor="b"/>
                </a:tc>
                <a:extLst>
                  <a:ext uri="{0D108BD9-81ED-4DB2-BD59-A6C34878D82A}">
                    <a16:rowId xmlns:a16="http://schemas.microsoft.com/office/drawing/2014/main" val="10023"/>
                  </a:ext>
                </a:extLst>
              </a:tr>
              <a:tr h="188976">
                <a:tc>
                  <a:txBody>
                    <a:bodyPr/>
                    <a:lstStyle/>
                    <a:p>
                      <a:pPr marL="0" marR="0" indent="0">
                        <a:spcBef>
                          <a:spcPts val="280"/>
                        </a:spcBef>
                      </a:pPr>
                      <a:r>
                        <a:rPr lang="tr" sz="500" b="1">
                          <a:latin typeface="Arial"/>
                        </a:rPr>
                        <a:t>MMD DURAN VMJKIAR</a:t>
                      </a:r>
                    </a:p>
                  </a:txBody>
                  <a:tcPr marL="0" marR="0" marT="0" marB="0"/>
                </a:tc>
                <a:tc>
                  <a:txBody>
                    <a:bodyPr/>
                    <a:lstStyle/>
                    <a:p>
                      <a:pPr marL="0" marR="0" indent="317500" algn="just">
                        <a:spcBef>
                          <a:spcPts val="280"/>
                        </a:spcBef>
                      </a:pPr>
                      <a:r>
                        <a:rPr lang="tr" sz="500" b="1">
                          <a:latin typeface="Arial"/>
                        </a:rPr>
                        <a:t>42.159,16</a:t>
                      </a:r>
                    </a:p>
                  </a:txBody>
                  <a:tcPr marL="0" marR="0" marT="0" marB="0"/>
                </a:tc>
                <a:tc>
                  <a:txBody>
                    <a:bodyPr/>
                    <a:lstStyle/>
                    <a:p>
                      <a:pPr marL="0" marR="0" indent="304800" algn="just"/>
                      <a:r>
                        <a:rPr lang="tr" sz="500" b="1">
                          <a:latin typeface="Arial"/>
                        </a:rPr>
                        <a:t>208.246,16</a:t>
                      </a:r>
                    </a:p>
                  </a:txBody>
                  <a:tcPr marL="0" marR="0" marT="0" marB="0"/>
                </a:tc>
                <a:tc>
                  <a:txBody>
                    <a:bodyPr/>
                    <a:lstStyle/>
                    <a:p>
                      <a:pPr marL="0" marR="0" indent="0"/>
                      <a:r>
                        <a:rPr lang="tr" sz="500" b="1">
                          <a:latin typeface="Arial"/>
                        </a:rPr>
                        <a:t>II-ÖZ KAYNAKLAR</a:t>
                      </a:r>
                    </a:p>
                  </a:txBody>
                  <a:tcPr marL="0" marR="0" marT="0" marB="0"/>
                </a:tc>
                <a:tc>
                  <a:txBody>
                    <a:bodyPr/>
                    <a:lstStyle/>
                    <a:p>
                      <a:pPr marL="0" marR="0" indent="355600" algn="just">
                        <a:spcBef>
                          <a:spcPts val="280"/>
                        </a:spcBef>
                      </a:pPr>
                      <a:r>
                        <a:rPr lang="tr" sz="500" b="1">
                          <a:latin typeface="Arial"/>
                        </a:rPr>
                        <a:t>511.556,85</a:t>
                      </a:r>
                    </a:p>
                  </a:txBody>
                  <a:tcPr marL="0" marR="0" marT="0" marB="0"/>
                </a:tc>
                <a:tc>
                  <a:txBody>
                    <a:bodyPr/>
                    <a:lstStyle/>
                    <a:p>
                      <a:pPr marL="0" marR="0" indent="254000" algn="just"/>
                      <a:r>
                        <a:rPr lang="tr" sz="500" b="1">
                          <a:latin typeface="Arial"/>
                        </a:rPr>
                        <a:t>733.438,02</a:t>
                      </a:r>
                    </a:p>
                  </a:txBody>
                  <a:tcPr marL="0" marR="0" marT="0" marB="0"/>
                </a:tc>
                <a:extLst>
                  <a:ext uri="{0D108BD9-81ED-4DB2-BD59-A6C34878D82A}">
                    <a16:rowId xmlns:a16="http://schemas.microsoft.com/office/drawing/2014/main" val="10024"/>
                  </a:ext>
                </a:extLst>
              </a:tr>
              <a:tr h="195072">
                <a:tc>
                  <a:txBody>
                    <a:bodyPr/>
                    <a:lstStyle/>
                    <a:p>
                      <a:pPr marL="0" marR="0" indent="0"/>
                      <a:r>
                        <a:rPr lang="tr" sz="500" b="1">
                          <a:latin typeface="Arial"/>
                        </a:rPr>
                        <a:t>6BİR8AŞLAR</a:t>
                      </a:r>
                    </a:p>
                  </a:txBody>
                  <a:tcPr marL="0" marR="0" marT="0" marB="0" anchor="b"/>
                </a:tc>
                <a:tc>
                  <a:txBody>
                    <a:bodyPr/>
                    <a:lstStyle/>
                    <a:p>
                      <a:pPr marL="0" marR="0" indent="317500" algn="just"/>
                      <a:r>
                        <a:rPr lang="tr" sz="500" b="1">
                          <a:latin typeface="Arial"/>
                        </a:rPr>
                        <a:t>83.390,33</a:t>
                      </a:r>
                    </a:p>
                  </a:txBody>
                  <a:tcPr marL="0" marR="0" marT="0" marB="0" anchor="b"/>
                </a:tc>
                <a:tc>
                  <a:txBody>
                    <a:bodyPr/>
                    <a:lstStyle/>
                    <a:p>
                      <a:pPr marL="0" marR="0" indent="304800" algn="just"/>
                      <a:r>
                        <a:rPr lang="tr" sz="500" b="1">
                          <a:latin typeface="Arial"/>
                        </a:rPr>
                        <a:t>249.47733</a:t>
                      </a:r>
                    </a:p>
                  </a:txBody>
                  <a:tcPr marL="0" marR="0" marT="0" marB="0" anchor="b"/>
                </a:tc>
                <a:tc>
                  <a:txBody>
                    <a:bodyPr/>
                    <a:lstStyle/>
                    <a:p>
                      <a:pPr marL="0" marR="0" indent="0"/>
                      <a:r>
                        <a:rPr lang="tr" sz="500" b="1">
                          <a:latin typeface="Arial"/>
                        </a:rPr>
                        <a:t>AÖCENMŞSSMLYE</a:t>
                      </a:r>
                    </a:p>
                  </a:txBody>
                  <a:tcPr marL="0" marR="0" marT="0" marB="0" anchor="b"/>
                </a:tc>
                <a:tc>
                  <a:txBody>
                    <a:bodyPr/>
                    <a:lstStyle/>
                    <a:p>
                      <a:pPr marL="0" marR="0" indent="355600" algn="just"/>
                      <a:r>
                        <a:rPr lang="tr" sz="500" b="1">
                          <a:latin typeface="Arial"/>
                        </a:rPr>
                        <a:t>32.936,40</a:t>
                      </a:r>
                    </a:p>
                  </a:txBody>
                  <a:tcPr marL="0" marR="0" marT="0" marB="0" anchor="b"/>
                </a:tc>
                <a:tc>
                  <a:txBody>
                    <a:bodyPr/>
                    <a:lstStyle/>
                    <a:p>
                      <a:pPr marL="0" marR="0" indent="254000" algn="just"/>
                      <a:r>
                        <a:rPr lang="tr" sz="500" b="1">
                          <a:latin typeface="Arial"/>
                        </a:rPr>
                        <a:t>32.936,40</a:t>
                      </a:r>
                    </a:p>
                  </a:txBody>
                  <a:tcPr marL="0" marR="0" marT="0" marB="0" anchor="b"/>
                </a:tc>
                <a:extLst>
                  <a:ext uri="{0D108BD9-81ED-4DB2-BD59-A6C34878D82A}">
                    <a16:rowId xmlns:a16="http://schemas.microsoft.com/office/drawing/2014/main" val="10025"/>
                  </a:ext>
                </a:extLst>
              </a:tr>
              <a:tr h="188976">
                <a:tc>
                  <a:txBody>
                    <a:bodyPr/>
                    <a:lstStyle/>
                    <a:p>
                      <a:pPr marL="0" marR="0" indent="0"/>
                      <a:r>
                        <a:rPr lang="tr" sz="500" b="1">
                          <a:latin typeface="Arial"/>
                        </a:rPr>
                        <a:t>S^İRİKMŞ AMORTİSMANLAR (-|</a:t>
                      </a:r>
                    </a:p>
                  </a:txBody>
                  <a:tcPr marL="0" marR="0" marT="0" marB="0" anchor="b"/>
                </a:tc>
                <a:tc>
                  <a:txBody>
                    <a:bodyPr/>
                    <a:lstStyle/>
                    <a:p>
                      <a:pPr marL="0" marR="0" indent="317500" algn="just"/>
                      <a:r>
                        <a:rPr lang="tr" sz="500" b="1">
                          <a:latin typeface="Arial"/>
                        </a:rPr>
                        <a:t>41.231,17</a:t>
                      </a:r>
                    </a:p>
                  </a:txBody>
                  <a:tcPr marL="0" marR="0" marT="0" marB="0" anchor="b"/>
                </a:tc>
                <a:tc>
                  <a:txBody>
                    <a:bodyPr/>
                    <a:lstStyle/>
                    <a:p>
                      <a:pPr marL="0" marR="0" indent="304800" algn="just"/>
                      <a:r>
                        <a:rPr lang="tr" sz="500" b="1">
                          <a:latin typeface="Arial"/>
                        </a:rPr>
                        <a:t>41.231,17</a:t>
                      </a:r>
                    </a:p>
                  </a:txBody>
                  <a:tcPr marL="0" marR="0" marT="0" marB="0" anchor="b"/>
                </a:tc>
                <a:tc>
                  <a:txBody>
                    <a:bodyPr/>
                    <a:lstStyle/>
                    <a:p>
                      <a:pPr marL="0" marR="0" indent="114300"/>
                      <a:r>
                        <a:rPr lang="tr" sz="500" b="1">
                          <a:latin typeface="Arial"/>
                        </a:rPr>
                        <a:t>’-SKMAYE</a:t>
                      </a:r>
                    </a:p>
                  </a:txBody>
                  <a:tcPr marL="0" marR="0" marT="0" marB="0" anchor="b"/>
                </a:tc>
                <a:tc>
                  <a:txBody>
                    <a:bodyPr/>
                    <a:lstStyle/>
                    <a:p>
                      <a:pPr marL="0" marR="0" indent="355600" algn="just"/>
                      <a:r>
                        <a:rPr lang="tr" sz="500" b="1">
                          <a:latin typeface="Arial"/>
                        </a:rPr>
                        <a:t>10.000,00</a:t>
                      </a:r>
                    </a:p>
                  </a:txBody>
                  <a:tcPr marL="0" marR="0" marT="0" marB="0" anchor="b"/>
                </a:tc>
                <a:tc>
                  <a:txBody>
                    <a:bodyPr/>
                    <a:lstStyle/>
                    <a:p>
                      <a:pPr marL="0" marR="0" indent="254000" algn="just"/>
                      <a:r>
                        <a:rPr lang="tr" sz="500" b="1">
                          <a:latin typeface="Arial"/>
                        </a:rPr>
                        <a:t>10.000,00</a:t>
                      </a:r>
                    </a:p>
                  </a:txBody>
                  <a:tcPr marL="0" marR="0" marT="0" marB="0" anchor="b"/>
                </a:tc>
                <a:extLst>
                  <a:ext uri="{0D108BD9-81ED-4DB2-BD59-A6C34878D82A}">
                    <a16:rowId xmlns:a16="http://schemas.microsoft.com/office/drawing/2014/main" val="10026"/>
                  </a:ext>
                </a:extLst>
              </a:tr>
              <a:tr h="176784">
                <a:tc>
                  <a:txBody>
                    <a:bodyPr/>
                    <a:lstStyle/>
                    <a:p>
                      <a:pPr marL="0" marR="0" indent="0"/>
                      <a:r>
                        <a:rPr lang="tr" sz="500" b="1">
                          <a:latin typeface="Arial"/>
                        </a:rPr>
                        <a:t>EWI «MAYAN DURAN VURUKLAR</a:t>
                      </a:r>
                    </a:p>
                  </a:txBody>
                  <a:tcPr marL="0" marR="0" marT="0" marB="0"/>
                </a:tc>
                <a:tc>
                  <a:txBody>
                    <a:bodyPr/>
                    <a:lstStyle/>
                    <a:p>
                      <a:pPr marL="0" marR="0" indent="469900"/>
                      <a:r>
                        <a:rPr lang="tr" sz="500" b="1">
                          <a:latin typeface="Arial"/>
                        </a:rPr>
                        <a:t>0,00</a:t>
                      </a:r>
                    </a:p>
                  </a:txBody>
                  <a:tcPr marL="0" marR="0" marT="0" marB="0"/>
                </a:tc>
                <a:tc>
                  <a:txBody>
                    <a:bodyPr/>
                    <a:lstStyle/>
                    <a:p>
                      <a:pPr marL="0" marR="0" indent="457200" algn="just"/>
                      <a:r>
                        <a:rPr lang="tr" sz="500" b="1">
                          <a:latin typeface="Arial"/>
                        </a:rPr>
                        <a:t>0,00</a:t>
                      </a:r>
                    </a:p>
                  </a:txBody>
                  <a:tcPr marL="0" marR="0" marT="0" marB="0"/>
                </a:tc>
                <a:tc>
                  <a:txBody>
                    <a:bodyPr/>
                    <a:lstStyle/>
                    <a:p>
                      <a:pPr marL="0" marR="0" indent="114300"/>
                      <a:r>
                        <a:rPr lang="tr" sz="500" b="1">
                          <a:latin typeface="Arial"/>
                        </a:rPr>
                        <a:t>3-S5M4YELÜB.1NEİ0ILMU FARKLARI</a:t>
                      </a:r>
                    </a:p>
                  </a:txBody>
                  <a:tcPr marL="0" marR="0" marT="0" marB="0"/>
                </a:tc>
                <a:tc>
                  <a:txBody>
                    <a:bodyPr/>
                    <a:lstStyle/>
                    <a:p>
                      <a:pPr marL="0" marR="0" indent="355600" algn="just"/>
                      <a:r>
                        <a:rPr lang="tr" sz="500" b="1">
                          <a:latin typeface="Arial"/>
                        </a:rPr>
                        <a:t>22.936,40</a:t>
                      </a:r>
                    </a:p>
                  </a:txBody>
                  <a:tcPr marL="0" marR="0" marT="0" marB="0"/>
                </a:tc>
                <a:tc>
                  <a:txBody>
                    <a:bodyPr/>
                    <a:lstStyle/>
                    <a:p>
                      <a:pPr marL="0" marR="0" indent="254000" algn="just"/>
                      <a:r>
                        <a:rPr lang="tr" sz="500" b="1">
                          <a:latin typeface="Arial"/>
                        </a:rPr>
                        <a:t>22.936,40</a:t>
                      </a:r>
                    </a:p>
                  </a:txBody>
                  <a:tcPr marL="0" marR="0" marT="0" marB="0"/>
                </a:tc>
                <a:extLst>
                  <a:ext uri="{0D108BD9-81ED-4DB2-BD59-A6C34878D82A}">
                    <a16:rowId xmlns:a16="http://schemas.microsoft.com/office/drawing/2014/main" val="10027"/>
                  </a:ext>
                </a:extLst>
              </a:tr>
              <a:tr h="201168">
                <a:tc>
                  <a:txBody>
                    <a:bodyPr/>
                    <a:lstStyle/>
                    <a:p>
                      <a:pPr marL="0" marR="0" indent="0"/>
                      <a:r>
                        <a:rPr lang="tr" sz="500" b="1">
                          <a:latin typeface="Arial"/>
                        </a:rPr>
                        <a:t>MUUlŞWÖRGO«aCGM</a:t>
                      </a:r>
                    </a:p>
                  </a:txBody>
                  <a:tcPr marL="0" marR="0" marT="0" marB="0" anchor="b"/>
                </a:tc>
                <a:tc>
                  <a:txBody>
                    <a:bodyPr/>
                    <a:lstStyle/>
                    <a:p>
                      <a:pPr marL="0" marR="0" indent="368300" algn="just"/>
                      <a:r>
                        <a:rPr lang="tr" sz="500" b="1">
                          <a:latin typeface="Arial"/>
                        </a:rPr>
                        <a:t>2.238,34</a:t>
                      </a:r>
                    </a:p>
                  </a:txBody>
                  <a:tcPr marL="0" marR="0" marT="0" marB="0" anchor="b"/>
                </a:tc>
                <a:tc>
                  <a:txBody>
                    <a:bodyPr/>
                    <a:lstStyle/>
                    <a:p>
                      <a:pPr marL="0" marR="0" indent="355600" algn="just"/>
                      <a:r>
                        <a:rPr lang="tr" sz="500" b="1">
                          <a:latin typeface="Arial"/>
                        </a:rPr>
                        <a:t>2.238,34</a:t>
                      </a:r>
                    </a:p>
                  </a:txBody>
                  <a:tcPr marL="0" marR="0" marT="0" marB="0" anchor="b"/>
                </a:tc>
                <a:tc>
                  <a:txBody>
                    <a:bodyPr/>
                    <a:lstStyle/>
                    <a:p>
                      <a:pPr marL="0" marR="0" indent="0"/>
                      <a:r>
                        <a:rPr lang="tr" sz="500" b="1">
                          <a:latin typeface="Arial"/>
                        </a:rPr>
                        <a:t>C-KARYffBOfiü</a:t>
                      </a:r>
                    </a:p>
                  </a:txBody>
                  <a:tcPr marL="0" marR="0" marT="0" marB="0" anchor="b"/>
                </a:tc>
                <a:tc>
                  <a:txBody>
                    <a:bodyPr/>
                    <a:lstStyle/>
                    <a:p>
                      <a:pPr marL="0" marR="0" indent="406400" algn="just"/>
                      <a:r>
                        <a:rPr lang="tr" sz="500" b="1">
                          <a:latin typeface="Arial"/>
                        </a:rPr>
                        <a:t>5.264,68</a:t>
                      </a:r>
                    </a:p>
                  </a:txBody>
                  <a:tcPr marL="0" marR="0" marT="0" marB="0" anchor="b"/>
                </a:tc>
                <a:tc>
                  <a:txBody>
                    <a:bodyPr/>
                    <a:lstStyle/>
                    <a:p>
                      <a:pPr marL="0" marR="0" indent="304800" algn="just"/>
                      <a:r>
                        <a:rPr lang="tr" sz="500" b="1">
                          <a:latin typeface="Arial"/>
                        </a:rPr>
                        <a:t>5.264,68</a:t>
                      </a:r>
                    </a:p>
                  </a:txBody>
                  <a:tcPr marL="0" marR="0" marT="0" marB="0" anchor="b"/>
                </a:tc>
                <a:extLst>
                  <a:ext uri="{0D108BD9-81ED-4DB2-BD59-A6C34878D82A}">
                    <a16:rowId xmlns:a16="http://schemas.microsoft.com/office/drawing/2014/main" val="10028"/>
                  </a:ext>
                </a:extLst>
              </a:tr>
              <a:tr h="185928">
                <a:tc>
                  <a:txBody>
                    <a:bodyPr/>
                    <a:lstStyle/>
                    <a:p>
                      <a:pPr marL="0" marR="0" indent="0"/>
                      <a:r>
                        <a:rPr lang="tr" sz="500" b="1">
                          <a:latin typeface="Arial"/>
                        </a:rPr>
                        <a:t>7fflKMŞ AMORTİSMANLARI-)</a:t>
                      </a:r>
                    </a:p>
                  </a:txBody>
                  <a:tcPr marL="0" marR="0" marT="0" marB="0" anchor="b"/>
                </a:tc>
                <a:tc>
                  <a:txBody>
                    <a:bodyPr/>
                    <a:lstStyle/>
                    <a:p>
                      <a:pPr marL="0" marR="0" indent="368300" algn="just"/>
                      <a:r>
                        <a:rPr lang="tr" sz="500" b="1">
                          <a:latin typeface="Arial"/>
                        </a:rPr>
                        <a:t>2.238,34</a:t>
                      </a:r>
                    </a:p>
                  </a:txBody>
                  <a:tcPr marL="0" marR="0" marT="0" marB="0" anchor="b"/>
                </a:tc>
                <a:tc>
                  <a:txBody>
                    <a:bodyPr/>
                    <a:lstStyle/>
                    <a:p>
                      <a:pPr marL="0" marR="0" indent="355600" algn="just"/>
                      <a:r>
                        <a:rPr lang="tr" sz="500" b="1">
                          <a:latin typeface="Arial"/>
                        </a:rPr>
                        <a:t>2.23834</a:t>
                      </a:r>
                    </a:p>
                  </a:txBody>
                  <a:tcPr marL="0" marR="0" marT="0" marB="0" anchor="b"/>
                </a:tc>
                <a:tc>
                  <a:txBody>
                    <a:bodyPr/>
                    <a:lstStyle/>
                    <a:p>
                      <a:pPr marL="0" marR="0" indent="114300"/>
                      <a:r>
                        <a:rPr lang="tr" sz="500" b="1">
                          <a:latin typeface="Arial"/>
                        </a:rPr>
                        <a:t>1-WILOIB!</a:t>
                      </a:r>
                    </a:p>
                  </a:txBody>
                  <a:tcPr marL="0" marR="0" marT="0" marB="0" anchor="b"/>
                </a:tc>
                <a:tc>
                  <a:txBody>
                    <a:bodyPr/>
                    <a:lstStyle/>
                    <a:p>
                      <a:pPr marL="0" marR="0" indent="406400" algn="just"/>
                      <a:r>
                        <a:rPr lang="tr" sz="500" b="1">
                          <a:latin typeface="Arial"/>
                        </a:rPr>
                        <a:t>5.264,68</a:t>
                      </a:r>
                    </a:p>
                  </a:txBody>
                  <a:tcPr marL="0" marR="0" marT="0" marB="0" anchor="b"/>
                </a:tc>
                <a:tc>
                  <a:txBody>
                    <a:bodyPr/>
                    <a:lstStyle/>
                    <a:p>
                      <a:pPr marL="0" marR="0" indent="304800" algn="just"/>
                      <a:r>
                        <a:rPr lang="tr" sz="500" b="1">
                          <a:latin typeface="Arial"/>
                        </a:rPr>
                        <a:t>5.264,68</a:t>
                      </a:r>
                    </a:p>
                  </a:txBody>
                  <a:tcPr marL="0" marR="0" marT="0" marB="0" anchor="b"/>
                </a:tc>
                <a:extLst>
                  <a:ext uri="{0D108BD9-81ED-4DB2-BD59-A6C34878D82A}">
                    <a16:rowId xmlns:a16="http://schemas.microsoft.com/office/drawing/2014/main" val="10029"/>
                  </a:ext>
                </a:extLst>
              </a:tr>
              <a:tr h="182880">
                <a:tc>
                  <a:txBody>
                    <a:bodyPr/>
                    <a:lstStyle/>
                    <a:p>
                      <a:endParaRPr sz="900"/>
                    </a:p>
                  </a:txBody>
                  <a:tcPr marL="0" marR="0" marT="0" marB="0"/>
                </a:tc>
                <a:tc>
                  <a:txBody>
                    <a:bodyPr/>
                    <a:lstStyle/>
                    <a:p>
                      <a:endParaRPr sz="900"/>
                    </a:p>
                  </a:txBody>
                  <a:tcPr marL="0" marR="0" marT="0" marB="0"/>
                </a:tc>
                <a:tc>
                  <a:txBody>
                    <a:bodyPr/>
                    <a:lstStyle/>
                    <a:p>
                      <a:endParaRPr sz="900"/>
                    </a:p>
                  </a:txBody>
                  <a:tcPr marL="0" marR="0" marT="0" marB="0"/>
                </a:tc>
                <a:tc>
                  <a:txBody>
                    <a:bodyPr/>
                    <a:lstStyle/>
                    <a:p>
                      <a:pPr marL="0" marR="0" indent="0"/>
                      <a:r>
                        <a:rPr lang="tr" sz="800" b="1">
                          <a:latin typeface="Arial"/>
                        </a:rPr>
                        <a:t>NEÇMŞ YULAR KARAH</a:t>
                      </a:r>
                    </a:p>
                  </a:txBody>
                  <a:tcPr marL="0" marR="0" marT="0" marB="0"/>
                </a:tc>
                <a:tc>
                  <a:txBody>
                    <a:bodyPr/>
                    <a:lstStyle/>
                    <a:p>
                      <a:pPr marL="0" marR="0" indent="355600" algn="just"/>
                      <a:r>
                        <a:rPr lang="tr" sz="500" b="1">
                          <a:latin typeface="Arial"/>
                        </a:rPr>
                        <a:t>37655431</a:t>
                      </a:r>
                    </a:p>
                  </a:txBody>
                  <a:tcPr marL="0" marR="0" marT="0" marB="0"/>
                </a:tc>
                <a:tc>
                  <a:txBody>
                    <a:bodyPr/>
                    <a:lstStyle/>
                    <a:p>
                      <a:pPr marL="0" marR="0" indent="254000" algn="just"/>
                      <a:r>
                        <a:rPr lang="tr" sz="500" b="1">
                          <a:latin typeface="Arial"/>
                        </a:rPr>
                        <a:t>473.355,77</a:t>
                      </a:r>
                    </a:p>
                  </a:txBody>
                  <a:tcPr marL="0" marR="0" marT="0" marB="0"/>
                </a:tc>
                <a:extLst>
                  <a:ext uri="{0D108BD9-81ED-4DB2-BD59-A6C34878D82A}">
                    <a16:rowId xmlns:a16="http://schemas.microsoft.com/office/drawing/2014/main" val="10030"/>
                  </a:ext>
                </a:extLst>
              </a:tr>
              <a:tr h="195072">
                <a:tc>
                  <a:txBody>
                    <a:bodyPr/>
                    <a:lstStyle/>
                    <a:p>
                      <a:endParaRPr sz="1000"/>
                    </a:p>
                  </a:txBody>
                  <a:tcPr marL="0" marR="0" marT="0" marB="0"/>
                </a:tc>
                <a:tc>
                  <a:txBody>
                    <a:bodyPr/>
                    <a:lstStyle/>
                    <a:p>
                      <a:endParaRPr sz="1000"/>
                    </a:p>
                  </a:txBody>
                  <a:tcPr marL="0" marR="0" marT="0" marB="0"/>
                </a:tc>
                <a:tc>
                  <a:txBody>
                    <a:bodyPr/>
                    <a:lstStyle/>
                    <a:p>
                      <a:endParaRPr sz="1000"/>
                    </a:p>
                  </a:txBody>
                  <a:tcPr marL="0" marR="0" marT="0" marB="0"/>
                </a:tc>
                <a:tc>
                  <a:txBody>
                    <a:bodyPr/>
                    <a:lstStyle/>
                    <a:p>
                      <a:pPr marL="0" marR="0" indent="114300"/>
                      <a:r>
                        <a:rPr lang="tr" sz="500" b="1">
                          <a:latin typeface="Arial"/>
                        </a:rPr>
                        <a:t>1-GEÇMŞYILWR KARLAR</a:t>
                      </a:r>
                    </a:p>
                  </a:txBody>
                  <a:tcPr marL="0" marR="0" marT="0" marB="0" anchor="b"/>
                </a:tc>
                <a:tc>
                  <a:txBody>
                    <a:bodyPr/>
                    <a:lstStyle/>
                    <a:p>
                      <a:pPr marL="0" marR="0" indent="355600" algn="just"/>
                      <a:r>
                        <a:rPr lang="tr" sz="500" b="1">
                          <a:latin typeface="Arial"/>
                        </a:rPr>
                        <a:t>376.55431</a:t>
                      </a:r>
                    </a:p>
                  </a:txBody>
                  <a:tcPr marL="0" marR="0" marT="0" marB="0" anchor="b"/>
                </a:tc>
                <a:tc>
                  <a:txBody>
                    <a:bodyPr/>
                    <a:lstStyle/>
                    <a:p>
                      <a:pPr marL="0" marR="0" indent="254000" algn="just"/>
                      <a:r>
                        <a:rPr lang="tr" sz="500" b="1">
                          <a:latin typeface="Arial"/>
                        </a:rPr>
                        <a:t>473.355,77</a:t>
                      </a:r>
                    </a:p>
                  </a:txBody>
                  <a:tcPr marL="0" marR="0" marT="0" marB="0" anchor="b"/>
                </a:tc>
                <a:extLst>
                  <a:ext uri="{0D108BD9-81ED-4DB2-BD59-A6C34878D82A}">
                    <a16:rowId xmlns:a16="http://schemas.microsoft.com/office/drawing/2014/main" val="10031"/>
                  </a:ext>
                </a:extLst>
              </a:tr>
              <a:tr h="167640">
                <a:tc>
                  <a:txBody>
                    <a:bodyPr/>
                    <a:lstStyle/>
                    <a:p>
                      <a:endParaRPr sz="800"/>
                    </a:p>
                  </a:txBody>
                  <a:tcPr marL="0" marR="0" marT="0" marB="0"/>
                </a:tc>
                <a:tc>
                  <a:txBody>
                    <a:bodyPr/>
                    <a:lstStyle/>
                    <a:p>
                      <a:endParaRPr sz="800"/>
                    </a:p>
                  </a:txBody>
                  <a:tcPr marL="0" marR="0" marT="0" marB="0"/>
                </a:tc>
                <a:tc>
                  <a:txBody>
                    <a:bodyPr/>
                    <a:lstStyle/>
                    <a:p>
                      <a:endParaRPr sz="800"/>
                    </a:p>
                  </a:txBody>
                  <a:tcPr marL="0" marR="0" marT="0" marB="0"/>
                </a:tc>
                <a:tc>
                  <a:txBody>
                    <a:bodyPr/>
                    <a:lstStyle/>
                    <a:p>
                      <a:pPr marL="0" marR="0" indent="0"/>
                      <a:r>
                        <a:rPr lang="tr" sz="750" b="1">
                          <a:latin typeface="Arial"/>
                        </a:rPr>
                        <a:t>FOÖN&amp;4NEFKARI (ZARARI)</a:t>
                      </a:r>
                    </a:p>
                  </a:txBody>
                  <a:tcPr marL="0" marR="0" marT="0" marB="0" anchor="b"/>
                </a:tc>
                <a:tc>
                  <a:txBody>
                    <a:bodyPr/>
                    <a:lstStyle/>
                    <a:p>
                      <a:pPr marL="0" marR="0" indent="355600" algn="just"/>
                      <a:r>
                        <a:rPr lang="tr" sz="500" b="1">
                          <a:latin typeface="Arial"/>
                        </a:rPr>
                        <a:t>96.801,46</a:t>
                      </a:r>
                    </a:p>
                  </a:txBody>
                  <a:tcPr marL="0" marR="0" marT="0" marB="0" anchor="b"/>
                </a:tc>
                <a:tc>
                  <a:txBody>
                    <a:bodyPr/>
                    <a:lstStyle/>
                    <a:p>
                      <a:pPr marL="0" marR="0" indent="254000" algn="just"/>
                      <a:r>
                        <a:rPr lang="tr" sz="500" b="1">
                          <a:latin typeface="Arial"/>
                        </a:rPr>
                        <a:t>221.881,17</a:t>
                      </a:r>
                    </a:p>
                  </a:txBody>
                  <a:tcPr marL="0" marR="0" marT="0" marB="0" anchor="b"/>
                </a:tc>
                <a:extLst>
                  <a:ext uri="{0D108BD9-81ED-4DB2-BD59-A6C34878D82A}">
                    <a16:rowId xmlns:a16="http://schemas.microsoft.com/office/drawing/2014/main" val="10032"/>
                  </a:ext>
                </a:extLst>
              </a:tr>
              <a:tr h="429768">
                <a:tc>
                  <a:txBody>
                    <a:bodyPr/>
                    <a:lstStyle/>
                    <a:p>
                      <a:endParaRPr sz="2100"/>
                    </a:p>
                  </a:txBody>
                  <a:tcPr marL="0" marR="0" marT="0" marB="0"/>
                </a:tc>
                <a:tc>
                  <a:txBody>
                    <a:bodyPr/>
                    <a:lstStyle/>
                    <a:p>
                      <a:endParaRPr sz="2100"/>
                    </a:p>
                  </a:txBody>
                  <a:tcPr marL="0" marR="0" marT="0" marB="0"/>
                </a:tc>
                <a:tc>
                  <a:txBody>
                    <a:bodyPr/>
                    <a:lstStyle/>
                    <a:p>
                      <a:endParaRPr sz="2100"/>
                    </a:p>
                  </a:txBody>
                  <a:tcPr marL="0" marR="0" marT="0" marB="0"/>
                </a:tc>
                <a:tc>
                  <a:txBody>
                    <a:bodyPr/>
                    <a:lstStyle/>
                    <a:p>
                      <a:pPr marL="0" marR="0" indent="114300"/>
                      <a:r>
                        <a:rPr lang="tr" sz="500" b="1">
                          <a:latin typeface="Arial"/>
                        </a:rPr>
                        <a:t>1-DÖN0MNETKARI</a:t>
                      </a:r>
                    </a:p>
                  </a:txBody>
                  <a:tcPr marL="0" marR="0" marT="0" marB="0"/>
                </a:tc>
                <a:tc>
                  <a:txBody>
                    <a:bodyPr/>
                    <a:lstStyle/>
                    <a:p>
                      <a:pPr marL="0" marR="0" indent="355600" algn="just"/>
                      <a:r>
                        <a:rPr lang="tr" sz="500" b="1">
                          <a:latin typeface="Arial"/>
                        </a:rPr>
                        <a:t>96.801,46</a:t>
                      </a:r>
                    </a:p>
                  </a:txBody>
                  <a:tcPr marL="0" marR="0" marT="0" marB="0"/>
                </a:tc>
                <a:tc>
                  <a:txBody>
                    <a:bodyPr/>
                    <a:lstStyle/>
                    <a:p>
                      <a:pPr marL="0" marR="0" indent="254000" algn="just"/>
                      <a:r>
                        <a:rPr lang="tr" sz="500" b="1">
                          <a:latin typeface="Arial"/>
                        </a:rPr>
                        <a:t>221.881,17</a:t>
                      </a:r>
                    </a:p>
                  </a:txBody>
                  <a:tcPr marL="0" marR="0" marT="0" marB="0"/>
                </a:tc>
                <a:extLst>
                  <a:ext uri="{0D108BD9-81ED-4DB2-BD59-A6C34878D82A}">
                    <a16:rowId xmlns:a16="http://schemas.microsoft.com/office/drawing/2014/main" val="10033"/>
                  </a:ext>
                </a:extLst>
              </a:tr>
              <a:tr h="149352">
                <a:tc>
                  <a:txBody>
                    <a:bodyPr/>
                    <a:lstStyle/>
                    <a:p>
                      <a:pPr marL="1081600" marR="0" indent="0"/>
                      <a:r>
                        <a:rPr lang="tr" sz="500" b="1">
                          <a:latin typeface="Arial"/>
                        </a:rPr>
                        <a:t>AKJİF1DPİAM</a:t>
                      </a:r>
                    </a:p>
                  </a:txBody>
                  <a:tcPr marL="0" marR="0" marT="0" marB="0" anchor="b"/>
                </a:tc>
                <a:tc>
                  <a:txBody>
                    <a:bodyPr/>
                    <a:lstStyle/>
                    <a:p>
                      <a:pPr marL="0" marR="0" indent="279400"/>
                      <a:r>
                        <a:rPr lang="tr" sz="500" b="1">
                          <a:latin typeface="Arial"/>
                        </a:rPr>
                        <a:t>1.136.474,45</a:t>
                      </a:r>
                    </a:p>
                  </a:txBody>
                  <a:tcPr marL="0" marR="0" marT="0" marB="0" anchor="b"/>
                </a:tc>
                <a:tc>
                  <a:txBody>
                    <a:bodyPr/>
                    <a:lstStyle/>
                    <a:p>
                      <a:pPr marL="0" marR="0" indent="0" algn="r"/>
                      <a:r>
                        <a:rPr lang="tr" sz="500" b="1">
                          <a:latin typeface="Arial"/>
                        </a:rPr>
                        <a:t>1074.737,10</a:t>
                      </a:r>
                    </a:p>
                  </a:txBody>
                  <a:tcPr marL="0" marR="0" marT="0" marB="0" anchor="b"/>
                </a:tc>
                <a:tc>
                  <a:txBody>
                    <a:bodyPr/>
                    <a:lstStyle/>
                    <a:p>
                      <a:pPr marL="1081600" marR="0" indent="0"/>
                      <a:r>
                        <a:rPr lang="tr" sz="500" b="1">
                          <a:latin typeface="Arial"/>
                        </a:rPr>
                        <a:t>PASİF TOPLAM</a:t>
                      </a:r>
                    </a:p>
                  </a:txBody>
                  <a:tcPr marL="0" marR="0" marT="0" marB="0" anchor="b"/>
                </a:tc>
                <a:tc>
                  <a:txBody>
                    <a:bodyPr/>
                    <a:lstStyle/>
                    <a:p>
                      <a:pPr marL="0" marR="0" indent="317500"/>
                      <a:r>
                        <a:rPr lang="tr" sz="500" b="1">
                          <a:latin typeface="Arial"/>
                        </a:rPr>
                        <a:t>1.136.474,45</a:t>
                      </a:r>
                    </a:p>
                  </a:txBody>
                  <a:tcPr marL="0" marR="0" marT="0" marB="0" anchor="b"/>
                </a:tc>
                <a:tc>
                  <a:txBody>
                    <a:bodyPr/>
                    <a:lstStyle/>
                    <a:p>
                      <a:pPr marL="0" marR="0" indent="0" algn="r"/>
                      <a:r>
                        <a:rPr lang="tr" sz="500" b="1">
                          <a:latin typeface="Arial"/>
                        </a:rPr>
                        <a:t>1.074.737,10</a:t>
                      </a:r>
                    </a:p>
                  </a:txBody>
                  <a:tcPr marL="0" marR="0" marT="0" marB="0" anchor="b"/>
                </a:tc>
                <a:extLst>
                  <a:ext uri="{0D108BD9-81ED-4DB2-BD59-A6C34878D82A}">
                    <a16:rowId xmlns:a16="http://schemas.microsoft.com/office/drawing/2014/main" val="10034"/>
                  </a:ext>
                </a:extLst>
              </a:tr>
            </a:tbl>
          </a:graphicData>
        </a:graphic>
      </p:graphicFrame>
    </p:spTree>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531864" y="304800"/>
            <a:ext cx="819912" cy="667512"/>
          </a:xfrm>
          <a:prstGeom prst="rect">
            <a:avLst/>
          </a:prstGeom>
        </p:spPr>
      </p:pic>
      <p:sp>
        <p:nvSpPr>
          <p:cNvPr id="3" name="Dikdörtgen 2"/>
          <p:cNvSpPr/>
          <p:nvPr/>
        </p:nvSpPr>
        <p:spPr>
          <a:xfrm>
            <a:off x="3691128" y="856488"/>
            <a:ext cx="225552" cy="94488"/>
          </a:xfrm>
          <a:prstGeom prst="rect">
            <a:avLst/>
          </a:prstGeom>
          <a:noFill/>
        </p:spPr>
        <p:txBody>
          <a:bodyPr wrap="none" lIns="0" tIns="0" rIns="0" bIns="0">
            <a:noAutofit/>
          </a:bodyPr>
          <a:lstStyle/>
          <a:p>
            <a:pPr marL="0" marR="0" indent="0"/>
            <a:r>
              <a:rPr lang="tr" sz="450">
                <a:latin typeface="Arial"/>
              </a:rPr>
              <a:t>MİZAN</a:t>
            </a:r>
          </a:p>
        </p:txBody>
      </p:sp>
      <p:graphicFrame>
        <p:nvGraphicFramePr>
          <p:cNvPr id="4" name="Tablo 3"/>
          <p:cNvGraphicFramePr>
            <a:graphicFrameLocks noGrp="1"/>
          </p:cNvGraphicFramePr>
          <p:nvPr/>
        </p:nvGraphicFramePr>
        <p:xfrm>
          <a:off x="920496" y="975360"/>
          <a:ext cx="5775960" cy="8628888"/>
        </p:xfrm>
        <a:graphic>
          <a:graphicData uri="http://schemas.openxmlformats.org/drawingml/2006/table">
            <a:tbl>
              <a:tblPr/>
              <a:tblGrid>
                <a:gridCol w="545592">
                  <a:extLst>
                    <a:ext uri="{9D8B030D-6E8A-4147-A177-3AD203B41FA5}">
                      <a16:colId xmlns:a16="http://schemas.microsoft.com/office/drawing/2014/main" val="20000"/>
                    </a:ext>
                  </a:extLst>
                </a:gridCol>
                <a:gridCol w="2267712">
                  <a:extLst>
                    <a:ext uri="{9D8B030D-6E8A-4147-A177-3AD203B41FA5}">
                      <a16:colId xmlns:a16="http://schemas.microsoft.com/office/drawing/2014/main" val="20001"/>
                    </a:ext>
                  </a:extLst>
                </a:gridCol>
                <a:gridCol w="304800">
                  <a:extLst>
                    <a:ext uri="{9D8B030D-6E8A-4147-A177-3AD203B41FA5}">
                      <a16:colId xmlns:a16="http://schemas.microsoft.com/office/drawing/2014/main" val="20002"/>
                    </a:ext>
                  </a:extLst>
                </a:gridCol>
                <a:gridCol w="673608">
                  <a:extLst>
                    <a:ext uri="{9D8B030D-6E8A-4147-A177-3AD203B41FA5}">
                      <a16:colId xmlns:a16="http://schemas.microsoft.com/office/drawing/2014/main" val="20003"/>
                    </a:ext>
                  </a:extLst>
                </a:gridCol>
                <a:gridCol w="676656">
                  <a:extLst>
                    <a:ext uri="{9D8B030D-6E8A-4147-A177-3AD203B41FA5}">
                      <a16:colId xmlns:a16="http://schemas.microsoft.com/office/drawing/2014/main" val="20004"/>
                    </a:ext>
                  </a:extLst>
                </a:gridCol>
                <a:gridCol w="597408">
                  <a:extLst>
                    <a:ext uri="{9D8B030D-6E8A-4147-A177-3AD203B41FA5}">
                      <a16:colId xmlns:a16="http://schemas.microsoft.com/office/drawing/2014/main" val="20005"/>
                    </a:ext>
                  </a:extLst>
                </a:gridCol>
                <a:gridCol w="710184">
                  <a:extLst>
                    <a:ext uri="{9D8B030D-6E8A-4147-A177-3AD203B41FA5}">
                      <a16:colId xmlns:a16="http://schemas.microsoft.com/office/drawing/2014/main" val="20006"/>
                    </a:ext>
                  </a:extLst>
                </a:gridCol>
              </a:tblGrid>
              <a:tr h="106680">
                <a:tc>
                  <a:txBody>
                    <a:bodyPr/>
                    <a:lstStyle/>
                    <a:p>
                      <a:endParaRPr sz="600"/>
                    </a:p>
                  </a:txBody>
                  <a:tcPr marL="0" marR="0" marT="0" marB="0"/>
                </a:tc>
                <a:tc gridSpan="3">
                  <a:txBody>
                    <a:bodyPr/>
                    <a:lstStyle/>
                    <a:p>
                      <a:pPr marL="1475300" marR="0" indent="0"/>
                      <a:r>
                        <a:rPr lang="tr" sz="450">
                          <a:latin typeface="Arial"/>
                        </a:rPr>
                        <a:t>İYİBELŞAN SOSYAL ET.TEM.HİZM.İNŞ.5AN.VE.TİC.LTD.ŞTİ.</a:t>
                      </a:r>
                    </a:p>
                  </a:txBody>
                  <a:tcPr marL="0" marR="0" marT="0" marB="0" anchor="b"/>
                </a:tc>
                <a:tc hMerge="1">
                  <a:txBody>
                    <a:bodyPr/>
                    <a:lstStyle/>
                    <a:p>
                      <a:endParaRPr sz="600"/>
                    </a:p>
                  </a:txBody>
                  <a:tcPr marL="0" marR="0" marT="0" marB="0"/>
                </a:tc>
                <a:tc hMerge="1">
                  <a:txBody>
                    <a:bodyPr/>
                    <a:lstStyle/>
                    <a:p>
                      <a:endParaRPr sz="600"/>
                    </a:p>
                  </a:txBody>
                  <a:tcPr marL="0" marR="0" marT="0" marB="0"/>
                </a:tc>
                <a:tc>
                  <a:txBody>
                    <a:bodyPr/>
                    <a:lstStyle/>
                    <a:p>
                      <a:endParaRPr sz="600"/>
                    </a:p>
                  </a:txBody>
                  <a:tcPr marL="0" marR="0" marT="0" marB="0"/>
                </a:tc>
                <a:tc>
                  <a:txBody>
                    <a:bodyPr/>
                    <a:lstStyle/>
                    <a:p>
                      <a:endParaRPr sz="600"/>
                    </a:p>
                  </a:txBody>
                  <a:tcPr marL="0" marR="0" marT="0" marB="0"/>
                </a:tc>
                <a:tc>
                  <a:txBody>
                    <a:bodyPr/>
                    <a:lstStyle/>
                    <a:p>
                      <a:endParaRPr sz="600"/>
                    </a:p>
                  </a:txBody>
                  <a:tcPr marL="0" marR="0" marT="0" marB="0"/>
                </a:tc>
                <a:extLst>
                  <a:ext uri="{0D108BD9-81ED-4DB2-BD59-A6C34878D82A}">
                    <a16:rowId xmlns:a16="http://schemas.microsoft.com/office/drawing/2014/main" val="10000"/>
                  </a:ext>
                </a:extLst>
              </a:tr>
              <a:tr h="106680">
                <a:tc>
                  <a:txBody>
                    <a:bodyPr/>
                    <a:lstStyle/>
                    <a:p>
                      <a:pPr marL="0" marR="0" indent="279400"/>
                      <a:r>
                        <a:rPr lang="tr" sz="450">
                          <a:latin typeface="Arial"/>
                        </a:rPr>
                        <a:t>Dönem:</a:t>
                      </a:r>
                    </a:p>
                  </a:txBody>
                  <a:tcPr marL="0" marR="0" marT="0" marB="0" anchor="b"/>
                </a:tc>
                <a:tc>
                  <a:txBody>
                    <a:bodyPr/>
                    <a:lstStyle/>
                    <a:p>
                      <a:pPr marL="0" marR="0" indent="0"/>
                      <a:r>
                        <a:rPr lang="tr" sz="450">
                          <a:latin typeface="Arial"/>
                        </a:rPr>
                        <a:t>01/01/2025-31/12/2025</a:t>
                      </a:r>
                    </a:p>
                  </a:txBody>
                  <a:tcPr marL="0" marR="0" marT="0" marB="0" anchor="b"/>
                </a:tc>
                <a:tc>
                  <a:txBody>
                    <a:bodyPr/>
                    <a:lstStyle/>
                    <a:p>
                      <a:endParaRPr sz="600"/>
                    </a:p>
                  </a:txBody>
                  <a:tcPr marL="0" marR="0" marT="0" marB="0"/>
                </a:tc>
                <a:tc>
                  <a:txBody>
                    <a:bodyPr/>
                    <a:lstStyle/>
                    <a:p>
                      <a:endParaRPr sz="600"/>
                    </a:p>
                  </a:txBody>
                  <a:tcPr marL="0" marR="0" marT="0" marB="0"/>
                </a:tc>
                <a:tc>
                  <a:txBody>
                    <a:bodyPr/>
                    <a:lstStyle/>
                    <a:p>
                      <a:endParaRPr sz="600"/>
                    </a:p>
                  </a:txBody>
                  <a:tcPr marL="0" marR="0" marT="0" marB="0"/>
                </a:tc>
                <a:tc>
                  <a:txBody>
                    <a:bodyPr/>
                    <a:lstStyle/>
                    <a:p>
                      <a:endParaRPr sz="600"/>
                    </a:p>
                  </a:txBody>
                  <a:tcPr marL="0" marR="0" marT="0" marB="0"/>
                </a:tc>
                <a:tc>
                  <a:txBody>
                    <a:bodyPr/>
                    <a:lstStyle/>
                    <a:p>
                      <a:endParaRPr sz="600"/>
                    </a:p>
                  </a:txBody>
                  <a:tcPr marL="0" marR="0" marT="0" marB="0"/>
                </a:tc>
                <a:extLst>
                  <a:ext uri="{0D108BD9-81ED-4DB2-BD59-A6C34878D82A}">
                    <a16:rowId xmlns:a16="http://schemas.microsoft.com/office/drawing/2014/main" val="10001"/>
                  </a:ext>
                </a:extLst>
              </a:tr>
              <a:tr h="103632">
                <a:tc>
                  <a:txBody>
                    <a:bodyPr/>
                    <a:lstStyle/>
                    <a:p>
                      <a:pPr marL="0" marR="0" indent="139700"/>
                      <a:r>
                        <a:rPr lang="tr" sz="450">
                          <a:latin typeface="Arial"/>
                        </a:rPr>
                        <a:t>Tarih Aralığı :</a:t>
                      </a:r>
                    </a:p>
                  </a:txBody>
                  <a:tcPr marL="0" marR="0" marT="0" marB="0" anchor="b"/>
                </a:tc>
                <a:tc>
                  <a:txBody>
                    <a:bodyPr/>
                    <a:lstStyle/>
                    <a:p>
                      <a:pPr marL="0" marR="0" indent="0"/>
                      <a:r>
                        <a:rPr lang="tr" sz="450">
                          <a:latin typeface="Arial"/>
                        </a:rPr>
                        <a:t>01/01/2025-31/12/2025</a:t>
                      </a:r>
                    </a:p>
                  </a:txBody>
                  <a:tcPr marL="0" marR="0" marT="0" marB="0" anchor="b"/>
                </a:tc>
                <a:tc>
                  <a:txBody>
                    <a:bodyPr/>
                    <a:lstStyle/>
                    <a:p>
                      <a:endParaRPr sz="500"/>
                    </a:p>
                  </a:txBody>
                  <a:tcPr marL="0" marR="0" marT="0" marB="0"/>
                </a:tc>
                <a:tc>
                  <a:txBody>
                    <a:bodyPr/>
                    <a:lstStyle/>
                    <a:p>
                      <a:endParaRPr sz="500"/>
                    </a:p>
                  </a:txBody>
                  <a:tcPr marL="0" marR="0" marT="0" marB="0"/>
                </a:tc>
                <a:tc>
                  <a:txBody>
                    <a:bodyPr/>
                    <a:lstStyle/>
                    <a:p>
                      <a:endParaRPr sz="500"/>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02"/>
                  </a:ext>
                </a:extLst>
              </a:tr>
              <a:tr h="103632">
                <a:tc>
                  <a:txBody>
                    <a:bodyPr/>
                    <a:lstStyle/>
                    <a:p>
                      <a:endParaRPr sz="500"/>
                    </a:p>
                  </a:txBody>
                  <a:tcPr marL="0" marR="0" marT="0" marB="0">
                    <a:solidFill>
                      <a:srgbClr val="BEBABB"/>
                    </a:solidFill>
                  </a:tcPr>
                </a:tc>
                <a:tc>
                  <a:txBody>
                    <a:bodyPr/>
                    <a:lstStyle/>
                    <a:p>
                      <a:endParaRPr sz="500"/>
                    </a:p>
                  </a:txBody>
                  <a:tcPr marL="0" marR="0" marT="0" marB="0">
                    <a:solidFill>
                      <a:srgbClr val="BEBABB"/>
                    </a:solidFill>
                  </a:tcPr>
                </a:tc>
                <a:tc>
                  <a:txBody>
                    <a:bodyPr/>
                    <a:lstStyle/>
                    <a:p>
                      <a:endParaRPr sz="500"/>
                    </a:p>
                  </a:txBody>
                  <a:tcPr marL="0" marR="0" marT="0" marB="0">
                    <a:solidFill>
                      <a:srgbClr val="BEBABB"/>
                    </a:solidFill>
                  </a:tcPr>
                </a:tc>
                <a:tc>
                  <a:txBody>
                    <a:bodyPr/>
                    <a:lstStyle/>
                    <a:p>
                      <a:endParaRPr sz="500"/>
                    </a:p>
                  </a:txBody>
                  <a:tcPr marL="0" marR="0" marT="0" marB="0"/>
                </a:tc>
                <a:tc>
                  <a:txBody>
                    <a:bodyPr/>
                    <a:lstStyle/>
                    <a:p>
                      <a:endParaRPr sz="500"/>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03"/>
                  </a:ext>
                </a:extLst>
              </a:tr>
              <a:tr h="100584">
                <a:tc>
                  <a:txBody>
                    <a:bodyPr/>
                    <a:lstStyle/>
                    <a:p>
                      <a:pPr marL="0" marR="0" indent="0"/>
                      <a:r>
                        <a:rPr lang="tr" sz="450">
                          <a:latin typeface="Arial"/>
                        </a:rPr>
                        <a:t>HESAP KODU</a:t>
                      </a:r>
                    </a:p>
                  </a:txBody>
                  <a:tcPr marL="0" marR="0" marT="0" marB="0" anchor="b">
                    <a:solidFill>
                      <a:srgbClr val="BEBABB"/>
                    </a:solidFill>
                  </a:tcPr>
                </a:tc>
                <a:tc>
                  <a:txBody>
                    <a:bodyPr/>
                    <a:lstStyle/>
                    <a:p>
                      <a:pPr marL="941900" marR="0" indent="0"/>
                      <a:r>
                        <a:rPr lang="tr" sz="450">
                          <a:latin typeface="Arial"/>
                        </a:rPr>
                        <a:t>HESAP ADI</a:t>
                      </a:r>
                    </a:p>
                  </a:txBody>
                  <a:tcPr marL="0" marR="0" marT="0" marB="0" anchor="b">
                    <a:solidFill>
                      <a:srgbClr val="BEBABB"/>
                    </a:solidFill>
                  </a:tcPr>
                </a:tc>
                <a:tc>
                  <a:txBody>
                    <a:bodyPr/>
                    <a:lstStyle/>
                    <a:p>
                      <a:endParaRPr sz="500"/>
                    </a:p>
                  </a:txBody>
                  <a:tcPr marL="0" marR="0" marT="0" marB="0">
                    <a:solidFill>
                      <a:srgbClr val="BEBABB"/>
                    </a:solidFill>
                  </a:tcPr>
                </a:tc>
                <a:tc>
                  <a:txBody>
                    <a:bodyPr/>
                    <a:lstStyle/>
                    <a:p>
                      <a:pPr marL="0" marR="0" indent="228600"/>
                      <a:r>
                        <a:rPr lang="tr" sz="450">
                          <a:latin typeface="Arial"/>
                        </a:rPr>
                        <a:t>BORÇ</a:t>
                      </a:r>
                    </a:p>
                  </a:txBody>
                  <a:tcPr marL="0" marR="0" marT="0" marB="0" anchor="b">
                    <a:solidFill>
                      <a:srgbClr val="BEBABB"/>
                    </a:solidFill>
                  </a:tcPr>
                </a:tc>
                <a:tc>
                  <a:txBody>
                    <a:bodyPr/>
                    <a:lstStyle/>
                    <a:p>
                      <a:pPr marL="0" marR="0" indent="203200" algn="just"/>
                      <a:r>
                        <a:rPr lang="tr" sz="450">
                          <a:latin typeface="Arial"/>
                        </a:rPr>
                        <a:t>ALACAK</a:t>
                      </a:r>
                    </a:p>
                  </a:txBody>
                  <a:tcPr marL="0" marR="0" marT="0" marB="0" anchor="b">
                    <a:solidFill>
                      <a:srgbClr val="BEBABB"/>
                    </a:solidFill>
                  </a:tcPr>
                </a:tc>
                <a:tc>
                  <a:txBody>
                    <a:bodyPr/>
                    <a:lstStyle/>
                    <a:p>
                      <a:pPr marL="0" marR="0" indent="0" algn="r"/>
                      <a:r>
                        <a:rPr lang="tr" sz="450">
                          <a:latin typeface="Arial"/>
                        </a:rPr>
                        <a:t>BORÇ BAKİYESİ</a:t>
                      </a:r>
                    </a:p>
                  </a:txBody>
                  <a:tcPr marL="0" marR="0" marT="0" marB="0" anchor="b">
                    <a:solidFill>
                      <a:srgbClr val="BEBABB"/>
                    </a:solidFill>
                  </a:tcPr>
                </a:tc>
                <a:tc>
                  <a:txBody>
                    <a:bodyPr/>
                    <a:lstStyle/>
                    <a:p>
                      <a:pPr marL="0" marR="78300" indent="0" algn="r"/>
                      <a:r>
                        <a:rPr lang="tr" sz="450">
                          <a:latin typeface="Arial"/>
                        </a:rPr>
                        <a:t>ALACAK BAKİYESİ</a:t>
                      </a:r>
                    </a:p>
                  </a:txBody>
                  <a:tcPr marL="0" marR="0" marT="0" marB="0" anchor="b">
                    <a:solidFill>
                      <a:srgbClr val="BEBABB"/>
                    </a:solidFill>
                  </a:tcPr>
                </a:tc>
                <a:extLst>
                  <a:ext uri="{0D108BD9-81ED-4DB2-BD59-A6C34878D82A}">
                    <a16:rowId xmlns:a16="http://schemas.microsoft.com/office/drawing/2014/main" val="10004"/>
                  </a:ext>
                </a:extLst>
              </a:tr>
              <a:tr h="109728">
                <a:tc>
                  <a:txBody>
                    <a:bodyPr/>
                    <a:lstStyle/>
                    <a:p>
                      <a:pPr marL="0" marR="0" indent="0" algn="just"/>
                      <a:r>
                        <a:rPr lang="tr" sz="450" b="1">
                          <a:latin typeface="Arial"/>
                        </a:rPr>
                        <a:t>1</a:t>
                      </a:r>
                    </a:p>
                  </a:txBody>
                  <a:tcPr marL="0" marR="0" marT="0" marB="0" anchor="b"/>
                </a:tc>
                <a:tc>
                  <a:txBody>
                    <a:bodyPr/>
                    <a:lstStyle/>
                    <a:p>
                      <a:pPr marL="0" marR="0" indent="0"/>
                      <a:r>
                        <a:rPr lang="tr" sz="450" b="1">
                          <a:latin typeface="Arial"/>
                        </a:rPr>
                        <a:t>DÖNEN VARLIKLAR</a:t>
                      </a:r>
                    </a:p>
                  </a:txBody>
                  <a:tcPr marL="0" marR="0" marT="0" marB="0" anchor="b"/>
                </a:tc>
                <a:tc>
                  <a:txBody>
                    <a:bodyPr/>
                    <a:lstStyle/>
                    <a:p>
                      <a:endParaRPr sz="600"/>
                    </a:p>
                  </a:txBody>
                  <a:tcPr marL="0" marR="0" marT="0" marB="0"/>
                </a:tc>
                <a:tc>
                  <a:txBody>
                    <a:bodyPr/>
                    <a:lstStyle/>
                    <a:p>
                      <a:pPr marL="0" marR="0" indent="0" algn="r"/>
                      <a:r>
                        <a:rPr lang="tr" sz="450" b="1">
                          <a:latin typeface="Arial"/>
                        </a:rPr>
                        <a:t>10.894.334,18</a:t>
                      </a:r>
                    </a:p>
                  </a:txBody>
                  <a:tcPr marL="0" marR="0" marT="0" marB="0" anchor="b"/>
                </a:tc>
                <a:tc>
                  <a:txBody>
                    <a:bodyPr/>
                    <a:lstStyle/>
                    <a:p>
                      <a:pPr marL="0" marR="0" indent="203200" algn="just"/>
                      <a:r>
                        <a:rPr lang="tr" sz="450" b="1">
                          <a:latin typeface="Arial"/>
                        </a:rPr>
                        <a:t>10.032.243,24</a:t>
                      </a:r>
                    </a:p>
                  </a:txBody>
                  <a:tcPr marL="0" marR="0" marT="0" marB="0" anchor="b"/>
                </a:tc>
                <a:tc>
                  <a:txBody>
                    <a:bodyPr/>
                    <a:lstStyle/>
                    <a:p>
                      <a:pPr marL="0" marR="0" indent="190500" algn="just"/>
                      <a:r>
                        <a:rPr lang="tr" sz="450" b="1">
                          <a:latin typeface="Arial"/>
                        </a:rPr>
                        <a:t>862.090,94</a:t>
                      </a:r>
                    </a:p>
                  </a:txBody>
                  <a:tcPr marL="0" marR="0" marT="0" marB="0" anchor="b"/>
                </a:tc>
                <a:tc>
                  <a:txBody>
                    <a:bodyPr/>
                    <a:lstStyle/>
                    <a:p>
                      <a:endParaRPr sz="600"/>
                    </a:p>
                  </a:txBody>
                  <a:tcPr marL="0" marR="0" marT="0" marB="0"/>
                </a:tc>
                <a:extLst>
                  <a:ext uri="{0D108BD9-81ED-4DB2-BD59-A6C34878D82A}">
                    <a16:rowId xmlns:a16="http://schemas.microsoft.com/office/drawing/2014/main" val="10005"/>
                  </a:ext>
                </a:extLst>
              </a:tr>
              <a:tr h="100584">
                <a:tc>
                  <a:txBody>
                    <a:bodyPr/>
                    <a:lstStyle/>
                    <a:p>
                      <a:pPr marL="0" marR="0" indent="0" algn="just"/>
                      <a:r>
                        <a:rPr lang="tr" sz="450" b="1">
                          <a:latin typeface="Arial"/>
                        </a:rPr>
                        <a:t>10</a:t>
                      </a:r>
                    </a:p>
                  </a:txBody>
                  <a:tcPr marL="0" marR="0" marT="0" marB="0" anchor="b"/>
                </a:tc>
                <a:tc>
                  <a:txBody>
                    <a:bodyPr/>
                    <a:lstStyle/>
                    <a:p>
                      <a:pPr marL="0" marR="0" indent="0"/>
                      <a:r>
                        <a:rPr lang="tr" sz="450" b="1">
                          <a:latin typeface="Arial"/>
                        </a:rPr>
                        <a:t>HAZIR DEĞERLER</a:t>
                      </a:r>
                    </a:p>
                  </a:txBody>
                  <a:tcPr marL="0" marR="0" marT="0" marB="0" anchor="b"/>
                </a:tc>
                <a:tc>
                  <a:txBody>
                    <a:bodyPr/>
                    <a:lstStyle/>
                    <a:p>
                      <a:endParaRPr sz="500"/>
                    </a:p>
                  </a:txBody>
                  <a:tcPr marL="0" marR="0" marT="0" marB="0"/>
                </a:tc>
                <a:tc>
                  <a:txBody>
                    <a:bodyPr/>
                    <a:lstStyle/>
                    <a:p>
                      <a:pPr marL="0" marR="0" indent="228600" algn="just"/>
                      <a:r>
                        <a:rPr lang="tr" sz="450" b="1">
                          <a:latin typeface="Arial"/>
                        </a:rPr>
                        <a:t>6.500.163,88</a:t>
                      </a:r>
                    </a:p>
                  </a:txBody>
                  <a:tcPr marL="0" marR="0" marT="0" marB="0" anchor="b"/>
                </a:tc>
                <a:tc>
                  <a:txBody>
                    <a:bodyPr/>
                    <a:lstStyle/>
                    <a:p>
                      <a:pPr marL="0" marR="0" indent="203200" algn="just"/>
                      <a:r>
                        <a:rPr lang="tr" sz="450" b="1">
                          <a:latin typeface="Arial"/>
                        </a:rPr>
                        <a:t>6.156.468,46</a:t>
                      </a:r>
                    </a:p>
                  </a:txBody>
                  <a:tcPr marL="0" marR="0" marT="0" marB="0" anchor="b"/>
                </a:tc>
                <a:tc>
                  <a:txBody>
                    <a:bodyPr/>
                    <a:lstStyle/>
                    <a:p>
                      <a:pPr marL="0" marR="0" indent="190500" algn="just"/>
                      <a:r>
                        <a:rPr lang="tr" sz="450" b="1">
                          <a:latin typeface="Arial"/>
                        </a:rPr>
                        <a:t>343.695,42</a:t>
                      </a:r>
                    </a:p>
                  </a:txBody>
                  <a:tcPr marL="0" marR="0" marT="0" marB="0" anchor="b"/>
                </a:tc>
                <a:tc>
                  <a:txBody>
                    <a:bodyPr/>
                    <a:lstStyle/>
                    <a:p>
                      <a:endParaRPr sz="500"/>
                    </a:p>
                  </a:txBody>
                  <a:tcPr marL="0" marR="0" marT="0" marB="0"/>
                </a:tc>
                <a:extLst>
                  <a:ext uri="{0D108BD9-81ED-4DB2-BD59-A6C34878D82A}">
                    <a16:rowId xmlns:a16="http://schemas.microsoft.com/office/drawing/2014/main" val="10006"/>
                  </a:ext>
                </a:extLst>
              </a:tr>
              <a:tr h="103632">
                <a:tc>
                  <a:txBody>
                    <a:bodyPr/>
                    <a:lstStyle/>
                    <a:p>
                      <a:pPr marL="0" marR="0" indent="0" algn="just"/>
                      <a:r>
                        <a:rPr lang="tr" sz="450" b="1">
                          <a:latin typeface="Arial"/>
                        </a:rPr>
                        <a:t>100</a:t>
                      </a:r>
                    </a:p>
                  </a:txBody>
                  <a:tcPr marL="0" marR="0" marT="0" marB="0" anchor="b"/>
                </a:tc>
                <a:tc>
                  <a:txBody>
                    <a:bodyPr/>
                    <a:lstStyle/>
                    <a:p>
                      <a:pPr marL="0" marR="0" indent="0"/>
                      <a:r>
                        <a:rPr lang="tr" sz="450" b="1">
                          <a:latin typeface="Arial"/>
                        </a:rPr>
                        <a:t>KASA</a:t>
                      </a:r>
                    </a:p>
                  </a:txBody>
                  <a:tcPr marL="0" marR="0" marT="0" marB="0" anchor="b"/>
                </a:tc>
                <a:tc>
                  <a:txBody>
                    <a:bodyPr/>
                    <a:lstStyle/>
                    <a:p>
                      <a:endParaRPr sz="500"/>
                    </a:p>
                  </a:txBody>
                  <a:tcPr marL="0" marR="0" marT="0" marB="0"/>
                </a:tc>
                <a:tc>
                  <a:txBody>
                    <a:bodyPr/>
                    <a:lstStyle/>
                    <a:p>
                      <a:pPr marL="0" marR="0" indent="228600" algn="just"/>
                      <a:r>
                        <a:rPr lang="tr" sz="450" b="1">
                          <a:latin typeface="Arial"/>
                        </a:rPr>
                        <a:t>1.513.462,46</a:t>
                      </a:r>
                    </a:p>
                  </a:txBody>
                  <a:tcPr marL="0" marR="0" marT="0" marB="0" anchor="b"/>
                </a:tc>
                <a:tc>
                  <a:txBody>
                    <a:bodyPr/>
                    <a:lstStyle/>
                    <a:p>
                      <a:pPr marL="0" marR="0" indent="203200" algn="just"/>
                      <a:r>
                        <a:rPr lang="tr" sz="450" b="1">
                          <a:latin typeface="Arial"/>
                        </a:rPr>
                        <a:t>1.509.777,22</a:t>
                      </a:r>
                    </a:p>
                  </a:txBody>
                  <a:tcPr marL="0" marR="0" marT="0" marB="0" anchor="b"/>
                </a:tc>
                <a:tc>
                  <a:txBody>
                    <a:bodyPr/>
                    <a:lstStyle/>
                    <a:p>
                      <a:pPr marL="0" marR="0" indent="254000" algn="just"/>
                      <a:r>
                        <a:rPr lang="tr" sz="450" b="1">
                          <a:latin typeface="Arial"/>
                        </a:rPr>
                        <a:t>3.685,24</a:t>
                      </a:r>
                    </a:p>
                  </a:txBody>
                  <a:tcPr marL="0" marR="0" marT="0" marB="0" anchor="b"/>
                </a:tc>
                <a:tc>
                  <a:txBody>
                    <a:bodyPr/>
                    <a:lstStyle/>
                    <a:p>
                      <a:endParaRPr sz="500"/>
                    </a:p>
                  </a:txBody>
                  <a:tcPr marL="0" marR="0" marT="0" marB="0"/>
                </a:tc>
                <a:extLst>
                  <a:ext uri="{0D108BD9-81ED-4DB2-BD59-A6C34878D82A}">
                    <a16:rowId xmlns:a16="http://schemas.microsoft.com/office/drawing/2014/main" val="10007"/>
                  </a:ext>
                </a:extLst>
              </a:tr>
              <a:tr h="103632">
                <a:tc>
                  <a:txBody>
                    <a:bodyPr/>
                    <a:lstStyle/>
                    <a:p>
                      <a:pPr marL="0" marR="0" indent="0"/>
                      <a:r>
                        <a:rPr lang="tr" sz="450">
                          <a:latin typeface="Arial"/>
                        </a:rPr>
                        <a:t>100.01</a:t>
                      </a:r>
                    </a:p>
                  </a:txBody>
                  <a:tcPr marL="0" marR="0" marT="0" marB="0" anchor="b"/>
                </a:tc>
                <a:tc>
                  <a:txBody>
                    <a:bodyPr/>
                    <a:lstStyle/>
                    <a:p>
                      <a:pPr marL="0" marR="0" indent="0"/>
                      <a:r>
                        <a:rPr lang="tr" sz="450">
                          <a:latin typeface="Arial"/>
                        </a:rPr>
                        <a:t>Kasa Hes</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292100" algn="just"/>
                      <a:r>
                        <a:rPr lang="tr" sz="450">
                          <a:latin typeface="Arial"/>
                        </a:rPr>
                        <a:t>1.513.462,46</a:t>
                      </a:r>
                    </a:p>
                  </a:txBody>
                  <a:tcPr marL="0" marR="0" marT="0" marB="0" anchor="b"/>
                </a:tc>
                <a:tc>
                  <a:txBody>
                    <a:bodyPr/>
                    <a:lstStyle/>
                    <a:p>
                      <a:pPr marL="0" marR="0" indent="292100" algn="just"/>
                      <a:r>
                        <a:rPr lang="tr" sz="450">
                          <a:latin typeface="Arial"/>
                        </a:rPr>
                        <a:t>1.509.777,22</a:t>
                      </a:r>
                    </a:p>
                  </a:txBody>
                  <a:tcPr marL="0" marR="0" marT="0" marB="0" anchor="b"/>
                </a:tc>
                <a:tc>
                  <a:txBody>
                    <a:bodyPr/>
                    <a:lstStyle/>
                    <a:p>
                      <a:pPr marL="0" marR="0" indent="330200" algn="just"/>
                      <a:r>
                        <a:rPr lang="tr" sz="450">
                          <a:latin typeface="Arial"/>
                        </a:rPr>
                        <a:t>3.685,24</a:t>
                      </a:r>
                    </a:p>
                  </a:txBody>
                  <a:tcPr marL="0" marR="0" marT="0" marB="0" anchor="b"/>
                </a:tc>
                <a:tc>
                  <a:txBody>
                    <a:bodyPr/>
                    <a:lstStyle/>
                    <a:p>
                      <a:endParaRPr sz="500"/>
                    </a:p>
                  </a:txBody>
                  <a:tcPr marL="0" marR="0" marT="0" marB="0"/>
                </a:tc>
                <a:extLst>
                  <a:ext uri="{0D108BD9-81ED-4DB2-BD59-A6C34878D82A}">
                    <a16:rowId xmlns:a16="http://schemas.microsoft.com/office/drawing/2014/main" val="10008"/>
                  </a:ext>
                </a:extLst>
              </a:tr>
              <a:tr h="106680">
                <a:tc>
                  <a:txBody>
                    <a:bodyPr/>
                    <a:lstStyle/>
                    <a:p>
                      <a:pPr marL="0" marR="0" indent="0" algn="just"/>
                      <a:r>
                        <a:rPr lang="tr" sz="450" b="1">
                          <a:latin typeface="Arial"/>
                        </a:rPr>
                        <a:t>102</a:t>
                      </a:r>
                    </a:p>
                  </a:txBody>
                  <a:tcPr marL="0" marR="0" marT="0" marB="0" anchor="b"/>
                </a:tc>
                <a:tc>
                  <a:txBody>
                    <a:bodyPr/>
                    <a:lstStyle/>
                    <a:p>
                      <a:pPr marL="0" marR="0" indent="0"/>
                      <a:r>
                        <a:rPr lang="tr" sz="450" b="1">
                          <a:latin typeface="Arial"/>
                        </a:rPr>
                        <a:t>BANKALAR</a:t>
                      </a:r>
                    </a:p>
                  </a:txBody>
                  <a:tcPr marL="0" marR="0" marT="0" marB="0" anchor="b"/>
                </a:tc>
                <a:tc>
                  <a:txBody>
                    <a:bodyPr/>
                    <a:lstStyle/>
                    <a:p>
                      <a:endParaRPr sz="600"/>
                    </a:p>
                  </a:txBody>
                  <a:tcPr marL="0" marR="0" marT="0" marB="0"/>
                </a:tc>
                <a:tc>
                  <a:txBody>
                    <a:bodyPr/>
                    <a:lstStyle/>
                    <a:p>
                      <a:pPr marL="0" marR="0" indent="228600" algn="just"/>
                      <a:r>
                        <a:rPr lang="tr" sz="450" b="1">
                          <a:latin typeface="Arial"/>
                        </a:rPr>
                        <a:t>4.986.701,42</a:t>
                      </a:r>
                    </a:p>
                  </a:txBody>
                  <a:tcPr marL="0" marR="0" marT="0" marB="0" anchor="b"/>
                </a:tc>
                <a:tc>
                  <a:txBody>
                    <a:bodyPr/>
                    <a:lstStyle/>
                    <a:p>
                      <a:pPr marL="0" marR="0" indent="203200" algn="just"/>
                      <a:r>
                        <a:rPr lang="tr" sz="450" b="1">
                          <a:latin typeface="Arial"/>
                        </a:rPr>
                        <a:t>4.646.691,24</a:t>
                      </a:r>
                    </a:p>
                  </a:txBody>
                  <a:tcPr marL="0" marR="0" marT="0" marB="0" anchor="b"/>
                </a:tc>
                <a:tc>
                  <a:txBody>
                    <a:bodyPr/>
                    <a:lstStyle/>
                    <a:p>
                      <a:pPr marL="0" marR="0" indent="190500" algn="just"/>
                      <a:r>
                        <a:rPr lang="tr" sz="450" b="1">
                          <a:latin typeface="Arial"/>
                        </a:rPr>
                        <a:t>340.010,18</a:t>
                      </a:r>
                    </a:p>
                  </a:txBody>
                  <a:tcPr marL="0" marR="0" marT="0" marB="0" anchor="b"/>
                </a:tc>
                <a:tc>
                  <a:txBody>
                    <a:bodyPr/>
                    <a:lstStyle/>
                    <a:p>
                      <a:endParaRPr sz="600"/>
                    </a:p>
                  </a:txBody>
                  <a:tcPr marL="0" marR="0" marT="0" marB="0"/>
                </a:tc>
                <a:extLst>
                  <a:ext uri="{0D108BD9-81ED-4DB2-BD59-A6C34878D82A}">
                    <a16:rowId xmlns:a16="http://schemas.microsoft.com/office/drawing/2014/main" val="10009"/>
                  </a:ext>
                </a:extLst>
              </a:tr>
              <a:tr h="103632">
                <a:tc>
                  <a:txBody>
                    <a:bodyPr/>
                    <a:lstStyle/>
                    <a:p>
                      <a:pPr marL="0" marR="0" indent="0" algn="just"/>
                      <a:r>
                        <a:rPr lang="tr" sz="450">
                          <a:latin typeface="Arial"/>
                        </a:rPr>
                        <a:t>102.01</a:t>
                      </a:r>
                    </a:p>
                  </a:txBody>
                  <a:tcPr marL="0" marR="0" marT="0" marB="0" anchor="b"/>
                </a:tc>
                <a:tc>
                  <a:txBody>
                    <a:bodyPr/>
                    <a:lstStyle/>
                    <a:p>
                      <a:pPr marL="0" marR="0" indent="0"/>
                      <a:r>
                        <a:rPr lang="tr" sz="450">
                          <a:latin typeface="Arial"/>
                        </a:rPr>
                        <a:t>Ziraat Bankası 5015 Hes</a:t>
                      </a:r>
                    </a:p>
                  </a:txBody>
                  <a:tcPr marL="0" marR="0" marT="0" marB="0" anchor="b"/>
                </a:tc>
                <a:tc>
                  <a:txBody>
                    <a:bodyPr/>
                    <a:lstStyle/>
                    <a:p>
                      <a:pPr marL="0" marR="0" indent="0" algn="just"/>
                      <a:r>
                        <a:rPr lang="tr" sz="400" b="1">
                          <a:latin typeface="Arial"/>
                        </a:rPr>
                        <a:t>Ti</a:t>
                      </a:r>
                    </a:p>
                  </a:txBody>
                  <a:tcPr marL="0" marR="0" marT="0" marB="0" anchor="b"/>
                </a:tc>
                <a:tc>
                  <a:txBody>
                    <a:bodyPr/>
                    <a:lstStyle/>
                    <a:p>
                      <a:pPr marL="0" marR="0" indent="292100" algn="just"/>
                      <a:r>
                        <a:rPr lang="tr" sz="450">
                          <a:latin typeface="Arial"/>
                        </a:rPr>
                        <a:t>4.452.282,60</a:t>
                      </a:r>
                    </a:p>
                  </a:txBody>
                  <a:tcPr marL="0" marR="0" marT="0" marB="0" anchor="b"/>
                </a:tc>
                <a:tc>
                  <a:txBody>
                    <a:bodyPr/>
                    <a:lstStyle/>
                    <a:p>
                      <a:pPr marL="0" marR="0" indent="292100" algn="just"/>
                      <a:r>
                        <a:rPr lang="tr" sz="450">
                          <a:latin typeface="Arial"/>
                        </a:rPr>
                        <a:t>4.112.272,42</a:t>
                      </a:r>
                    </a:p>
                  </a:txBody>
                  <a:tcPr marL="0" marR="0" marT="0" marB="0" anchor="b"/>
                </a:tc>
                <a:tc>
                  <a:txBody>
                    <a:bodyPr/>
                    <a:lstStyle/>
                    <a:p>
                      <a:pPr marL="0" marR="0" indent="254000" algn="just"/>
                      <a:r>
                        <a:rPr lang="tr" sz="450">
                          <a:latin typeface="Arial"/>
                        </a:rPr>
                        <a:t>340.010.18</a:t>
                      </a:r>
                    </a:p>
                  </a:txBody>
                  <a:tcPr marL="0" marR="0" marT="0" marB="0" anchor="b"/>
                </a:tc>
                <a:tc>
                  <a:txBody>
                    <a:bodyPr/>
                    <a:lstStyle/>
                    <a:p>
                      <a:endParaRPr sz="500"/>
                    </a:p>
                  </a:txBody>
                  <a:tcPr marL="0" marR="0" marT="0" marB="0"/>
                </a:tc>
                <a:extLst>
                  <a:ext uri="{0D108BD9-81ED-4DB2-BD59-A6C34878D82A}">
                    <a16:rowId xmlns:a16="http://schemas.microsoft.com/office/drawing/2014/main" val="10010"/>
                  </a:ext>
                </a:extLst>
              </a:tr>
              <a:tr h="103632">
                <a:tc>
                  <a:txBody>
                    <a:bodyPr/>
                    <a:lstStyle/>
                    <a:p>
                      <a:pPr marL="0" marR="0" indent="0" algn="just"/>
                      <a:r>
                        <a:rPr lang="tr" sz="450">
                          <a:latin typeface="Arial"/>
                        </a:rPr>
                        <a:t>102.03</a:t>
                      </a:r>
                    </a:p>
                  </a:txBody>
                  <a:tcPr marL="0" marR="0" marT="0" marB="0" anchor="b"/>
                </a:tc>
                <a:tc>
                  <a:txBody>
                    <a:bodyPr/>
                    <a:lstStyle/>
                    <a:p>
                      <a:pPr marL="0" marR="0" indent="0"/>
                      <a:r>
                        <a:rPr lang="tr" sz="450">
                          <a:latin typeface="Arial"/>
                        </a:rPr>
                        <a:t>Ziraat Bankası 91545320 5001 Hes</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330200" algn="just"/>
                      <a:r>
                        <a:rPr lang="tr" sz="450">
                          <a:latin typeface="Arial"/>
                        </a:rPr>
                        <a:t>534.418,82</a:t>
                      </a:r>
                    </a:p>
                  </a:txBody>
                  <a:tcPr marL="0" marR="0" marT="0" marB="0" anchor="b"/>
                </a:tc>
                <a:tc>
                  <a:txBody>
                    <a:bodyPr/>
                    <a:lstStyle/>
                    <a:p>
                      <a:pPr marL="0" marR="0" indent="330200" algn="just"/>
                      <a:r>
                        <a:rPr lang="tr" sz="450">
                          <a:latin typeface="Arial"/>
                        </a:rPr>
                        <a:t>534.418,82</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11"/>
                  </a:ext>
                </a:extLst>
              </a:tr>
              <a:tr h="103632">
                <a:tc>
                  <a:txBody>
                    <a:bodyPr/>
                    <a:lstStyle/>
                    <a:p>
                      <a:pPr marL="0" marR="0" indent="0" algn="just"/>
                      <a:r>
                        <a:rPr lang="tr" sz="450" b="1">
                          <a:latin typeface="Arial"/>
                        </a:rPr>
                        <a:t>12</a:t>
                      </a:r>
                    </a:p>
                  </a:txBody>
                  <a:tcPr marL="0" marR="0" marT="0" marB="0" anchor="b"/>
                </a:tc>
                <a:tc>
                  <a:txBody>
                    <a:bodyPr/>
                    <a:lstStyle/>
                    <a:p>
                      <a:pPr marL="0" marR="0" indent="0"/>
                      <a:r>
                        <a:rPr lang="tr" sz="450" b="1">
                          <a:latin typeface="Arial"/>
                        </a:rPr>
                        <a:t>TİCARİ ALACAKLAR</a:t>
                      </a:r>
                    </a:p>
                  </a:txBody>
                  <a:tcPr marL="0" marR="0" marT="0" marB="0" anchor="b"/>
                </a:tc>
                <a:tc>
                  <a:txBody>
                    <a:bodyPr/>
                    <a:lstStyle/>
                    <a:p>
                      <a:endParaRPr sz="500"/>
                    </a:p>
                  </a:txBody>
                  <a:tcPr marL="0" marR="0" marT="0" marB="0"/>
                </a:tc>
                <a:tc>
                  <a:txBody>
                    <a:bodyPr/>
                    <a:lstStyle/>
                    <a:p>
                      <a:pPr marL="0" marR="0" indent="228600" algn="just"/>
                      <a:r>
                        <a:rPr lang="tr" sz="450" b="1">
                          <a:latin typeface="Arial"/>
                        </a:rPr>
                        <a:t>2.643.059,04</a:t>
                      </a:r>
                    </a:p>
                  </a:txBody>
                  <a:tcPr marL="0" marR="0" marT="0" marB="0" anchor="b"/>
                </a:tc>
                <a:tc>
                  <a:txBody>
                    <a:bodyPr/>
                    <a:lstStyle/>
                    <a:p>
                      <a:pPr marL="0" marR="0" indent="203200" algn="just"/>
                      <a:r>
                        <a:rPr lang="tr" sz="450" b="1">
                          <a:latin typeface="Arial"/>
                        </a:rPr>
                        <a:t>2.553.019,06</a:t>
                      </a:r>
                    </a:p>
                  </a:txBody>
                  <a:tcPr marL="0" marR="0" marT="0" marB="0" anchor="b"/>
                </a:tc>
                <a:tc>
                  <a:txBody>
                    <a:bodyPr/>
                    <a:lstStyle/>
                    <a:p>
                      <a:pPr marL="0" marR="0" indent="254000" algn="just"/>
                      <a:r>
                        <a:rPr lang="tr" sz="450" b="1">
                          <a:latin typeface="Arial"/>
                        </a:rPr>
                        <a:t>90.039,98</a:t>
                      </a:r>
                    </a:p>
                  </a:txBody>
                  <a:tcPr marL="0" marR="0" marT="0" marB="0" anchor="b"/>
                </a:tc>
                <a:tc>
                  <a:txBody>
                    <a:bodyPr/>
                    <a:lstStyle/>
                    <a:p>
                      <a:endParaRPr sz="500"/>
                    </a:p>
                  </a:txBody>
                  <a:tcPr marL="0" marR="0" marT="0" marB="0"/>
                </a:tc>
                <a:extLst>
                  <a:ext uri="{0D108BD9-81ED-4DB2-BD59-A6C34878D82A}">
                    <a16:rowId xmlns:a16="http://schemas.microsoft.com/office/drawing/2014/main" val="10012"/>
                  </a:ext>
                </a:extLst>
              </a:tr>
              <a:tr h="103632">
                <a:tc>
                  <a:txBody>
                    <a:bodyPr/>
                    <a:lstStyle/>
                    <a:p>
                      <a:pPr marL="0" marR="0" indent="0" algn="just"/>
                      <a:r>
                        <a:rPr lang="tr" sz="450" b="1">
                          <a:latin typeface="Arial"/>
                        </a:rPr>
                        <a:t>120</a:t>
                      </a:r>
                    </a:p>
                  </a:txBody>
                  <a:tcPr marL="0" marR="0" marT="0" marB="0" anchor="b"/>
                </a:tc>
                <a:tc>
                  <a:txBody>
                    <a:bodyPr/>
                    <a:lstStyle/>
                    <a:p>
                      <a:pPr marL="0" marR="0" indent="0"/>
                      <a:r>
                        <a:rPr lang="tr" sz="450" b="1">
                          <a:latin typeface="Arial"/>
                        </a:rPr>
                        <a:t>ALICILAR</a:t>
                      </a:r>
                    </a:p>
                  </a:txBody>
                  <a:tcPr marL="0" marR="0" marT="0" marB="0" anchor="b"/>
                </a:tc>
                <a:tc>
                  <a:txBody>
                    <a:bodyPr/>
                    <a:lstStyle/>
                    <a:p>
                      <a:endParaRPr sz="500"/>
                    </a:p>
                  </a:txBody>
                  <a:tcPr marL="0" marR="0" marT="0" marB="0"/>
                </a:tc>
                <a:tc>
                  <a:txBody>
                    <a:bodyPr/>
                    <a:lstStyle/>
                    <a:p>
                      <a:pPr marL="0" marR="0" indent="292100" algn="just"/>
                      <a:r>
                        <a:rPr lang="tr" sz="450" b="1">
                          <a:latin typeface="Arial"/>
                        </a:rPr>
                        <a:t>164.635,00</a:t>
                      </a:r>
                    </a:p>
                  </a:txBody>
                  <a:tcPr marL="0" marR="0" marT="0" marB="0" anchor="b"/>
                </a:tc>
                <a:tc>
                  <a:txBody>
                    <a:bodyPr/>
                    <a:lstStyle/>
                    <a:p>
                      <a:pPr marL="0" marR="0" indent="292100" algn="just"/>
                      <a:r>
                        <a:rPr lang="tr" sz="450" b="1">
                          <a:latin typeface="Arial"/>
                        </a:rPr>
                        <a:t>164.635,00</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13"/>
                  </a:ext>
                </a:extLst>
              </a:tr>
              <a:tr h="103632">
                <a:tc>
                  <a:txBody>
                    <a:bodyPr/>
                    <a:lstStyle/>
                    <a:p>
                      <a:pPr marL="0" marR="0" indent="0"/>
                      <a:r>
                        <a:rPr lang="tr" sz="450">
                          <a:latin typeface="Arial"/>
                        </a:rPr>
                        <a:t>120.03</a:t>
                      </a:r>
                    </a:p>
                  </a:txBody>
                  <a:tcPr marL="0" marR="0" marT="0" marB="0" anchor="b"/>
                </a:tc>
                <a:tc>
                  <a:txBody>
                    <a:bodyPr/>
                    <a:lstStyle/>
                    <a:p>
                      <a:pPr marL="0" marR="0" indent="0"/>
                      <a:r>
                        <a:rPr lang="tr" sz="450">
                          <a:latin typeface="Arial"/>
                        </a:rPr>
                        <a:t>Türkiye Denizciler Sendikası</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368300" algn="just"/>
                      <a:r>
                        <a:rPr lang="tr" sz="450">
                          <a:latin typeface="Arial"/>
                        </a:rPr>
                        <a:t>35.000,00</a:t>
                      </a:r>
                    </a:p>
                  </a:txBody>
                  <a:tcPr marL="0" marR="0" marT="0" marB="0" anchor="b"/>
                </a:tc>
                <a:tc>
                  <a:txBody>
                    <a:bodyPr/>
                    <a:lstStyle/>
                    <a:p>
                      <a:pPr marL="0" marR="0" indent="368300" algn="just"/>
                      <a:r>
                        <a:rPr lang="tr" sz="450">
                          <a:latin typeface="Arial"/>
                        </a:rPr>
                        <a:t>35.000,00</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14"/>
                  </a:ext>
                </a:extLst>
              </a:tr>
              <a:tr h="106680">
                <a:tc>
                  <a:txBody>
                    <a:bodyPr/>
                    <a:lstStyle/>
                    <a:p>
                      <a:pPr marL="0" marR="0" indent="0"/>
                      <a:r>
                        <a:rPr lang="tr" sz="450">
                          <a:latin typeface="Arial"/>
                        </a:rPr>
                        <a:t>120.04</a:t>
                      </a:r>
                    </a:p>
                  </a:txBody>
                  <a:tcPr marL="0" marR="0" marT="0" marB="0" anchor="b"/>
                </a:tc>
                <a:tc>
                  <a:txBody>
                    <a:bodyPr/>
                    <a:lstStyle/>
                    <a:p>
                      <a:pPr marL="0" marR="0" indent="0"/>
                      <a:r>
                        <a:rPr lang="tr" sz="450">
                          <a:latin typeface="Arial"/>
                        </a:rPr>
                        <a:t>iyidere Belediye Başkanlığı</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406400" algn="just"/>
                      <a:r>
                        <a:rPr lang="tr" sz="450">
                          <a:latin typeface="Arial"/>
                        </a:rPr>
                        <a:t>2.635,00</a:t>
                      </a:r>
                    </a:p>
                  </a:txBody>
                  <a:tcPr marL="0" marR="0" marT="0" marB="0" anchor="b"/>
                </a:tc>
                <a:tc>
                  <a:txBody>
                    <a:bodyPr/>
                    <a:lstStyle/>
                    <a:p>
                      <a:pPr marL="0" marR="0" indent="0" algn="r"/>
                      <a:r>
                        <a:rPr lang="tr" sz="450">
                          <a:latin typeface="Arial"/>
                        </a:rPr>
                        <a:t>2.635,00</a:t>
                      </a:r>
                    </a:p>
                  </a:txBody>
                  <a:tcPr marL="0" marR="0" marT="0" marB="0" anchor="b"/>
                </a:tc>
                <a:tc>
                  <a:txBody>
                    <a:bodyPr/>
                    <a:lstStyle/>
                    <a:p>
                      <a:endParaRPr sz="600"/>
                    </a:p>
                  </a:txBody>
                  <a:tcPr marL="0" marR="0" marT="0" marB="0"/>
                </a:tc>
                <a:tc>
                  <a:txBody>
                    <a:bodyPr/>
                    <a:lstStyle/>
                    <a:p>
                      <a:endParaRPr sz="600"/>
                    </a:p>
                  </a:txBody>
                  <a:tcPr marL="0" marR="0" marT="0" marB="0"/>
                </a:tc>
                <a:extLst>
                  <a:ext uri="{0D108BD9-81ED-4DB2-BD59-A6C34878D82A}">
                    <a16:rowId xmlns:a16="http://schemas.microsoft.com/office/drawing/2014/main" val="10015"/>
                  </a:ext>
                </a:extLst>
              </a:tr>
              <a:tr h="100584">
                <a:tc>
                  <a:txBody>
                    <a:bodyPr/>
                    <a:lstStyle/>
                    <a:p>
                      <a:pPr marL="0" marR="0" indent="0"/>
                      <a:r>
                        <a:rPr lang="tr" sz="450">
                          <a:latin typeface="Arial"/>
                        </a:rPr>
                        <a:t>120.06</a:t>
                      </a:r>
                    </a:p>
                  </a:txBody>
                  <a:tcPr marL="0" marR="0" marT="0" marB="0" anchor="b"/>
                </a:tc>
                <a:tc>
                  <a:txBody>
                    <a:bodyPr/>
                    <a:lstStyle/>
                    <a:p>
                      <a:pPr marL="0" marR="0" indent="0"/>
                      <a:r>
                        <a:rPr lang="tr" sz="450">
                          <a:latin typeface="Arial"/>
                        </a:rPr>
                        <a:t>Tunç Geri Dönüşüm Ve Metal Sanayi Ticaret Limited Şirketi</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368300" algn="just"/>
                      <a:r>
                        <a:rPr lang="tr" sz="450">
                          <a:latin typeface="Arial"/>
                        </a:rPr>
                        <a:t>13.000,00</a:t>
                      </a:r>
                    </a:p>
                  </a:txBody>
                  <a:tcPr marL="0" marR="0" marT="0" marB="0" anchor="b"/>
                </a:tc>
                <a:tc>
                  <a:txBody>
                    <a:bodyPr/>
                    <a:lstStyle/>
                    <a:p>
                      <a:pPr marL="0" marR="0" indent="368300" algn="just"/>
                      <a:r>
                        <a:rPr lang="tr" sz="450">
                          <a:latin typeface="Arial"/>
                        </a:rPr>
                        <a:t>13.000,00</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16"/>
                  </a:ext>
                </a:extLst>
              </a:tr>
              <a:tr h="103632">
                <a:tc>
                  <a:txBody>
                    <a:bodyPr/>
                    <a:lstStyle/>
                    <a:p>
                      <a:pPr marL="0" marR="0" indent="0"/>
                      <a:r>
                        <a:rPr lang="tr" sz="450">
                          <a:latin typeface="Arial"/>
                        </a:rPr>
                        <a:t>120.10</a:t>
                      </a:r>
                    </a:p>
                  </a:txBody>
                  <a:tcPr marL="0" marR="0" marT="0" marB="0" anchor="b"/>
                </a:tc>
                <a:tc>
                  <a:txBody>
                    <a:bodyPr/>
                    <a:lstStyle/>
                    <a:p>
                      <a:pPr marL="0" marR="0" indent="0"/>
                      <a:r>
                        <a:rPr lang="tr" sz="450">
                          <a:latin typeface="Arial"/>
                        </a:rPr>
                        <a:t>Emniyet Ve Asayiş Hizmetlerini Destekleme Derneği</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330200" algn="just"/>
                      <a:r>
                        <a:rPr lang="tr" sz="450">
                          <a:latin typeface="Arial"/>
                        </a:rPr>
                        <a:t>114.000,00</a:t>
                      </a:r>
                    </a:p>
                  </a:txBody>
                  <a:tcPr marL="0" marR="0" marT="0" marB="0" anchor="b"/>
                </a:tc>
                <a:tc>
                  <a:txBody>
                    <a:bodyPr/>
                    <a:lstStyle/>
                    <a:p>
                      <a:pPr marL="0" marR="0" indent="330200" algn="just"/>
                      <a:r>
                        <a:rPr lang="tr" sz="450">
                          <a:latin typeface="Arial"/>
                        </a:rPr>
                        <a:t>114.000,00</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17"/>
                  </a:ext>
                </a:extLst>
              </a:tr>
              <a:tr h="103632">
                <a:tc>
                  <a:txBody>
                    <a:bodyPr/>
                    <a:lstStyle/>
                    <a:p>
                      <a:pPr marL="0" marR="0" indent="0"/>
                      <a:r>
                        <a:rPr lang="tr" sz="450" b="1">
                          <a:latin typeface="Arial"/>
                        </a:rPr>
                        <a:t>127</a:t>
                      </a:r>
                    </a:p>
                  </a:txBody>
                  <a:tcPr marL="0" marR="0" marT="0" marB="0" anchor="b"/>
                </a:tc>
                <a:tc>
                  <a:txBody>
                    <a:bodyPr/>
                    <a:lstStyle/>
                    <a:p>
                      <a:pPr marL="0" marR="0" indent="0"/>
                      <a:r>
                        <a:rPr lang="tr" sz="450" b="1">
                          <a:latin typeface="Arial"/>
                        </a:rPr>
                        <a:t>DİĞER TİCARİ ALACAKLAR</a:t>
                      </a:r>
                    </a:p>
                  </a:txBody>
                  <a:tcPr marL="0" marR="0" marT="0" marB="0" anchor="b"/>
                </a:tc>
                <a:tc>
                  <a:txBody>
                    <a:bodyPr/>
                    <a:lstStyle/>
                    <a:p>
                      <a:endParaRPr sz="500"/>
                    </a:p>
                  </a:txBody>
                  <a:tcPr marL="0" marR="0" marT="0" marB="0"/>
                </a:tc>
                <a:tc>
                  <a:txBody>
                    <a:bodyPr/>
                    <a:lstStyle/>
                    <a:p>
                      <a:pPr marL="0" marR="0" indent="228600" algn="just"/>
                      <a:r>
                        <a:rPr lang="tr" sz="450" b="1">
                          <a:latin typeface="Arial"/>
                        </a:rPr>
                        <a:t>2.478.424,04</a:t>
                      </a:r>
                    </a:p>
                  </a:txBody>
                  <a:tcPr marL="0" marR="0" marT="0" marB="0" anchor="b"/>
                </a:tc>
                <a:tc>
                  <a:txBody>
                    <a:bodyPr/>
                    <a:lstStyle/>
                    <a:p>
                      <a:pPr marL="0" marR="0" indent="203200" algn="just"/>
                      <a:r>
                        <a:rPr lang="tr" sz="450" b="1">
                          <a:latin typeface="Arial"/>
                        </a:rPr>
                        <a:t>2.388.384,06</a:t>
                      </a:r>
                    </a:p>
                  </a:txBody>
                  <a:tcPr marL="0" marR="0" marT="0" marB="0" anchor="b"/>
                </a:tc>
                <a:tc>
                  <a:txBody>
                    <a:bodyPr/>
                    <a:lstStyle/>
                    <a:p>
                      <a:pPr marL="0" marR="0" indent="254000" algn="just"/>
                      <a:r>
                        <a:rPr lang="tr" sz="450" b="1">
                          <a:latin typeface="Arial"/>
                        </a:rPr>
                        <a:t>90.039,98</a:t>
                      </a:r>
                    </a:p>
                  </a:txBody>
                  <a:tcPr marL="0" marR="0" marT="0" marB="0" anchor="b"/>
                </a:tc>
                <a:tc>
                  <a:txBody>
                    <a:bodyPr/>
                    <a:lstStyle/>
                    <a:p>
                      <a:endParaRPr sz="500"/>
                    </a:p>
                  </a:txBody>
                  <a:tcPr marL="0" marR="0" marT="0" marB="0"/>
                </a:tc>
                <a:extLst>
                  <a:ext uri="{0D108BD9-81ED-4DB2-BD59-A6C34878D82A}">
                    <a16:rowId xmlns:a16="http://schemas.microsoft.com/office/drawing/2014/main" val="10018"/>
                  </a:ext>
                </a:extLst>
              </a:tr>
              <a:tr h="106680">
                <a:tc>
                  <a:txBody>
                    <a:bodyPr/>
                    <a:lstStyle/>
                    <a:p>
                      <a:pPr marL="0" marR="0" indent="0"/>
                      <a:r>
                        <a:rPr lang="tr" sz="450">
                          <a:latin typeface="Arial"/>
                        </a:rPr>
                        <a:t>127.01</a:t>
                      </a:r>
                    </a:p>
                  </a:txBody>
                  <a:tcPr marL="0" marR="0" marT="0" marB="0" anchor="b"/>
                </a:tc>
                <a:tc>
                  <a:txBody>
                    <a:bodyPr/>
                    <a:lstStyle/>
                    <a:p>
                      <a:pPr marL="0" marR="0" indent="0"/>
                      <a:r>
                        <a:rPr lang="tr" sz="450">
                          <a:latin typeface="Arial"/>
                        </a:rPr>
                        <a:t>Ziraat Bankası Pos Hes</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292100" algn="just"/>
                      <a:r>
                        <a:rPr lang="tr" sz="450">
                          <a:latin typeface="Arial"/>
                        </a:rPr>
                        <a:t>2.478.424,04</a:t>
                      </a:r>
                    </a:p>
                  </a:txBody>
                  <a:tcPr marL="0" marR="0" marT="0" marB="0" anchor="b"/>
                </a:tc>
                <a:tc>
                  <a:txBody>
                    <a:bodyPr/>
                    <a:lstStyle/>
                    <a:p>
                      <a:pPr marL="0" marR="0" indent="292100" algn="just"/>
                      <a:r>
                        <a:rPr lang="tr" sz="450">
                          <a:latin typeface="Arial"/>
                        </a:rPr>
                        <a:t>2.388.384,06</a:t>
                      </a:r>
                    </a:p>
                  </a:txBody>
                  <a:tcPr marL="0" marR="0" marT="0" marB="0" anchor="b"/>
                </a:tc>
                <a:tc>
                  <a:txBody>
                    <a:bodyPr/>
                    <a:lstStyle/>
                    <a:p>
                      <a:pPr marL="0" marR="0" indent="304800" algn="just"/>
                      <a:r>
                        <a:rPr lang="tr" sz="450">
                          <a:latin typeface="Arial"/>
                        </a:rPr>
                        <a:t>90.039,98</a:t>
                      </a:r>
                    </a:p>
                  </a:txBody>
                  <a:tcPr marL="0" marR="0" marT="0" marB="0" anchor="b"/>
                </a:tc>
                <a:tc>
                  <a:txBody>
                    <a:bodyPr/>
                    <a:lstStyle/>
                    <a:p>
                      <a:endParaRPr sz="600"/>
                    </a:p>
                  </a:txBody>
                  <a:tcPr marL="0" marR="0" marT="0" marB="0"/>
                </a:tc>
                <a:extLst>
                  <a:ext uri="{0D108BD9-81ED-4DB2-BD59-A6C34878D82A}">
                    <a16:rowId xmlns:a16="http://schemas.microsoft.com/office/drawing/2014/main" val="10019"/>
                  </a:ext>
                </a:extLst>
              </a:tr>
              <a:tr h="100584">
                <a:tc>
                  <a:txBody>
                    <a:bodyPr/>
                    <a:lstStyle/>
                    <a:p>
                      <a:pPr marL="0" marR="0" indent="0" algn="just"/>
                      <a:r>
                        <a:rPr lang="tr" sz="450" b="1">
                          <a:latin typeface="Arial"/>
                        </a:rPr>
                        <a:t>15</a:t>
                      </a:r>
                    </a:p>
                  </a:txBody>
                  <a:tcPr marL="0" marR="0" marT="0" marB="0" anchor="b"/>
                </a:tc>
                <a:tc>
                  <a:txBody>
                    <a:bodyPr/>
                    <a:lstStyle/>
                    <a:p>
                      <a:pPr marL="0" marR="0" indent="0"/>
                      <a:r>
                        <a:rPr lang="tr" sz="450" b="1">
                          <a:latin typeface="Arial"/>
                        </a:rPr>
                        <a:t>STOKLAR</a:t>
                      </a:r>
                    </a:p>
                  </a:txBody>
                  <a:tcPr marL="0" marR="0" marT="0" marB="0" anchor="b"/>
                </a:tc>
                <a:tc>
                  <a:txBody>
                    <a:bodyPr/>
                    <a:lstStyle/>
                    <a:p>
                      <a:endParaRPr sz="500"/>
                    </a:p>
                  </a:txBody>
                  <a:tcPr marL="0" marR="0" marT="0" marB="0"/>
                </a:tc>
                <a:tc>
                  <a:txBody>
                    <a:bodyPr/>
                    <a:lstStyle/>
                    <a:p>
                      <a:pPr marL="0" marR="0" indent="228600" algn="just"/>
                      <a:r>
                        <a:rPr lang="tr" sz="450" b="1">
                          <a:latin typeface="Arial"/>
                        </a:rPr>
                        <a:t>1.380.281,27</a:t>
                      </a:r>
                    </a:p>
                  </a:txBody>
                  <a:tcPr marL="0" marR="0" marT="0" marB="0" anchor="b"/>
                </a:tc>
                <a:tc>
                  <a:txBody>
                    <a:bodyPr/>
                    <a:lstStyle/>
                    <a:p>
                      <a:pPr marL="0" marR="0" indent="203200" algn="just"/>
                      <a:r>
                        <a:rPr lang="tr" sz="450" b="1">
                          <a:latin typeface="Arial"/>
                        </a:rPr>
                        <a:t>1.019.220,93</a:t>
                      </a:r>
                    </a:p>
                  </a:txBody>
                  <a:tcPr marL="0" marR="0" marT="0" marB="0" anchor="b"/>
                </a:tc>
                <a:tc>
                  <a:txBody>
                    <a:bodyPr/>
                    <a:lstStyle/>
                    <a:p>
                      <a:pPr marL="0" marR="0" indent="190500" algn="just"/>
                      <a:r>
                        <a:rPr lang="tr" sz="450" b="1">
                          <a:latin typeface="Arial"/>
                        </a:rPr>
                        <a:t>361.060,34</a:t>
                      </a:r>
                    </a:p>
                  </a:txBody>
                  <a:tcPr marL="0" marR="0" marT="0" marB="0" anchor="b"/>
                </a:tc>
                <a:tc>
                  <a:txBody>
                    <a:bodyPr/>
                    <a:lstStyle/>
                    <a:p>
                      <a:endParaRPr sz="500"/>
                    </a:p>
                  </a:txBody>
                  <a:tcPr marL="0" marR="0" marT="0" marB="0"/>
                </a:tc>
                <a:extLst>
                  <a:ext uri="{0D108BD9-81ED-4DB2-BD59-A6C34878D82A}">
                    <a16:rowId xmlns:a16="http://schemas.microsoft.com/office/drawing/2014/main" val="10020"/>
                  </a:ext>
                </a:extLst>
              </a:tr>
              <a:tr h="106680">
                <a:tc>
                  <a:txBody>
                    <a:bodyPr/>
                    <a:lstStyle/>
                    <a:p>
                      <a:pPr marL="0" marR="0" indent="0" algn="just"/>
                      <a:r>
                        <a:rPr lang="tr" sz="450" b="1">
                          <a:latin typeface="Arial"/>
                        </a:rPr>
                        <a:t>153</a:t>
                      </a:r>
                    </a:p>
                  </a:txBody>
                  <a:tcPr marL="0" marR="0" marT="0" marB="0"/>
                </a:tc>
                <a:tc>
                  <a:txBody>
                    <a:bodyPr/>
                    <a:lstStyle/>
                    <a:p>
                      <a:pPr marL="0" marR="0" indent="0"/>
                      <a:r>
                        <a:rPr lang="tr" sz="450" b="1">
                          <a:latin typeface="Arial"/>
                        </a:rPr>
                        <a:t>TİCARİ MALLAR</a:t>
                      </a:r>
                    </a:p>
                  </a:txBody>
                  <a:tcPr marL="0" marR="0" marT="0" marB="0"/>
                </a:tc>
                <a:tc>
                  <a:txBody>
                    <a:bodyPr/>
                    <a:lstStyle/>
                    <a:p>
                      <a:endParaRPr sz="600"/>
                    </a:p>
                  </a:txBody>
                  <a:tcPr marL="0" marR="0" marT="0" marB="0"/>
                </a:tc>
                <a:tc>
                  <a:txBody>
                    <a:bodyPr/>
                    <a:lstStyle/>
                    <a:p>
                      <a:pPr marL="0" marR="0" indent="292100" algn="just"/>
                      <a:r>
                        <a:rPr lang="tr" sz="450" b="1">
                          <a:latin typeface="Arial"/>
                        </a:rPr>
                        <a:t>804.056,97</a:t>
                      </a:r>
                    </a:p>
                  </a:txBody>
                  <a:tcPr marL="0" marR="0" marT="0" marB="0"/>
                </a:tc>
                <a:tc>
                  <a:txBody>
                    <a:bodyPr/>
                    <a:lstStyle/>
                    <a:p>
                      <a:pPr marL="0" marR="0" indent="292100" algn="just"/>
                      <a:r>
                        <a:rPr lang="tr" sz="450" b="1">
                          <a:latin typeface="Arial"/>
                        </a:rPr>
                        <a:t>529.352,20</a:t>
                      </a:r>
                    </a:p>
                  </a:txBody>
                  <a:tcPr marL="0" marR="0" marT="0" marB="0"/>
                </a:tc>
                <a:tc>
                  <a:txBody>
                    <a:bodyPr/>
                    <a:lstStyle/>
                    <a:p>
                      <a:pPr marL="0" marR="0" indent="190500" algn="just"/>
                      <a:r>
                        <a:rPr lang="tr" sz="450" b="1">
                          <a:latin typeface="Arial"/>
                        </a:rPr>
                        <a:t>274.704,77</a:t>
                      </a:r>
                    </a:p>
                  </a:txBody>
                  <a:tcPr marL="0" marR="0" marT="0" marB="0"/>
                </a:tc>
                <a:tc>
                  <a:txBody>
                    <a:bodyPr/>
                    <a:lstStyle/>
                    <a:p>
                      <a:endParaRPr sz="600"/>
                    </a:p>
                  </a:txBody>
                  <a:tcPr marL="0" marR="0" marT="0" marB="0"/>
                </a:tc>
                <a:extLst>
                  <a:ext uri="{0D108BD9-81ED-4DB2-BD59-A6C34878D82A}">
                    <a16:rowId xmlns:a16="http://schemas.microsoft.com/office/drawing/2014/main" val="10021"/>
                  </a:ext>
                </a:extLst>
              </a:tr>
              <a:tr h="100584">
                <a:tc>
                  <a:txBody>
                    <a:bodyPr/>
                    <a:lstStyle/>
                    <a:p>
                      <a:pPr marL="0" marR="0" indent="0" algn="just"/>
                      <a:r>
                        <a:rPr lang="tr" sz="450">
                          <a:latin typeface="Arial"/>
                        </a:rPr>
                        <a:t>153.01</a:t>
                      </a:r>
                    </a:p>
                  </a:txBody>
                  <a:tcPr marL="0" marR="0" marT="0" marB="0" anchor="b"/>
                </a:tc>
                <a:tc>
                  <a:txBody>
                    <a:bodyPr/>
                    <a:lstStyle/>
                    <a:p>
                      <a:pPr marL="0" marR="0" indent="0"/>
                      <a:r>
                        <a:rPr lang="tr" sz="450">
                          <a:latin typeface="Arial"/>
                        </a:rPr>
                        <a:t>% 1 Kdv Li Kuruçay Alışları</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330200" algn="just"/>
                      <a:r>
                        <a:rPr lang="tr" sz="450" b="1">
                          <a:latin typeface="Arial"/>
                        </a:rPr>
                        <a:t>728.734,97</a:t>
                      </a:r>
                    </a:p>
                  </a:txBody>
                  <a:tcPr marL="0" marR="0" marT="0" marB="0" anchor="b"/>
                </a:tc>
                <a:tc>
                  <a:txBody>
                    <a:bodyPr/>
                    <a:lstStyle/>
                    <a:p>
                      <a:pPr marL="0" marR="0" indent="330200" algn="just"/>
                      <a:r>
                        <a:rPr lang="tr" sz="450">
                          <a:latin typeface="Arial"/>
                        </a:rPr>
                        <a:t>476.032,58</a:t>
                      </a:r>
                    </a:p>
                  </a:txBody>
                  <a:tcPr marL="0" marR="0" marT="0" marB="0" anchor="b"/>
                </a:tc>
                <a:tc>
                  <a:txBody>
                    <a:bodyPr/>
                    <a:lstStyle/>
                    <a:p>
                      <a:pPr marL="0" marR="0" indent="254000" algn="just"/>
                      <a:r>
                        <a:rPr lang="tr" sz="450">
                          <a:latin typeface="Arial"/>
                        </a:rPr>
                        <a:t>252.702,39</a:t>
                      </a:r>
                    </a:p>
                  </a:txBody>
                  <a:tcPr marL="0" marR="0" marT="0" marB="0" anchor="b"/>
                </a:tc>
                <a:tc>
                  <a:txBody>
                    <a:bodyPr/>
                    <a:lstStyle/>
                    <a:p>
                      <a:endParaRPr sz="500"/>
                    </a:p>
                  </a:txBody>
                  <a:tcPr marL="0" marR="0" marT="0" marB="0"/>
                </a:tc>
                <a:extLst>
                  <a:ext uri="{0D108BD9-81ED-4DB2-BD59-A6C34878D82A}">
                    <a16:rowId xmlns:a16="http://schemas.microsoft.com/office/drawing/2014/main" val="10022"/>
                  </a:ext>
                </a:extLst>
              </a:tr>
              <a:tr h="103632">
                <a:tc>
                  <a:txBody>
                    <a:bodyPr/>
                    <a:lstStyle/>
                    <a:p>
                      <a:pPr marL="0" marR="0" indent="0" algn="just"/>
                      <a:r>
                        <a:rPr lang="tr" sz="450">
                          <a:latin typeface="Arial"/>
                        </a:rPr>
                        <a:t>153.04</a:t>
                      </a:r>
                    </a:p>
                  </a:txBody>
                  <a:tcPr marL="0" marR="0" marT="0" marB="0" anchor="b"/>
                </a:tc>
                <a:tc>
                  <a:txBody>
                    <a:bodyPr/>
                    <a:lstStyle/>
                    <a:p>
                      <a:pPr marL="0" marR="0" indent="0"/>
                      <a:r>
                        <a:rPr lang="tr" sz="450">
                          <a:latin typeface="Arial"/>
                        </a:rPr>
                        <a:t>% 1 KDV Lİ GIDA ALIŞLARI BÜFE</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406400" algn="just"/>
                      <a:r>
                        <a:rPr lang="tr" sz="450">
                          <a:latin typeface="Arial"/>
                        </a:rPr>
                        <a:t>2.795,10</a:t>
                      </a:r>
                    </a:p>
                  </a:txBody>
                  <a:tcPr marL="0" marR="0" marT="0" marB="0" anchor="b"/>
                </a:tc>
                <a:tc>
                  <a:txBody>
                    <a:bodyPr/>
                    <a:lstStyle/>
                    <a:p>
                      <a:pPr marL="0" marR="0" indent="0" algn="r"/>
                      <a:r>
                        <a:rPr lang="tr" sz="450">
                          <a:latin typeface="Arial"/>
                        </a:rPr>
                        <a:t>2.795,10</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23"/>
                  </a:ext>
                </a:extLst>
              </a:tr>
              <a:tr h="106680">
                <a:tc>
                  <a:txBody>
                    <a:bodyPr/>
                    <a:lstStyle/>
                    <a:p>
                      <a:pPr marL="0" marR="0" indent="0" algn="just"/>
                      <a:r>
                        <a:rPr lang="tr" sz="450">
                          <a:latin typeface="Arial"/>
                        </a:rPr>
                        <a:t>153.06</a:t>
                      </a:r>
                    </a:p>
                  </a:txBody>
                  <a:tcPr marL="0" marR="0" marT="0" marB="0" anchor="b"/>
                </a:tc>
                <a:tc>
                  <a:txBody>
                    <a:bodyPr/>
                    <a:lstStyle/>
                    <a:p>
                      <a:pPr marL="0" marR="0" indent="0"/>
                      <a:r>
                        <a:rPr lang="tr" sz="450">
                          <a:latin typeface="Arial"/>
                        </a:rPr>
                        <a:t>% 1 Kdv Lı Gıda Alışları iade</a:t>
                      </a:r>
                    </a:p>
                  </a:txBody>
                  <a:tcPr marL="0" marR="0" marT="0" marB="0" anchor="b"/>
                </a:tc>
                <a:tc>
                  <a:txBody>
                    <a:bodyPr/>
                    <a:lstStyle/>
                    <a:p>
                      <a:pPr marL="0" marR="0" indent="0" algn="just"/>
                      <a:r>
                        <a:rPr lang="tr" sz="450">
                          <a:latin typeface="Arial"/>
                        </a:rPr>
                        <a:t>a</a:t>
                      </a:r>
                    </a:p>
                  </a:txBody>
                  <a:tcPr marL="0" marR="0" marT="0" marB="0" anchor="b"/>
                </a:tc>
                <a:tc>
                  <a:txBody>
                    <a:bodyPr/>
                    <a:lstStyle/>
                    <a:p>
                      <a:pPr marL="0" marR="0" indent="368300" algn="just"/>
                      <a:r>
                        <a:rPr lang="tr" sz="450">
                          <a:latin typeface="Arial"/>
                        </a:rPr>
                        <a:t>10.643,56</a:t>
                      </a:r>
                    </a:p>
                  </a:txBody>
                  <a:tcPr marL="0" marR="0" marT="0" marB="0" anchor="b"/>
                </a:tc>
                <a:tc>
                  <a:txBody>
                    <a:bodyPr/>
                    <a:lstStyle/>
                    <a:p>
                      <a:pPr marL="0" marR="0" indent="368300" algn="just"/>
                      <a:r>
                        <a:rPr lang="tr" sz="450">
                          <a:latin typeface="Arial"/>
                        </a:rPr>
                        <a:t>10.643,56</a:t>
                      </a:r>
                    </a:p>
                  </a:txBody>
                  <a:tcPr marL="0" marR="0" marT="0" marB="0" anchor="b"/>
                </a:tc>
                <a:tc>
                  <a:txBody>
                    <a:bodyPr/>
                    <a:lstStyle/>
                    <a:p>
                      <a:endParaRPr sz="600"/>
                    </a:p>
                  </a:txBody>
                  <a:tcPr marL="0" marR="0" marT="0" marB="0"/>
                </a:tc>
                <a:tc>
                  <a:txBody>
                    <a:bodyPr/>
                    <a:lstStyle/>
                    <a:p>
                      <a:endParaRPr sz="600"/>
                    </a:p>
                  </a:txBody>
                  <a:tcPr marL="0" marR="0" marT="0" marB="0"/>
                </a:tc>
                <a:extLst>
                  <a:ext uri="{0D108BD9-81ED-4DB2-BD59-A6C34878D82A}">
                    <a16:rowId xmlns:a16="http://schemas.microsoft.com/office/drawing/2014/main" val="10024"/>
                  </a:ext>
                </a:extLst>
              </a:tr>
              <a:tr h="103632">
                <a:tc>
                  <a:txBody>
                    <a:bodyPr/>
                    <a:lstStyle/>
                    <a:p>
                      <a:pPr marL="0" marR="0" indent="0" algn="just"/>
                      <a:r>
                        <a:rPr lang="tr" sz="450">
                          <a:latin typeface="Arial"/>
                        </a:rPr>
                        <a:t>153.20</a:t>
                      </a:r>
                    </a:p>
                  </a:txBody>
                  <a:tcPr marL="0" marR="0" marT="0" marB="0" anchor="b"/>
                </a:tc>
                <a:tc>
                  <a:txBody>
                    <a:bodyPr/>
                    <a:lstStyle/>
                    <a:p>
                      <a:pPr marL="0" marR="0" indent="0"/>
                      <a:r>
                        <a:rPr lang="tr" sz="450">
                          <a:latin typeface="Arial"/>
                        </a:rPr>
                        <a:t>% 20 Kdv Li Mal Alışları</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368300" algn="just"/>
                      <a:r>
                        <a:rPr lang="tr" sz="450" b="1">
                          <a:latin typeface="Arial"/>
                        </a:rPr>
                        <a:t>61.883,34</a:t>
                      </a:r>
                    </a:p>
                  </a:txBody>
                  <a:tcPr marL="0" marR="0" marT="0" marB="0" anchor="b"/>
                </a:tc>
                <a:tc>
                  <a:txBody>
                    <a:bodyPr/>
                    <a:lstStyle/>
                    <a:p>
                      <a:pPr marL="0" marR="0" indent="368300" algn="just"/>
                      <a:r>
                        <a:rPr lang="tr" sz="450">
                          <a:latin typeface="Arial"/>
                        </a:rPr>
                        <a:t>39.880,96</a:t>
                      </a:r>
                    </a:p>
                  </a:txBody>
                  <a:tcPr marL="0" marR="0" marT="0" marB="0" anchor="b"/>
                </a:tc>
                <a:tc>
                  <a:txBody>
                    <a:bodyPr/>
                    <a:lstStyle/>
                    <a:p>
                      <a:pPr marL="0" marR="0" indent="304800" algn="just"/>
                      <a:r>
                        <a:rPr lang="tr" sz="450">
                          <a:latin typeface="Arial"/>
                        </a:rPr>
                        <a:t>22 002,38</a:t>
                      </a:r>
                    </a:p>
                  </a:txBody>
                  <a:tcPr marL="0" marR="0" marT="0" marB="0" anchor="b"/>
                </a:tc>
                <a:tc>
                  <a:txBody>
                    <a:bodyPr/>
                    <a:lstStyle/>
                    <a:p>
                      <a:endParaRPr sz="500"/>
                    </a:p>
                  </a:txBody>
                  <a:tcPr marL="0" marR="0" marT="0" marB="0"/>
                </a:tc>
                <a:extLst>
                  <a:ext uri="{0D108BD9-81ED-4DB2-BD59-A6C34878D82A}">
                    <a16:rowId xmlns:a16="http://schemas.microsoft.com/office/drawing/2014/main" val="10025"/>
                  </a:ext>
                </a:extLst>
              </a:tr>
              <a:tr h="103632">
                <a:tc>
                  <a:txBody>
                    <a:bodyPr/>
                    <a:lstStyle/>
                    <a:p>
                      <a:pPr marL="0" marR="0" indent="0" algn="just"/>
                      <a:r>
                        <a:rPr lang="tr" sz="450" b="1">
                          <a:latin typeface="Arial"/>
                        </a:rPr>
                        <a:t>157</a:t>
                      </a:r>
                    </a:p>
                  </a:txBody>
                  <a:tcPr marL="0" marR="0" marT="0" marB="0" anchor="b"/>
                </a:tc>
                <a:tc>
                  <a:txBody>
                    <a:bodyPr/>
                    <a:lstStyle/>
                    <a:p>
                      <a:pPr marL="0" marR="0" indent="0"/>
                      <a:r>
                        <a:rPr lang="tr" sz="450" b="1">
                          <a:latin typeface="Arial"/>
                        </a:rPr>
                        <a:t>DİĞER STOKLAR</a:t>
                      </a:r>
                    </a:p>
                  </a:txBody>
                  <a:tcPr marL="0" marR="0" marT="0" marB="0" anchor="b"/>
                </a:tc>
                <a:tc>
                  <a:txBody>
                    <a:bodyPr/>
                    <a:lstStyle/>
                    <a:p>
                      <a:endParaRPr sz="500"/>
                    </a:p>
                  </a:txBody>
                  <a:tcPr marL="0" marR="0" marT="0" marB="0"/>
                </a:tc>
                <a:tc>
                  <a:txBody>
                    <a:bodyPr/>
                    <a:lstStyle/>
                    <a:p>
                      <a:pPr marL="0" marR="0" indent="292100" algn="just"/>
                      <a:r>
                        <a:rPr lang="tr" sz="450" b="1">
                          <a:latin typeface="Arial"/>
                        </a:rPr>
                        <a:t>565.318,73</a:t>
                      </a:r>
                    </a:p>
                  </a:txBody>
                  <a:tcPr marL="0" marR="0" marT="0" marB="0" anchor="b"/>
                </a:tc>
                <a:tc>
                  <a:txBody>
                    <a:bodyPr/>
                    <a:lstStyle/>
                    <a:p>
                      <a:pPr marL="0" marR="0" indent="292100" algn="just"/>
                      <a:r>
                        <a:rPr lang="tr" sz="450" b="1">
                          <a:latin typeface="Arial"/>
                        </a:rPr>
                        <a:t>489.868,73</a:t>
                      </a:r>
                    </a:p>
                  </a:txBody>
                  <a:tcPr marL="0" marR="0" marT="0" marB="0" anchor="b"/>
                </a:tc>
                <a:tc>
                  <a:txBody>
                    <a:bodyPr/>
                    <a:lstStyle/>
                    <a:p>
                      <a:pPr marL="0" marR="0" indent="254000" algn="just"/>
                      <a:r>
                        <a:rPr lang="tr" sz="450" b="1">
                          <a:latin typeface="Arial"/>
                        </a:rPr>
                        <a:t>75.450,00</a:t>
                      </a:r>
                    </a:p>
                  </a:txBody>
                  <a:tcPr marL="0" marR="0" marT="0" marB="0" anchor="b"/>
                </a:tc>
                <a:tc>
                  <a:txBody>
                    <a:bodyPr/>
                    <a:lstStyle/>
                    <a:p>
                      <a:endParaRPr sz="500"/>
                    </a:p>
                  </a:txBody>
                  <a:tcPr marL="0" marR="0" marT="0" marB="0"/>
                </a:tc>
                <a:extLst>
                  <a:ext uri="{0D108BD9-81ED-4DB2-BD59-A6C34878D82A}">
                    <a16:rowId xmlns:a16="http://schemas.microsoft.com/office/drawing/2014/main" val="10026"/>
                  </a:ext>
                </a:extLst>
              </a:tr>
              <a:tr h="103632">
                <a:tc>
                  <a:txBody>
                    <a:bodyPr/>
                    <a:lstStyle/>
                    <a:p>
                      <a:pPr marL="0" marR="0" indent="0"/>
                      <a:r>
                        <a:rPr lang="tr" sz="450">
                          <a:latin typeface="Arial"/>
                        </a:rPr>
                        <a:t>157.01</a:t>
                      </a:r>
                    </a:p>
                  </a:txBody>
                  <a:tcPr marL="0" marR="0" marT="0" marB="0" anchor="b"/>
                </a:tc>
                <a:tc>
                  <a:txBody>
                    <a:bodyPr/>
                    <a:lstStyle/>
                    <a:p>
                      <a:pPr marL="0" marR="0" indent="0"/>
                      <a:r>
                        <a:rPr lang="tr" sz="450">
                          <a:latin typeface="Arial"/>
                        </a:rPr>
                        <a:t>Diğer Stoklar</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330200" algn="just"/>
                      <a:r>
                        <a:rPr lang="tr" sz="450">
                          <a:latin typeface="Arial"/>
                        </a:rPr>
                        <a:t>565.318,73</a:t>
                      </a:r>
                    </a:p>
                  </a:txBody>
                  <a:tcPr marL="0" marR="0" marT="0" marB="0" anchor="b"/>
                </a:tc>
                <a:tc>
                  <a:txBody>
                    <a:bodyPr/>
                    <a:lstStyle/>
                    <a:p>
                      <a:pPr marL="0" marR="0" indent="330200" algn="just"/>
                      <a:r>
                        <a:rPr lang="tr" sz="450">
                          <a:latin typeface="Arial"/>
                        </a:rPr>
                        <a:t>489.868,73</a:t>
                      </a:r>
                    </a:p>
                  </a:txBody>
                  <a:tcPr marL="0" marR="0" marT="0" marB="0" anchor="b"/>
                </a:tc>
                <a:tc>
                  <a:txBody>
                    <a:bodyPr/>
                    <a:lstStyle/>
                    <a:p>
                      <a:pPr marL="0" marR="0" indent="304800" algn="just"/>
                      <a:r>
                        <a:rPr lang="tr" sz="450">
                          <a:latin typeface="Arial"/>
                        </a:rPr>
                        <a:t>75.450,00</a:t>
                      </a:r>
                    </a:p>
                  </a:txBody>
                  <a:tcPr marL="0" marR="0" marT="0" marB="0" anchor="b"/>
                </a:tc>
                <a:tc>
                  <a:txBody>
                    <a:bodyPr/>
                    <a:lstStyle/>
                    <a:p>
                      <a:endParaRPr sz="500"/>
                    </a:p>
                  </a:txBody>
                  <a:tcPr marL="0" marR="0" marT="0" marB="0"/>
                </a:tc>
                <a:extLst>
                  <a:ext uri="{0D108BD9-81ED-4DB2-BD59-A6C34878D82A}">
                    <a16:rowId xmlns:a16="http://schemas.microsoft.com/office/drawing/2014/main" val="10027"/>
                  </a:ext>
                </a:extLst>
              </a:tr>
              <a:tr h="103632">
                <a:tc>
                  <a:txBody>
                    <a:bodyPr/>
                    <a:lstStyle/>
                    <a:p>
                      <a:pPr marL="0" marR="0" indent="0"/>
                      <a:r>
                        <a:rPr lang="tr" sz="450" b="1">
                          <a:latin typeface="Arial"/>
                        </a:rPr>
                        <a:t>159</a:t>
                      </a:r>
                    </a:p>
                  </a:txBody>
                  <a:tcPr marL="0" marR="0" marT="0" marB="0" anchor="b"/>
                </a:tc>
                <a:tc>
                  <a:txBody>
                    <a:bodyPr/>
                    <a:lstStyle/>
                    <a:p>
                      <a:pPr marL="0" marR="0" indent="0"/>
                      <a:r>
                        <a:rPr lang="tr" sz="450" b="1">
                          <a:latin typeface="Arial"/>
                        </a:rPr>
                        <a:t>VERİLEN SİPARİŞ AVANSLARI</a:t>
                      </a:r>
                    </a:p>
                  </a:txBody>
                  <a:tcPr marL="0" marR="0" marT="0" marB="0" anchor="b"/>
                </a:tc>
                <a:tc>
                  <a:txBody>
                    <a:bodyPr/>
                    <a:lstStyle/>
                    <a:p>
                      <a:endParaRPr sz="500"/>
                    </a:p>
                  </a:txBody>
                  <a:tcPr marL="0" marR="0" marT="0" marB="0"/>
                </a:tc>
                <a:tc>
                  <a:txBody>
                    <a:bodyPr/>
                    <a:lstStyle/>
                    <a:p>
                      <a:pPr marL="0" marR="0" indent="330200" algn="just"/>
                      <a:r>
                        <a:rPr lang="tr" sz="450" b="1">
                          <a:latin typeface="Arial"/>
                        </a:rPr>
                        <a:t>10.905,57</a:t>
                      </a:r>
                    </a:p>
                  </a:txBody>
                  <a:tcPr marL="0" marR="0" marT="0" marB="0" anchor="b"/>
                </a:tc>
                <a:tc>
                  <a:txBody>
                    <a:bodyPr/>
                    <a:lstStyle/>
                    <a:p>
                      <a:endParaRPr sz="500"/>
                    </a:p>
                  </a:txBody>
                  <a:tcPr marL="0" marR="0" marT="0" marB="0"/>
                </a:tc>
                <a:tc>
                  <a:txBody>
                    <a:bodyPr/>
                    <a:lstStyle/>
                    <a:p>
                      <a:pPr marL="0" marR="0" indent="254000" algn="just"/>
                      <a:r>
                        <a:rPr lang="tr" sz="450" b="1">
                          <a:latin typeface="Arial"/>
                        </a:rPr>
                        <a:t>10.905,57</a:t>
                      </a:r>
                    </a:p>
                  </a:txBody>
                  <a:tcPr marL="0" marR="0" marT="0" marB="0" anchor="b"/>
                </a:tc>
                <a:tc>
                  <a:txBody>
                    <a:bodyPr/>
                    <a:lstStyle/>
                    <a:p>
                      <a:endParaRPr sz="500"/>
                    </a:p>
                  </a:txBody>
                  <a:tcPr marL="0" marR="0" marT="0" marB="0"/>
                </a:tc>
                <a:extLst>
                  <a:ext uri="{0D108BD9-81ED-4DB2-BD59-A6C34878D82A}">
                    <a16:rowId xmlns:a16="http://schemas.microsoft.com/office/drawing/2014/main" val="10028"/>
                  </a:ext>
                </a:extLst>
              </a:tr>
              <a:tr h="103632">
                <a:tc>
                  <a:txBody>
                    <a:bodyPr/>
                    <a:lstStyle/>
                    <a:p>
                      <a:pPr marL="0" marR="0" indent="0"/>
                      <a:r>
                        <a:rPr lang="tr" sz="450">
                          <a:latin typeface="Arial"/>
                        </a:rPr>
                        <a:t>159.05</a:t>
                      </a:r>
                    </a:p>
                  </a:txBody>
                  <a:tcPr marL="0" marR="0" marT="0" marB="0" anchor="b"/>
                </a:tc>
                <a:tc>
                  <a:txBody>
                    <a:bodyPr/>
                    <a:lstStyle/>
                    <a:p>
                      <a:pPr marL="0" marR="0" indent="0"/>
                      <a:r>
                        <a:rPr lang="tr" sz="450">
                          <a:latin typeface="Arial"/>
                        </a:rPr>
                        <a:t>Arso Gıda</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406400" algn="just"/>
                      <a:r>
                        <a:rPr lang="tr" sz="450">
                          <a:latin typeface="Arial"/>
                        </a:rPr>
                        <a:t>4.779,92</a:t>
                      </a:r>
                    </a:p>
                  </a:txBody>
                  <a:tcPr marL="0" marR="0" marT="0" marB="0" anchor="b"/>
                </a:tc>
                <a:tc>
                  <a:txBody>
                    <a:bodyPr/>
                    <a:lstStyle/>
                    <a:p>
                      <a:endParaRPr sz="500"/>
                    </a:p>
                  </a:txBody>
                  <a:tcPr marL="0" marR="0" marT="0" marB="0"/>
                </a:tc>
                <a:tc>
                  <a:txBody>
                    <a:bodyPr/>
                    <a:lstStyle/>
                    <a:p>
                      <a:pPr marL="0" marR="0" indent="330200" algn="just"/>
                      <a:r>
                        <a:rPr lang="tr" sz="450">
                          <a:latin typeface="Arial"/>
                        </a:rPr>
                        <a:t>4.779,92</a:t>
                      </a:r>
                    </a:p>
                  </a:txBody>
                  <a:tcPr marL="0" marR="0" marT="0" marB="0" anchor="b"/>
                </a:tc>
                <a:tc>
                  <a:txBody>
                    <a:bodyPr/>
                    <a:lstStyle/>
                    <a:p>
                      <a:endParaRPr sz="500"/>
                    </a:p>
                  </a:txBody>
                  <a:tcPr marL="0" marR="0" marT="0" marB="0"/>
                </a:tc>
                <a:extLst>
                  <a:ext uri="{0D108BD9-81ED-4DB2-BD59-A6C34878D82A}">
                    <a16:rowId xmlns:a16="http://schemas.microsoft.com/office/drawing/2014/main" val="10029"/>
                  </a:ext>
                </a:extLst>
              </a:tr>
              <a:tr h="103632">
                <a:tc>
                  <a:txBody>
                    <a:bodyPr/>
                    <a:lstStyle/>
                    <a:p>
                      <a:pPr marL="0" marR="0" indent="0"/>
                      <a:r>
                        <a:rPr lang="tr" sz="450">
                          <a:latin typeface="Arial"/>
                        </a:rPr>
                        <a:t>159.06</a:t>
                      </a:r>
                    </a:p>
                  </a:txBody>
                  <a:tcPr marL="0" marR="0" marT="0" marB="0" anchor="b"/>
                </a:tc>
                <a:tc>
                  <a:txBody>
                    <a:bodyPr/>
                    <a:lstStyle/>
                    <a:p>
                      <a:pPr marL="0" marR="0" indent="0"/>
                      <a:r>
                        <a:rPr lang="tr" sz="450">
                          <a:latin typeface="Arial"/>
                        </a:rPr>
                        <a:t>Yeliz Tevetoğlu</a:t>
                      </a:r>
                    </a:p>
                  </a:txBody>
                  <a:tcPr marL="0" marR="0" marT="0" marB="0" anchor="b"/>
                </a:tc>
                <a:tc>
                  <a:txBody>
                    <a:bodyPr/>
                    <a:lstStyle/>
                    <a:p>
                      <a:pPr marL="0" marR="0" indent="0" algn="just"/>
                      <a:r>
                        <a:rPr lang="tr" sz="450">
                          <a:latin typeface="Arial"/>
                        </a:rPr>
                        <a:t>TL</a:t>
                      </a:r>
                    </a:p>
                  </a:txBody>
                  <a:tcPr marL="0" marR="0" marT="0" marB="0" anchor="b">
                    <a:solidFill>
                      <a:srgbClr val="DDE9FC"/>
                    </a:solidFill>
                  </a:tcPr>
                </a:tc>
                <a:tc>
                  <a:txBody>
                    <a:bodyPr/>
                    <a:lstStyle/>
                    <a:p>
                      <a:pPr marL="0" marR="0" indent="406400" algn="just"/>
                      <a:r>
                        <a:rPr lang="tr" sz="450">
                          <a:latin typeface="Arial"/>
                        </a:rPr>
                        <a:t>6.125,65</a:t>
                      </a:r>
                    </a:p>
                  </a:txBody>
                  <a:tcPr marL="0" marR="0" marT="0" marB="0" anchor="b"/>
                </a:tc>
                <a:tc>
                  <a:txBody>
                    <a:bodyPr/>
                    <a:lstStyle/>
                    <a:p>
                      <a:endParaRPr sz="500"/>
                    </a:p>
                  </a:txBody>
                  <a:tcPr marL="0" marR="0" marT="0" marB="0"/>
                </a:tc>
                <a:tc>
                  <a:txBody>
                    <a:bodyPr/>
                    <a:lstStyle/>
                    <a:p>
                      <a:pPr marL="0" marR="0" indent="330200" algn="just"/>
                      <a:r>
                        <a:rPr lang="tr" sz="450">
                          <a:latin typeface="Arial"/>
                        </a:rPr>
                        <a:t>6.125,65</a:t>
                      </a:r>
                    </a:p>
                  </a:txBody>
                  <a:tcPr marL="0" marR="0" marT="0" marB="0" anchor="b"/>
                </a:tc>
                <a:tc>
                  <a:txBody>
                    <a:bodyPr/>
                    <a:lstStyle/>
                    <a:p>
                      <a:endParaRPr sz="500"/>
                    </a:p>
                  </a:txBody>
                  <a:tcPr marL="0" marR="0" marT="0" marB="0"/>
                </a:tc>
                <a:extLst>
                  <a:ext uri="{0D108BD9-81ED-4DB2-BD59-A6C34878D82A}">
                    <a16:rowId xmlns:a16="http://schemas.microsoft.com/office/drawing/2014/main" val="10030"/>
                  </a:ext>
                </a:extLst>
              </a:tr>
              <a:tr h="106680">
                <a:tc>
                  <a:txBody>
                    <a:bodyPr/>
                    <a:lstStyle/>
                    <a:p>
                      <a:pPr marL="0" marR="0" indent="0"/>
                      <a:r>
                        <a:rPr lang="tr" sz="450" b="1">
                          <a:latin typeface="Arial"/>
                        </a:rPr>
                        <a:t>19</a:t>
                      </a:r>
                    </a:p>
                  </a:txBody>
                  <a:tcPr marL="0" marR="0" marT="0" marB="0" anchor="b"/>
                </a:tc>
                <a:tc>
                  <a:txBody>
                    <a:bodyPr/>
                    <a:lstStyle/>
                    <a:p>
                      <a:pPr marL="0" marR="0" indent="0"/>
                      <a:r>
                        <a:rPr lang="tr" sz="450" b="1">
                          <a:latin typeface="Arial"/>
                        </a:rPr>
                        <a:t>DİĞER DÖNEN VARLIKLAR</a:t>
                      </a:r>
                    </a:p>
                  </a:txBody>
                  <a:tcPr marL="0" marR="0" marT="0" marB="0" anchor="b"/>
                </a:tc>
                <a:tc>
                  <a:txBody>
                    <a:bodyPr/>
                    <a:lstStyle/>
                    <a:p>
                      <a:endParaRPr sz="600"/>
                    </a:p>
                  </a:txBody>
                  <a:tcPr marL="0" marR="0" marT="0" marB="0">
                    <a:solidFill>
                      <a:srgbClr val="DDE9FC"/>
                    </a:solidFill>
                  </a:tcPr>
                </a:tc>
                <a:tc>
                  <a:txBody>
                    <a:bodyPr/>
                    <a:lstStyle/>
                    <a:p>
                      <a:pPr marL="0" marR="0" indent="292100" algn="just"/>
                      <a:r>
                        <a:rPr lang="tr" sz="450" b="1">
                          <a:latin typeface="Arial"/>
                        </a:rPr>
                        <a:t>3 70.82 9,99</a:t>
                      </a:r>
                    </a:p>
                  </a:txBody>
                  <a:tcPr marL="0" marR="0" marT="0" marB="0" anchor="b">
                    <a:solidFill>
                      <a:srgbClr val="DDE9FC"/>
                    </a:solidFill>
                  </a:tcPr>
                </a:tc>
                <a:tc>
                  <a:txBody>
                    <a:bodyPr/>
                    <a:lstStyle/>
                    <a:p>
                      <a:pPr marL="0" marR="0" indent="292100" algn="just"/>
                      <a:r>
                        <a:rPr lang="tr" sz="450" b="1">
                          <a:latin typeface="Arial"/>
                        </a:rPr>
                        <a:t>303.534,79</a:t>
                      </a:r>
                    </a:p>
                  </a:txBody>
                  <a:tcPr marL="0" marR="0" marT="0" marB="0" anchor="b"/>
                </a:tc>
                <a:tc>
                  <a:txBody>
                    <a:bodyPr/>
                    <a:lstStyle/>
                    <a:p>
                      <a:pPr marL="0" marR="0" indent="254000" algn="just"/>
                      <a:r>
                        <a:rPr lang="tr" sz="450" b="1">
                          <a:latin typeface="Arial"/>
                        </a:rPr>
                        <a:t>67.295,20</a:t>
                      </a:r>
                    </a:p>
                  </a:txBody>
                  <a:tcPr marL="0" marR="0" marT="0" marB="0" anchor="b"/>
                </a:tc>
                <a:tc>
                  <a:txBody>
                    <a:bodyPr/>
                    <a:lstStyle/>
                    <a:p>
                      <a:endParaRPr sz="600"/>
                    </a:p>
                  </a:txBody>
                  <a:tcPr marL="0" marR="0" marT="0" marB="0"/>
                </a:tc>
                <a:extLst>
                  <a:ext uri="{0D108BD9-81ED-4DB2-BD59-A6C34878D82A}">
                    <a16:rowId xmlns:a16="http://schemas.microsoft.com/office/drawing/2014/main" val="10031"/>
                  </a:ext>
                </a:extLst>
              </a:tr>
              <a:tr h="103632">
                <a:tc>
                  <a:txBody>
                    <a:bodyPr/>
                    <a:lstStyle/>
                    <a:p>
                      <a:pPr marL="0" marR="0" indent="0"/>
                      <a:r>
                        <a:rPr lang="tr" sz="450" b="1">
                          <a:latin typeface="Arial"/>
                        </a:rPr>
                        <a:t>190</a:t>
                      </a:r>
                    </a:p>
                  </a:txBody>
                  <a:tcPr marL="0" marR="0" marT="0" marB="0"/>
                </a:tc>
                <a:tc>
                  <a:txBody>
                    <a:bodyPr/>
                    <a:lstStyle/>
                    <a:p>
                      <a:pPr marL="0" marR="0" indent="0"/>
                      <a:r>
                        <a:rPr lang="tr" sz="450" b="1">
                          <a:latin typeface="Arial"/>
                        </a:rPr>
                        <a:t>DEVREDEN KATMA DEĞER VERGİSİ</a:t>
                      </a:r>
                    </a:p>
                  </a:txBody>
                  <a:tcPr marL="0" marR="0" marT="0" marB="0"/>
                </a:tc>
                <a:tc>
                  <a:txBody>
                    <a:bodyPr/>
                    <a:lstStyle/>
                    <a:p>
                      <a:endParaRPr sz="500"/>
                    </a:p>
                  </a:txBody>
                  <a:tcPr marL="0" marR="0" marT="0" marB="0">
                    <a:solidFill>
                      <a:srgbClr val="DDE9FC"/>
                    </a:solidFill>
                  </a:tcPr>
                </a:tc>
                <a:tc>
                  <a:txBody>
                    <a:bodyPr/>
                    <a:lstStyle/>
                    <a:p>
                      <a:pPr marL="0" marR="0" indent="292100" algn="just"/>
                      <a:r>
                        <a:rPr lang="tr" sz="450" b="1">
                          <a:latin typeface="Arial"/>
                        </a:rPr>
                        <a:t>147.190,14</a:t>
                      </a:r>
                    </a:p>
                  </a:txBody>
                  <a:tcPr marL="0" marR="0" marT="0" marB="0">
                    <a:solidFill>
                      <a:srgbClr val="DDE9FC"/>
                    </a:solidFill>
                  </a:tcPr>
                </a:tc>
                <a:tc>
                  <a:txBody>
                    <a:bodyPr/>
                    <a:lstStyle/>
                    <a:p>
                      <a:pPr marL="0" marR="0" indent="292100" algn="just"/>
                      <a:r>
                        <a:rPr lang="tr" sz="450" b="1">
                          <a:latin typeface="Arial"/>
                        </a:rPr>
                        <a:t>147.190,14</a:t>
                      </a:r>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32"/>
                  </a:ext>
                </a:extLst>
              </a:tr>
              <a:tr h="100584">
                <a:tc>
                  <a:txBody>
                    <a:bodyPr/>
                    <a:lstStyle/>
                    <a:p>
                      <a:pPr marL="0" marR="0" indent="0"/>
                      <a:r>
                        <a:rPr lang="tr" sz="450">
                          <a:latin typeface="Arial"/>
                        </a:rPr>
                        <a:t>190.01</a:t>
                      </a:r>
                    </a:p>
                  </a:txBody>
                  <a:tcPr marL="0" marR="0" marT="0" marB="0" anchor="b"/>
                </a:tc>
                <a:tc>
                  <a:txBody>
                    <a:bodyPr/>
                    <a:lstStyle/>
                    <a:p>
                      <a:pPr marL="0" marR="0" indent="0"/>
                      <a:r>
                        <a:rPr lang="tr" sz="450">
                          <a:latin typeface="Arial"/>
                        </a:rPr>
                        <a:t>Devreden Kdv</a:t>
                      </a:r>
                    </a:p>
                  </a:txBody>
                  <a:tcPr marL="0" marR="0" marT="0" marB="0" anchor="b"/>
                </a:tc>
                <a:tc>
                  <a:txBody>
                    <a:bodyPr/>
                    <a:lstStyle/>
                    <a:p>
                      <a:pPr marL="0" marR="0" indent="0" algn="just"/>
                      <a:r>
                        <a:rPr lang="tr" sz="450">
                          <a:latin typeface="Arial"/>
                        </a:rPr>
                        <a:t>İl</a:t>
                      </a:r>
                    </a:p>
                  </a:txBody>
                  <a:tcPr marL="0" marR="0" marT="0" marB="0" anchor="b">
                    <a:solidFill>
                      <a:srgbClr val="DDE9FC"/>
                    </a:solidFill>
                  </a:tcPr>
                </a:tc>
                <a:tc>
                  <a:txBody>
                    <a:bodyPr/>
                    <a:lstStyle/>
                    <a:p>
                      <a:pPr marL="0" marR="0" indent="330200" algn="just"/>
                      <a:r>
                        <a:rPr lang="tr" sz="450">
                          <a:latin typeface="Arial"/>
                        </a:rPr>
                        <a:t>147.190,14|</a:t>
                      </a:r>
                    </a:p>
                  </a:txBody>
                  <a:tcPr marL="0" marR="0" marT="0" marB="0" anchor="b">
                    <a:solidFill>
                      <a:srgbClr val="DDE9FC"/>
                    </a:solidFill>
                  </a:tcPr>
                </a:tc>
                <a:tc>
                  <a:txBody>
                    <a:bodyPr/>
                    <a:lstStyle/>
                    <a:p>
                      <a:pPr marL="0" marR="0" indent="330200" algn="just"/>
                      <a:r>
                        <a:rPr lang="tr" sz="450">
                          <a:latin typeface="Arial"/>
                        </a:rPr>
                        <a:t>147 190.14</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33"/>
                  </a:ext>
                </a:extLst>
              </a:tr>
              <a:tr h="109728">
                <a:tc>
                  <a:txBody>
                    <a:bodyPr/>
                    <a:lstStyle/>
                    <a:p>
                      <a:pPr marL="0" marR="0" indent="0"/>
                      <a:r>
                        <a:rPr lang="tr" sz="450" b="1">
                          <a:latin typeface="Arial"/>
                        </a:rPr>
                        <a:t>191</a:t>
                      </a:r>
                    </a:p>
                  </a:txBody>
                  <a:tcPr marL="0" marR="0" marT="0" marB="0" anchor="b"/>
                </a:tc>
                <a:tc>
                  <a:txBody>
                    <a:bodyPr/>
                    <a:lstStyle/>
                    <a:p>
                      <a:pPr marL="0" marR="0" indent="0"/>
                      <a:r>
                        <a:rPr lang="tr" sz="450" b="1">
                          <a:latin typeface="Arial"/>
                        </a:rPr>
                        <a:t>İNDİRİLECEK KATMA DEĞER VERGİSİ</a:t>
                      </a:r>
                    </a:p>
                  </a:txBody>
                  <a:tcPr marL="0" marR="0" marT="0" marB="0" anchor="b"/>
                </a:tc>
                <a:tc>
                  <a:txBody>
                    <a:bodyPr/>
                    <a:lstStyle/>
                    <a:p>
                      <a:endParaRPr sz="600"/>
                    </a:p>
                  </a:txBody>
                  <a:tcPr marL="0" marR="0" marT="0" marB="0">
                    <a:solidFill>
                      <a:srgbClr val="DDE9FC"/>
                    </a:solidFill>
                  </a:tcPr>
                </a:tc>
                <a:tc>
                  <a:txBody>
                    <a:bodyPr/>
                    <a:lstStyle/>
                    <a:p>
                      <a:pPr marL="0" marR="0" indent="292100" algn="just"/>
                      <a:r>
                        <a:rPr lang="tr" sz="450" b="1">
                          <a:latin typeface="Arial"/>
                        </a:rPr>
                        <a:t>115.231,82</a:t>
                      </a:r>
                    </a:p>
                  </a:txBody>
                  <a:tcPr marL="0" marR="0" marT="0" marB="0" anchor="b">
                    <a:solidFill>
                      <a:srgbClr val="DDE9FC"/>
                    </a:solidFill>
                  </a:tcPr>
                </a:tc>
                <a:tc>
                  <a:txBody>
                    <a:bodyPr/>
                    <a:lstStyle/>
                    <a:p>
                      <a:pPr marL="0" marR="0" indent="292100" algn="just"/>
                      <a:r>
                        <a:rPr lang="tr" sz="450" b="1">
                          <a:latin typeface="Arial"/>
                        </a:rPr>
                        <a:t>115.231,82</a:t>
                      </a:r>
                    </a:p>
                  </a:txBody>
                  <a:tcPr marL="0" marR="0" marT="0" marB="0" anchor="b"/>
                </a:tc>
                <a:tc>
                  <a:txBody>
                    <a:bodyPr/>
                    <a:lstStyle/>
                    <a:p>
                      <a:endParaRPr sz="600"/>
                    </a:p>
                  </a:txBody>
                  <a:tcPr marL="0" marR="0" marT="0" marB="0"/>
                </a:tc>
                <a:tc>
                  <a:txBody>
                    <a:bodyPr/>
                    <a:lstStyle/>
                    <a:p>
                      <a:endParaRPr sz="600"/>
                    </a:p>
                  </a:txBody>
                  <a:tcPr marL="0" marR="0" marT="0" marB="0"/>
                </a:tc>
                <a:extLst>
                  <a:ext uri="{0D108BD9-81ED-4DB2-BD59-A6C34878D82A}">
                    <a16:rowId xmlns:a16="http://schemas.microsoft.com/office/drawing/2014/main" val="10034"/>
                  </a:ext>
                </a:extLst>
              </a:tr>
              <a:tr h="97536">
                <a:tc>
                  <a:txBody>
                    <a:bodyPr/>
                    <a:lstStyle/>
                    <a:p>
                      <a:pPr marL="0" marR="0" indent="0"/>
                      <a:r>
                        <a:rPr lang="tr" sz="450">
                          <a:latin typeface="Arial"/>
                        </a:rPr>
                        <a:t>191.01</a:t>
                      </a:r>
                    </a:p>
                  </a:txBody>
                  <a:tcPr marL="0" marR="0" marT="0" marB="0" anchor="b"/>
                </a:tc>
                <a:tc>
                  <a:txBody>
                    <a:bodyPr/>
                    <a:lstStyle/>
                    <a:p>
                      <a:endParaRPr sz="500"/>
                    </a:p>
                  </a:txBody>
                  <a:tcPr marL="0" marR="0" marT="0" marB="0"/>
                </a:tc>
                <a:tc>
                  <a:txBody>
                    <a:bodyPr/>
                    <a:lstStyle/>
                    <a:p>
                      <a:pPr marL="0" marR="0" indent="0" algn="just"/>
                      <a:r>
                        <a:rPr lang="tr" sz="400" b="1">
                          <a:latin typeface="Arial"/>
                        </a:rPr>
                        <a:t>TL</a:t>
                      </a:r>
                    </a:p>
                  </a:txBody>
                  <a:tcPr marL="0" marR="0" marT="0" marB="0" anchor="b">
                    <a:solidFill>
                      <a:srgbClr val="BEBABB"/>
                    </a:solidFill>
                  </a:tcPr>
                </a:tc>
                <a:tc>
                  <a:txBody>
                    <a:bodyPr/>
                    <a:lstStyle/>
                    <a:p>
                      <a:pPr marL="0" marR="0" indent="368300" algn="just"/>
                      <a:r>
                        <a:rPr lang="tr" sz="450">
                          <a:latin typeface="Arial"/>
                        </a:rPr>
                        <a:t>15.609,46</a:t>
                      </a:r>
                    </a:p>
                  </a:txBody>
                  <a:tcPr marL="0" marR="0" marT="0" marB="0" anchor="b">
                    <a:solidFill>
                      <a:srgbClr val="DDE9FC"/>
                    </a:solidFill>
                  </a:tcPr>
                </a:tc>
                <a:tc>
                  <a:txBody>
                    <a:bodyPr/>
                    <a:lstStyle/>
                    <a:p>
                      <a:pPr marL="0" marR="0" indent="368300" algn="just"/>
                      <a:r>
                        <a:rPr lang="tr" sz="450">
                          <a:latin typeface="Arial"/>
                        </a:rPr>
                        <a:t>15.609,46</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35"/>
                  </a:ext>
                </a:extLst>
              </a:tr>
              <a:tr h="109728">
                <a:tc>
                  <a:txBody>
                    <a:bodyPr/>
                    <a:lstStyle/>
                    <a:p>
                      <a:pPr marL="0" marR="0" indent="0"/>
                      <a:r>
                        <a:rPr lang="tr" sz="450">
                          <a:latin typeface="Arial"/>
                        </a:rPr>
                        <a:t>191.02</a:t>
                      </a:r>
                    </a:p>
                  </a:txBody>
                  <a:tcPr marL="0" marR="0" marT="0" marB="0" anchor="b"/>
                </a:tc>
                <a:tc>
                  <a:txBody>
                    <a:bodyPr/>
                    <a:lstStyle/>
                    <a:p>
                      <a:pPr marL="0" marR="0" indent="0"/>
                      <a:r>
                        <a:rPr lang="tr" sz="450">
                          <a:latin typeface="Arial"/>
                        </a:rPr>
                        <a:t>K 10 İNDİRİLECEK KDV</a:t>
                      </a:r>
                    </a:p>
                  </a:txBody>
                  <a:tcPr marL="0" marR="0" marT="0" marB="0" anchor="b"/>
                </a:tc>
                <a:tc>
                  <a:txBody>
                    <a:bodyPr/>
                    <a:lstStyle/>
                    <a:p>
                      <a:pPr marL="0" marR="0" indent="0" algn="just"/>
                      <a:r>
                        <a:rPr lang="tr" sz="450">
                          <a:latin typeface="Arial"/>
                        </a:rPr>
                        <a:t>Tl</a:t>
                      </a:r>
                    </a:p>
                  </a:txBody>
                  <a:tcPr marL="0" marR="0" marT="0" marB="0" anchor="b">
                    <a:solidFill>
                      <a:srgbClr val="DDE9FC"/>
                    </a:solidFill>
                  </a:tcPr>
                </a:tc>
                <a:tc>
                  <a:txBody>
                    <a:bodyPr/>
                    <a:lstStyle/>
                    <a:p>
                      <a:pPr marL="0" marR="0" indent="368300" algn="just"/>
                      <a:r>
                        <a:rPr lang="tr" sz="450">
                          <a:latin typeface="Arial"/>
                        </a:rPr>
                        <a:t>20.779,95</a:t>
                      </a:r>
                    </a:p>
                  </a:txBody>
                  <a:tcPr marL="0" marR="0" marT="0" marB="0" anchor="b">
                    <a:solidFill>
                      <a:srgbClr val="DDE9FC"/>
                    </a:solidFill>
                  </a:tcPr>
                </a:tc>
                <a:tc>
                  <a:txBody>
                    <a:bodyPr/>
                    <a:lstStyle/>
                    <a:p>
                      <a:pPr marL="0" marR="0" indent="368300" algn="just"/>
                      <a:r>
                        <a:rPr lang="tr" sz="450">
                          <a:solidFill>
                            <a:srgbClr val="8B8A8C"/>
                          </a:solidFill>
                          <a:latin typeface="Arial"/>
                        </a:rPr>
                        <a:t>20.779,95</a:t>
                      </a:r>
                    </a:p>
                  </a:txBody>
                  <a:tcPr marL="0" marR="0" marT="0" marB="0" anchor="b"/>
                </a:tc>
                <a:tc>
                  <a:txBody>
                    <a:bodyPr/>
                    <a:lstStyle/>
                    <a:p>
                      <a:endParaRPr sz="600"/>
                    </a:p>
                  </a:txBody>
                  <a:tcPr marL="0" marR="0" marT="0" marB="0"/>
                </a:tc>
                <a:tc>
                  <a:txBody>
                    <a:bodyPr/>
                    <a:lstStyle/>
                    <a:p>
                      <a:endParaRPr sz="600"/>
                    </a:p>
                  </a:txBody>
                  <a:tcPr marL="0" marR="0" marT="0" marB="0"/>
                </a:tc>
                <a:extLst>
                  <a:ext uri="{0D108BD9-81ED-4DB2-BD59-A6C34878D82A}">
                    <a16:rowId xmlns:a16="http://schemas.microsoft.com/office/drawing/2014/main" val="10036"/>
                  </a:ext>
                </a:extLst>
              </a:tr>
              <a:tr h="100584">
                <a:tc>
                  <a:txBody>
                    <a:bodyPr/>
                    <a:lstStyle/>
                    <a:p>
                      <a:pPr marL="0" marR="0" indent="0"/>
                      <a:r>
                        <a:rPr lang="tr" sz="450">
                          <a:latin typeface="Arial"/>
                        </a:rPr>
                        <a:t>191.03</a:t>
                      </a:r>
                    </a:p>
                  </a:txBody>
                  <a:tcPr marL="0" marR="0" marT="0" marB="0" anchor="b"/>
                </a:tc>
                <a:tc>
                  <a:txBody>
                    <a:bodyPr/>
                    <a:lstStyle/>
                    <a:p>
                      <a:pPr marL="0" marR="0" indent="0"/>
                      <a:r>
                        <a:rPr lang="tr" sz="450">
                          <a:latin typeface="Arial"/>
                        </a:rPr>
                        <a:t>% 20 İND. KDV</a:t>
                      </a:r>
                    </a:p>
                  </a:txBody>
                  <a:tcPr marL="0" marR="0" marT="0" marB="0" anchor="b"/>
                </a:tc>
                <a:tc>
                  <a:txBody>
                    <a:bodyPr/>
                    <a:lstStyle/>
                    <a:p>
                      <a:pPr marL="0" marR="0" indent="0" algn="just"/>
                      <a:r>
                        <a:rPr lang="tr" sz="450">
                          <a:latin typeface="Arial"/>
                        </a:rPr>
                        <a:t>Tl</a:t>
                      </a:r>
                    </a:p>
                  </a:txBody>
                  <a:tcPr marL="0" marR="0" marT="0" marB="0" anchor="b">
                    <a:solidFill>
                      <a:srgbClr val="BEBABB"/>
                    </a:solidFill>
                  </a:tcPr>
                </a:tc>
                <a:tc>
                  <a:txBody>
                    <a:bodyPr/>
                    <a:lstStyle/>
                    <a:p>
                      <a:pPr marL="0" marR="0" indent="368300" algn="just"/>
                      <a:r>
                        <a:rPr lang="tr" sz="450">
                          <a:latin typeface="Arial"/>
                        </a:rPr>
                        <a:t>78.842,41</a:t>
                      </a:r>
                    </a:p>
                  </a:txBody>
                  <a:tcPr marL="0" marR="0" marT="0" marB="0" anchor="b">
                    <a:solidFill>
                      <a:srgbClr val="DDE9FC"/>
                    </a:solidFill>
                  </a:tcPr>
                </a:tc>
                <a:tc>
                  <a:txBody>
                    <a:bodyPr/>
                    <a:lstStyle/>
                    <a:p>
                      <a:pPr marL="0" marR="0" indent="368300" algn="just"/>
                      <a:r>
                        <a:rPr lang="tr" sz="450">
                          <a:solidFill>
                            <a:srgbClr val="696469"/>
                          </a:solidFill>
                          <a:latin typeface="Arial"/>
                        </a:rPr>
                        <a:t>78.842,41</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37"/>
                  </a:ext>
                </a:extLst>
              </a:tr>
              <a:tr h="106680">
                <a:tc>
                  <a:txBody>
                    <a:bodyPr/>
                    <a:lstStyle/>
                    <a:p>
                      <a:pPr marL="0" marR="0" indent="0"/>
                      <a:r>
                        <a:rPr lang="tr" sz="450" b="1">
                          <a:latin typeface="Arial"/>
                        </a:rPr>
                        <a:t>192</a:t>
                      </a:r>
                    </a:p>
                  </a:txBody>
                  <a:tcPr marL="0" marR="0" marT="0" marB="0" anchor="b"/>
                </a:tc>
                <a:tc>
                  <a:txBody>
                    <a:bodyPr/>
                    <a:lstStyle/>
                    <a:p>
                      <a:pPr marL="0" marR="0" indent="0"/>
                      <a:r>
                        <a:rPr lang="tr" sz="450" b="1">
                          <a:latin typeface="Arial"/>
                        </a:rPr>
                        <a:t>DİĞER KATMA DEĞER VERGİSİ</a:t>
                      </a:r>
                    </a:p>
                  </a:txBody>
                  <a:tcPr marL="0" marR="0" marT="0" marB="0" anchor="b">
                    <a:solidFill>
                      <a:srgbClr val="DDE9FC"/>
                    </a:solidFill>
                  </a:tcPr>
                </a:tc>
                <a:tc>
                  <a:txBody>
                    <a:bodyPr/>
                    <a:lstStyle/>
                    <a:p>
                      <a:endParaRPr sz="600"/>
                    </a:p>
                  </a:txBody>
                  <a:tcPr marL="0" marR="0" marT="0" marB="0">
                    <a:solidFill>
                      <a:srgbClr val="DDE9FC"/>
                    </a:solidFill>
                  </a:tcPr>
                </a:tc>
                <a:tc>
                  <a:txBody>
                    <a:bodyPr/>
                    <a:lstStyle/>
                    <a:p>
                      <a:pPr marL="0" marR="0" indent="368300" algn="just"/>
                      <a:r>
                        <a:rPr lang="tr" sz="450" b="1">
                          <a:latin typeface="Arial"/>
                        </a:rPr>
                        <a:t>1.112,83</a:t>
                      </a:r>
                    </a:p>
                  </a:txBody>
                  <a:tcPr marL="0" marR="0" marT="0" marB="0" anchor="b">
                    <a:solidFill>
                      <a:srgbClr val="DDE9FC"/>
                    </a:solidFill>
                  </a:tcPr>
                </a:tc>
                <a:tc>
                  <a:txBody>
                    <a:bodyPr/>
                    <a:lstStyle/>
                    <a:p>
                      <a:pPr marL="0" marR="0" indent="368300" algn="just"/>
                      <a:r>
                        <a:rPr lang="tr" sz="450" b="1">
                          <a:latin typeface="Arial"/>
                        </a:rPr>
                        <a:t>1.112,83</a:t>
                      </a:r>
                    </a:p>
                  </a:txBody>
                  <a:tcPr marL="0" marR="0" marT="0" marB="0" anchor="b"/>
                </a:tc>
                <a:tc>
                  <a:txBody>
                    <a:bodyPr/>
                    <a:lstStyle/>
                    <a:p>
                      <a:endParaRPr sz="600"/>
                    </a:p>
                  </a:txBody>
                  <a:tcPr marL="0" marR="0" marT="0" marB="0"/>
                </a:tc>
                <a:tc>
                  <a:txBody>
                    <a:bodyPr/>
                    <a:lstStyle/>
                    <a:p>
                      <a:endParaRPr sz="600"/>
                    </a:p>
                  </a:txBody>
                  <a:tcPr marL="0" marR="0" marT="0" marB="0"/>
                </a:tc>
                <a:extLst>
                  <a:ext uri="{0D108BD9-81ED-4DB2-BD59-A6C34878D82A}">
                    <a16:rowId xmlns:a16="http://schemas.microsoft.com/office/drawing/2014/main" val="10038"/>
                  </a:ext>
                </a:extLst>
              </a:tr>
              <a:tr h="103632">
                <a:tc>
                  <a:txBody>
                    <a:bodyPr/>
                    <a:lstStyle/>
                    <a:p>
                      <a:pPr marL="0" marR="0" indent="0"/>
                      <a:r>
                        <a:rPr lang="tr" sz="450">
                          <a:latin typeface="Arial"/>
                        </a:rPr>
                        <a:t>192.20</a:t>
                      </a:r>
                    </a:p>
                  </a:txBody>
                  <a:tcPr marL="0" marR="0" marT="0" marB="0" anchor="b"/>
                </a:tc>
                <a:tc>
                  <a:txBody>
                    <a:bodyPr/>
                    <a:lstStyle/>
                    <a:p>
                      <a:pPr marL="0" marR="0" indent="0"/>
                      <a:r>
                        <a:rPr lang="tr" sz="450">
                          <a:latin typeface="Arial"/>
                        </a:rPr>
                        <a:t>M 20 Kdv</a:t>
                      </a:r>
                    </a:p>
                  </a:txBody>
                  <a:tcPr marL="0" marR="0" marT="0" marB="0" anchor="b"/>
                </a:tc>
                <a:tc>
                  <a:txBody>
                    <a:bodyPr/>
                    <a:lstStyle/>
                    <a:p>
                      <a:pPr marL="0" marR="0" indent="0" algn="just"/>
                      <a:r>
                        <a:rPr lang="tr" sz="450">
                          <a:latin typeface="Arial"/>
                        </a:rPr>
                        <a:t>TL</a:t>
                      </a:r>
                    </a:p>
                  </a:txBody>
                  <a:tcPr marL="0" marR="0" marT="0" marB="0" anchor="b">
                    <a:solidFill>
                      <a:srgbClr val="DDE9FC"/>
                    </a:solidFill>
                  </a:tcPr>
                </a:tc>
                <a:tc>
                  <a:txBody>
                    <a:bodyPr/>
                    <a:lstStyle/>
                    <a:p>
                      <a:pPr marL="0" marR="0" indent="406400" algn="just"/>
                      <a:r>
                        <a:rPr lang="tr" sz="450">
                          <a:latin typeface="Arial"/>
                        </a:rPr>
                        <a:t>1.112,83</a:t>
                      </a:r>
                    </a:p>
                  </a:txBody>
                  <a:tcPr marL="0" marR="0" marT="0" marB="0" anchor="b">
                    <a:solidFill>
                      <a:srgbClr val="DDE9FC"/>
                    </a:solidFill>
                  </a:tcPr>
                </a:tc>
                <a:tc>
                  <a:txBody>
                    <a:bodyPr/>
                    <a:lstStyle/>
                    <a:p>
                      <a:pPr marL="0" marR="0" indent="419100" algn="just"/>
                      <a:r>
                        <a:rPr lang="tr" sz="450">
                          <a:latin typeface="Arial"/>
                        </a:rPr>
                        <a:t>1.112,83</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39"/>
                  </a:ext>
                </a:extLst>
              </a:tr>
              <a:tr h="103632">
                <a:tc>
                  <a:txBody>
                    <a:bodyPr/>
                    <a:lstStyle/>
                    <a:p>
                      <a:pPr marL="0" marR="0" indent="0" algn="just"/>
                      <a:r>
                        <a:rPr lang="tr" sz="450" b="1">
                          <a:latin typeface="Arial"/>
                        </a:rPr>
                        <a:t>193</a:t>
                      </a:r>
                    </a:p>
                  </a:txBody>
                  <a:tcPr marL="0" marR="0" marT="0" marB="0" anchor="b"/>
                </a:tc>
                <a:tc>
                  <a:txBody>
                    <a:bodyPr/>
                    <a:lstStyle/>
                    <a:p>
                      <a:pPr marL="0" marR="0" indent="0"/>
                      <a:r>
                        <a:rPr lang="tr" sz="450" b="1">
                          <a:latin typeface="Arial"/>
                        </a:rPr>
                        <a:t>PEŞİN ÖDENEN VERGİLER VE FONLAR</a:t>
                      </a:r>
                    </a:p>
                  </a:txBody>
                  <a:tcPr marL="0" marR="0" marT="0" marB="0" anchor="b">
                    <a:solidFill>
                      <a:srgbClr val="DDE9FC"/>
                    </a:solidFill>
                  </a:tcPr>
                </a:tc>
                <a:tc>
                  <a:txBody>
                    <a:bodyPr/>
                    <a:lstStyle/>
                    <a:p>
                      <a:endParaRPr sz="500"/>
                    </a:p>
                  </a:txBody>
                  <a:tcPr marL="0" marR="0" marT="0" marB="0">
                    <a:solidFill>
                      <a:srgbClr val="DDE9FC"/>
                    </a:solidFill>
                  </a:tcPr>
                </a:tc>
                <a:tc>
                  <a:txBody>
                    <a:bodyPr/>
                    <a:lstStyle/>
                    <a:p>
                      <a:pPr marL="0" marR="0" indent="330200" algn="just"/>
                      <a:r>
                        <a:rPr lang="tr" sz="450" b="1">
                          <a:latin typeface="Arial"/>
                        </a:rPr>
                        <a:t>67.295,20</a:t>
                      </a:r>
                    </a:p>
                  </a:txBody>
                  <a:tcPr marL="0" marR="0" marT="0" marB="0" anchor="b">
                    <a:solidFill>
                      <a:srgbClr val="DDE9FC"/>
                    </a:solidFill>
                  </a:tcPr>
                </a:tc>
                <a:tc>
                  <a:txBody>
                    <a:bodyPr/>
                    <a:lstStyle/>
                    <a:p>
                      <a:endParaRPr sz="500"/>
                    </a:p>
                  </a:txBody>
                  <a:tcPr marL="0" marR="0" marT="0" marB="0"/>
                </a:tc>
                <a:tc>
                  <a:txBody>
                    <a:bodyPr/>
                    <a:lstStyle/>
                    <a:p>
                      <a:pPr marL="0" marR="0" indent="254000" algn="just"/>
                      <a:r>
                        <a:rPr lang="tr" sz="450" b="1">
                          <a:latin typeface="Arial"/>
                        </a:rPr>
                        <a:t>67.295,20</a:t>
                      </a:r>
                    </a:p>
                  </a:txBody>
                  <a:tcPr marL="0" marR="0" marT="0" marB="0" anchor="b"/>
                </a:tc>
                <a:tc>
                  <a:txBody>
                    <a:bodyPr/>
                    <a:lstStyle/>
                    <a:p>
                      <a:endParaRPr sz="500"/>
                    </a:p>
                  </a:txBody>
                  <a:tcPr marL="0" marR="0" marT="0" marB="0"/>
                </a:tc>
                <a:extLst>
                  <a:ext uri="{0D108BD9-81ED-4DB2-BD59-A6C34878D82A}">
                    <a16:rowId xmlns:a16="http://schemas.microsoft.com/office/drawing/2014/main" val="10040"/>
                  </a:ext>
                </a:extLst>
              </a:tr>
              <a:tr h="103632">
                <a:tc>
                  <a:txBody>
                    <a:bodyPr/>
                    <a:lstStyle/>
                    <a:p>
                      <a:pPr marL="0" marR="0" indent="0"/>
                      <a:r>
                        <a:rPr lang="tr" sz="450">
                          <a:latin typeface="Arial"/>
                        </a:rPr>
                        <a:t>193.01</a:t>
                      </a:r>
                    </a:p>
                  </a:txBody>
                  <a:tcPr marL="0" marR="0" marT="0" marB="0" anchor="b"/>
                </a:tc>
                <a:tc>
                  <a:txBody>
                    <a:bodyPr/>
                    <a:lstStyle/>
                    <a:p>
                      <a:pPr marL="0" marR="0" indent="0"/>
                      <a:r>
                        <a:rPr lang="tr" sz="450">
                          <a:latin typeface="Arial"/>
                        </a:rPr>
                        <a:t>Kurum Geçici Vergi</a:t>
                      </a:r>
                    </a:p>
                  </a:txBody>
                  <a:tcPr marL="0" marR="0" marT="0" marB="0" anchor="b"/>
                </a:tc>
                <a:tc>
                  <a:txBody>
                    <a:bodyPr/>
                    <a:lstStyle/>
                    <a:p>
                      <a:pPr marL="0" marR="0" indent="0" algn="just"/>
                      <a:r>
                        <a:rPr lang="tr" sz="450">
                          <a:latin typeface="Arial"/>
                        </a:rPr>
                        <a:t>TL</a:t>
                      </a:r>
                    </a:p>
                  </a:txBody>
                  <a:tcPr marL="0" marR="0" marT="0" marB="0" anchor="b">
                    <a:solidFill>
                      <a:srgbClr val="DDE9FC"/>
                    </a:solidFill>
                  </a:tcPr>
                </a:tc>
                <a:tc>
                  <a:txBody>
                    <a:bodyPr/>
                    <a:lstStyle/>
                    <a:p>
                      <a:pPr marL="0" marR="0" indent="368300" algn="just"/>
                      <a:r>
                        <a:rPr lang="tr" sz="450">
                          <a:latin typeface="Arial"/>
                        </a:rPr>
                        <a:t>63.853,32</a:t>
                      </a:r>
                    </a:p>
                  </a:txBody>
                  <a:tcPr marL="0" marR="0" marT="0" marB="0" anchor="b">
                    <a:solidFill>
                      <a:srgbClr val="DDE9FC"/>
                    </a:solidFill>
                  </a:tcPr>
                </a:tc>
                <a:tc>
                  <a:txBody>
                    <a:bodyPr/>
                    <a:lstStyle/>
                    <a:p>
                      <a:endParaRPr sz="500"/>
                    </a:p>
                  </a:txBody>
                  <a:tcPr marL="0" marR="0" marT="0" marB="0"/>
                </a:tc>
                <a:tc>
                  <a:txBody>
                    <a:bodyPr/>
                    <a:lstStyle/>
                    <a:p>
                      <a:pPr marL="0" marR="0" indent="304800" algn="just"/>
                      <a:r>
                        <a:rPr lang="tr" sz="450">
                          <a:latin typeface="Arial"/>
                        </a:rPr>
                        <a:t>63.853,32</a:t>
                      </a:r>
                    </a:p>
                  </a:txBody>
                  <a:tcPr marL="0" marR="0" marT="0" marB="0" anchor="b"/>
                </a:tc>
                <a:tc>
                  <a:txBody>
                    <a:bodyPr/>
                    <a:lstStyle/>
                    <a:p>
                      <a:endParaRPr sz="500"/>
                    </a:p>
                  </a:txBody>
                  <a:tcPr marL="0" marR="0" marT="0" marB="0"/>
                </a:tc>
                <a:extLst>
                  <a:ext uri="{0D108BD9-81ED-4DB2-BD59-A6C34878D82A}">
                    <a16:rowId xmlns:a16="http://schemas.microsoft.com/office/drawing/2014/main" val="10041"/>
                  </a:ext>
                </a:extLst>
              </a:tr>
              <a:tr h="106680">
                <a:tc>
                  <a:txBody>
                    <a:bodyPr/>
                    <a:lstStyle/>
                    <a:p>
                      <a:pPr marL="0" marR="0" indent="0"/>
                      <a:r>
                        <a:rPr lang="tr" sz="450">
                          <a:latin typeface="Arial"/>
                        </a:rPr>
                        <a:t>193.02</a:t>
                      </a:r>
                    </a:p>
                  </a:txBody>
                  <a:tcPr marL="0" marR="0" marT="0" marB="0" anchor="b"/>
                </a:tc>
                <a:tc>
                  <a:txBody>
                    <a:bodyPr/>
                    <a:lstStyle/>
                    <a:p>
                      <a:pPr marL="0" marR="0" indent="0"/>
                      <a:r>
                        <a:rPr lang="tr" sz="450">
                          <a:latin typeface="Arial"/>
                        </a:rPr>
                        <a:t>Peşin Ödenen Vergiler</a:t>
                      </a:r>
                    </a:p>
                  </a:txBody>
                  <a:tcPr marL="0" marR="0" marT="0" marB="0" anchor="b"/>
                </a:tc>
                <a:tc>
                  <a:txBody>
                    <a:bodyPr/>
                    <a:lstStyle/>
                    <a:p>
                      <a:pPr marL="0" marR="0" indent="0" algn="just"/>
                      <a:r>
                        <a:rPr lang="tr" sz="450">
                          <a:latin typeface="Arial"/>
                        </a:rPr>
                        <a:t>a</a:t>
                      </a:r>
                    </a:p>
                  </a:txBody>
                  <a:tcPr marL="0" marR="0" marT="0" marB="0" anchor="b">
                    <a:solidFill>
                      <a:srgbClr val="DDE9FC"/>
                    </a:solidFill>
                  </a:tcPr>
                </a:tc>
                <a:tc>
                  <a:txBody>
                    <a:bodyPr/>
                    <a:lstStyle/>
                    <a:p>
                      <a:pPr marL="0" marR="0" indent="406400" algn="just"/>
                      <a:r>
                        <a:rPr lang="tr" sz="450" b="1">
                          <a:latin typeface="Arial"/>
                        </a:rPr>
                        <a:t>3.441,88</a:t>
                      </a:r>
                    </a:p>
                  </a:txBody>
                  <a:tcPr marL="0" marR="0" marT="0" marB="0" anchor="b">
                    <a:solidFill>
                      <a:srgbClr val="DDE9FC"/>
                    </a:solidFill>
                  </a:tcPr>
                </a:tc>
                <a:tc>
                  <a:txBody>
                    <a:bodyPr/>
                    <a:lstStyle/>
                    <a:p>
                      <a:endParaRPr sz="600"/>
                    </a:p>
                  </a:txBody>
                  <a:tcPr marL="0" marR="0" marT="0" marB="0"/>
                </a:tc>
                <a:tc>
                  <a:txBody>
                    <a:bodyPr/>
                    <a:lstStyle/>
                    <a:p>
                      <a:pPr marL="0" marR="0" indent="330200" algn="just"/>
                      <a:r>
                        <a:rPr lang="tr" sz="450">
                          <a:latin typeface="Arial"/>
                        </a:rPr>
                        <a:t>3.441,88</a:t>
                      </a:r>
                    </a:p>
                  </a:txBody>
                  <a:tcPr marL="0" marR="0" marT="0" marB="0" anchor="b"/>
                </a:tc>
                <a:tc>
                  <a:txBody>
                    <a:bodyPr/>
                    <a:lstStyle/>
                    <a:p>
                      <a:endParaRPr sz="600"/>
                    </a:p>
                  </a:txBody>
                  <a:tcPr marL="0" marR="0" marT="0" marB="0"/>
                </a:tc>
                <a:extLst>
                  <a:ext uri="{0D108BD9-81ED-4DB2-BD59-A6C34878D82A}">
                    <a16:rowId xmlns:a16="http://schemas.microsoft.com/office/drawing/2014/main" val="10042"/>
                  </a:ext>
                </a:extLst>
              </a:tr>
              <a:tr h="100584">
                <a:tc>
                  <a:txBody>
                    <a:bodyPr/>
                    <a:lstStyle/>
                    <a:p>
                      <a:pPr marL="0" marR="0" indent="0" algn="just"/>
                      <a:r>
                        <a:rPr lang="tr" sz="450" b="1">
                          <a:latin typeface="Arial"/>
                        </a:rPr>
                        <a:t>196</a:t>
                      </a:r>
                    </a:p>
                  </a:txBody>
                  <a:tcPr marL="0" marR="0" marT="0" marB="0" anchor="b"/>
                </a:tc>
                <a:tc>
                  <a:txBody>
                    <a:bodyPr/>
                    <a:lstStyle/>
                    <a:p>
                      <a:pPr marL="0" marR="0" indent="0"/>
                      <a:r>
                        <a:rPr lang="tr" sz="450" b="1">
                          <a:latin typeface="Arial"/>
                        </a:rPr>
                        <a:t>PERSONEL AVANSLARI</a:t>
                      </a:r>
                    </a:p>
                  </a:txBody>
                  <a:tcPr marL="0" marR="0" marT="0" marB="0" anchor="b"/>
                </a:tc>
                <a:tc>
                  <a:txBody>
                    <a:bodyPr/>
                    <a:lstStyle/>
                    <a:p>
                      <a:endParaRPr sz="500"/>
                    </a:p>
                  </a:txBody>
                  <a:tcPr marL="0" marR="0" marT="0" marB="0">
                    <a:solidFill>
                      <a:srgbClr val="DDE9FC"/>
                    </a:solidFill>
                  </a:tcPr>
                </a:tc>
                <a:tc>
                  <a:txBody>
                    <a:bodyPr/>
                    <a:lstStyle/>
                    <a:p>
                      <a:pPr marL="0" marR="0" indent="0" algn="r"/>
                      <a:r>
                        <a:rPr lang="tr" sz="450" b="1">
                          <a:latin typeface="Arial"/>
                        </a:rPr>
                        <a:t>40.000,00</a:t>
                      </a:r>
                    </a:p>
                  </a:txBody>
                  <a:tcPr marL="0" marR="0" marT="0" marB="0" anchor="b">
                    <a:solidFill>
                      <a:srgbClr val="DDE9FC"/>
                    </a:solidFill>
                  </a:tcPr>
                </a:tc>
                <a:tc>
                  <a:txBody>
                    <a:bodyPr/>
                    <a:lstStyle/>
                    <a:p>
                      <a:pPr marL="0" marR="0" indent="330200" algn="just"/>
                      <a:r>
                        <a:rPr lang="tr" sz="450" b="1">
                          <a:latin typeface="Arial"/>
                        </a:rPr>
                        <a:t>40.000,OC</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43"/>
                  </a:ext>
                </a:extLst>
              </a:tr>
              <a:tr h="103632">
                <a:tc>
                  <a:txBody>
                    <a:bodyPr/>
                    <a:lstStyle/>
                    <a:p>
                      <a:pPr marL="0" marR="0" indent="0" algn="just"/>
                      <a:r>
                        <a:rPr lang="tr" sz="450">
                          <a:latin typeface="Arial"/>
                        </a:rPr>
                        <a:t>196.02</a:t>
                      </a:r>
                    </a:p>
                  </a:txBody>
                  <a:tcPr marL="0" marR="0" marT="0" marB="0" anchor="b"/>
                </a:tc>
                <a:tc>
                  <a:txBody>
                    <a:bodyPr/>
                    <a:lstStyle/>
                    <a:p>
                      <a:pPr marL="0" marR="0" indent="0"/>
                      <a:r>
                        <a:rPr lang="tr" sz="450">
                          <a:latin typeface="Arial"/>
                        </a:rPr>
                        <a:t>Musa Kavalcı</a:t>
                      </a:r>
                    </a:p>
                  </a:txBody>
                  <a:tcPr marL="0" marR="0" marT="0" marB="0" anchor="b"/>
                </a:tc>
                <a:tc>
                  <a:txBody>
                    <a:bodyPr/>
                    <a:lstStyle/>
                    <a:p>
                      <a:pPr marL="0" marR="0" indent="0" algn="just"/>
                      <a:r>
                        <a:rPr lang="tr" sz="450">
                          <a:latin typeface="Arial"/>
                        </a:rPr>
                        <a:t>TL</a:t>
                      </a:r>
                    </a:p>
                  </a:txBody>
                  <a:tcPr marL="0" marR="0" marT="0" marB="0" anchor="b">
                    <a:solidFill>
                      <a:srgbClr val="DDE9FC"/>
                    </a:solidFill>
                  </a:tcPr>
                </a:tc>
                <a:tc>
                  <a:txBody>
                    <a:bodyPr/>
                    <a:lstStyle/>
                    <a:p>
                      <a:pPr marL="0" marR="0" indent="368300" algn="just"/>
                      <a:r>
                        <a:rPr lang="tr" sz="450" b="1">
                          <a:solidFill>
                            <a:srgbClr val="8B8A8C"/>
                          </a:solidFill>
                          <a:latin typeface="Arial"/>
                        </a:rPr>
                        <a:t>25.000,OC</a:t>
                      </a:r>
                    </a:p>
                  </a:txBody>
                  <a:tcPr marL="0" marR="0" marT="0" marB="0" anchor="b">
                    <a:solidFill>
                      <a:srgbClr val="DDE9FC"/>
                    </a:solidFill>
                  </a:tcPr>
                </a:tc>
                <a:tc>
                  <a:txBody>
                    <a:bodyPr/>
                    <a:lstStyle/>
                    <a:p>
                      <a:pPr marL="0" marR="0" indent="368300" algn="just"/>
                      <a:r>
                        <a:rPr lang="tr" sz="450">
                          <a:latin typeface="Arial"/>
                        </a:rPr>
                        <a:t>25.000,00</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44"/>
                  </a:ext>
                </a:extLst>
              </a:tr>
              <a:tr h="103632">
                <a:tc>
                  <a:txBody>
                    <a:bodyPr/>
                    <a:lstStyle/>
                    <a:p>
                      <a:pPr marL="0" marR="0" indent="0" algn="just"/>
                      <a:r>
                        <a:rPr lang="tr" sz="450">
                          <a:latin typeface="Arial"/>
                        </a:rPr>
                        <a:t>196.03</a:t>
                      </a:r>
                    </a:p>
                  </a:txBody>
                  <a:tcPr marL="0" marR="0" marT="0" marB="0" anchor="b"/>
                </a:tc>
                <a:tc>
                  <a:txBody>
                    <a:bodyPr/>
                    <a:lstStyle/>
                    <a:p>
                      <a:pPr marL="0" marR="0" indent="0"/>
                      <a:r>
                        <a:rPr lang="tr" sz="450">
                          <a:latin typeface="Arial"/>
                        </a:rPr>
                        <a:t>Engin Kavalcı Avans Hes</a:t>
                      </a:r>
                    </a:p>
                  </a:txBody>
                  <a:tcPr marL="0" marR="0" marT="0" marB="0" anchor="b"/>
                </a:tc>
                <a:tc>
                  <a:txBody>
                    <a:bodyPr/>
                    <a:lstStyle/>
                    <a:p>
                      <a:pPr marL="0" marR="0" indent="0" algn="just"/>
                      <a:r>
                        <a:rPr lang="tr" sz="450">
                          <a:latin typeface="Arial"/>
                        </a:rPr>
                        <a:t>Tl</a:t>
                      </a:r>
                    </a:p>
                  </a:txBody>
                  <a:tcPr marL="0" marR="0" marT="0" marB="0" anchor="b">
                    <a:solidFill>
                      <a:srgbClr val="DDE9FC"/>
                    </a:solidFill>
                  </a:tcPr>
                </a:tc>
                <a:tc>
                  <a:txBody>
                    <a:bodyPr/>
                    <a:lstStyle/>
                    <a:p>
                      <a:pPr marL="0" marR="0" indent="368300" algn="just"/>
                      <a:r>
                        <a:rPr lang="tr" sz="450">
                          <a:solidFill>
                            <a:srgbClr val="8B8A8C"/>
                          </a:solidFill>
                          <a:latin typeface="Arial"/>
                        </a:rPr>
                        <a:t>15.000,0€</a:t>
                      </a:r>
                    </a:p>
                  </a:txBody>
                  <a:tcPr marL="0" marR="0" marT="0" marB="0" anchor="b">
                    <a:solidFill>
                      <a:srgbClr val="DDE9FC"/>
                    </a:solidFill>
                  </a:tcPr>
                </a:tc>
                <a:tc>
                  <a:txBody>
                    <a:bodyPr/>
                    <a:lstStyle/>
                    <a:p>
                      <a:pPr marL="0" marR="0" indent="368300" algn="just"/>
                      <a:r>
                        <a:rPr lang="tr" sz="450">
                          <a:latin typeface="Arial"/>
                        </a:rPr>
                        <a:t>15.000,00</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45"/>
                  </a:ext>
                </a:extLst>
              </a:tr>
              <a:tr h="106680">
                <a:tc>
                  <a:txBody>
                    <a:bodyPr/>
                    <a:lstStyle/>
                    <a:p>
                      <a:pPr marL="0" marR="0" indent="0" algn="just"/>
                      <a:r>
                        <a:rPr lang="tr" sz="450" b="1">
                          <a:latin typeface="Arial"/>
                        </a:rPr>
                        <a:t>2</a:t>
                      </a:r>
                    </a:p>
                  </a:txBody>
                  <a:tcPr marL="0" marR="0" marT="0" marB="0" anchor="b"/>
                </a:tc>
                <a:tc>
                  <a:txBody>
                    <a:bodyPr/>
                    <a:lstStyle/>
                    <a:p>
                      <a:pPr marL="0" marR="0" indent="0"/>
                      <a:r>
                        <a:rPr lang="tr" sz="450" b="1">
                          <a:latin typeface="Arial"/>
                        </a:rPr>
                        <a:t>DURAN VARLIKLAR</a:t>
                      </a:r>
                    </a:p>
                  </a:txBody>
                  <a:tcPr marL="0" marR="0" marT="0" marB="0" anchor="b"/>
                </a:tc>
                <a:tc>
                  <a:txBody>
                    <a:bodyPr/>
                    <a:lstStyle/>
                    <a:p>
                      <a:endParaRPr sz="600"/>
                    </a:p>
                  </a:txBody>
                  <a:tcPr marL="0" marR="0" marT="0" marB="0">
                    <a:solidFill>
                      <a:srgbClr val="DDE9FC"/>
                    </a:solidFill>
                  </a:tcPr>
                </a:tc>
                <a:tc>
                  <a:txBody>
                    <a:bodyPr/>
                    <a:lstStyle/>
                    <a:p>
                      <a:pPr marL="0" marR="0" indent="292100" algn="just"/>
                      <a:r>
                        <a:rPr lang="tr" sz="450" b="1">
                          <a:latin typeface="Arial"/>
                        </a:rPr>
                        <a:t>256.115,67</a:t>
                      </a:r>
                    </a:p>
                  </a:txBody>
                  <a:tcPr marL="0" marR="0" marT="0" marB="0" anchor="b">
                    <a:solidFill>
                      <a:srgbClr val="DDE9FC"/>
                    </a:solidFill>
                  </a:tcPr>
                </a:tc>
                <a:tc>
                  <a:txBody>
                    <a:bodyPr/>
                    <a:lstStyle/>
                    <a:p>
                      <a:pPr marL="0" marR="0" indent="330200" algn="just"/>
                      <a:r>
                        <a:rPr lang="tr" sz="450" b="1">
                          <a:latin typeface="Arial"/>
                        </a:rPr>
                        <a:t>43.469,51</a:t>
                      </a:r>
                    </a:p>
                  </a:txBody>
                  <a:tcPr marL="0" marR="0" marT="0" marB="0" anchor="b"/>
                </a:tc>
                <a:tc>
                  <a:txBody>
                    <a:bodyPr/>
                    <a:lstStyle/>
                    <a:p>
                      <a:pPr marL="0" marR="0" indent="190500" algn="just"/>
                      <a:r>
                        <a:rPr lang="tr" sz="450" b="1">
                          <a:latin typeface="Arial"/>
                        </a:rPr>
                        <a:t>212.646,16</a:t>
                      </a:r>
                    </a:p>
                  </a:txBody>
                  <a:tcPr marL="0" marR="0" marT="0" marB="0" anchor="b"/>
                </a:tc>
                <a:tc>
                  <a:txBody>
                    <a:bodyPr/>
                    <a:lstStyle/>
                    <a:p>
                      <a:endParaRPr sz="600"/>
                    </a:p>
                  </a:txBody>
                  <a:tcPr marL="0" marR="0" marT="0" marB="0"/>
                </a:tc>
                <a:extLst>
                  <a:ext uri="{0D108BD9-81ED-4DB2-BD59-A6C34878D82A}">
                    <a16:rowId xmlns:a16="http://schemas.microsoft.com/office/drawing/2014/main" val="10046"/>
                  </a:ext>
                </a:extLst>
              </a:tr>
              <a:tr h="100584">
                <a:tc>
                  <a:txBody>
                    <a:bodyPr/>
                    <a:lstStyle/>
                    <a:p>
                      <a:pPr marL="0" marR="0" indent="0" algn="just"/>
                      <a:r>
                        <a:rPr lang="tr" sz="450" b="1">
                          <a:latin typeface="Arial"/>
                        </a:rPr>
                        <a:t>22</a:t>
                      </a:r>
                    </a:p>
                  </a:txBody>
                  <a:tcPr marL="0" marR="0" marT="0" marB="0" anchor="b"/>
                </a:tc>
                <a:tc>
                  <a:txBody>
                    <a:bodyPr/>
                    <a:lstStyle/>
                    <a:p>
                      <a:pPr marL="0" marR="0" indent="0"/>
                      <a:r>
                        <a:rPr lang="tr" sz="450" b="1">
                          <a:latin typeface="Arial"/>
                        </a:rPr>
                        <a:t>TİCARİ ALACAKLAR</a:t>
                      </a:r>
                    </a:p>
                  </a:txBody>
                  <a:tcPr marL="0" marR="0" marT="0" marB="0" anchor="b"/>
                </a:tc>
                <a:tc>
                  <a:txBody>
                    <a:bodyPr/>
                    <a:lstStyle/>
                    <a:p>
                      <a:endParaRPr sz="500"/>
                    </a:p>
                  </a:txBody>
                  <a:tcPr marL="0" marR="0" marT="0" marB="0">
                    <a:solidFill>
                      <a:srgbClr val="BEBABB"/>
                    </a:solidFill>
                  </a:tcPr>
                </a:tc>
                <a:tc>
                  <a:txBody>
                    <a:bodyPr/>
                    <a:lstStyle/>
                    <a:p>
                      <a:pPr marL="0" marR="0" indent="368300" algn="just"/>
                      <a:r>
                        <a:rPr lang="tr" sz="450" b="1">
                          <a:latin typeface="Arial"/>
                        </a:rPr>
                        <a:t>4.400,00</a:t>
                      </a:r>
                    </a:p>
                  </a:txBody>
                  <a:tcPr marL="0" marR="0" marT="0" marB="0" anchor="b"/>
                </a:tc>
                <a:tc>
                  <a:txBody>
                    <a:bodyPr/>
                    <a:lstStyle/>
                    <a:p>
                      <a:endParaRPr sz="500"/>
                    </a:p>
                  </a:txBody>
                  <a:tcPr marL="0" marR="0" marT="0" marB="0"/>
                </a:tc>
                <a:tc>
                  <a:txBody>
                    <a:bodyPr/>
                    <a:lstStyle/>
                    <a:p>
                      <a:pPr marL="0" marR="0" indent="254000" algn="just"/>
                      <a:r>
                        <a:rPr lang="tr" sz="450" b="1">
                          <a:latin typeface="Arial"/>
                        </a:rPr>
                        <a:t>4.400,00</a:t>
                      </a:r>
                    </a:p>
                  </a:txBody>
                  <a:tcPr marL="0" marR="0" marT="0" marB="0" anchor="b"/>
                </a:tc>
                <a:tc>
                  <a:txBody>
                    <a:bodyPr/>
                    <a:lstStyle/>
                    <a:p>
                      <a:endParaRPr sz="500"/>
                    </a:p>
                  </a:txBody>
                  <a:tcPr marL="0" marR="0" marT="0" marB="0"/>
                </a:tc>
                <a:extLst>
                  <a:ext uri="{0D108BD9-81ED-4DB2-BD59-A6C34878D82A}">
                    <a16:rowId xmlns:a16="http://schemas.microsoft.com/office/drawing/2014/main" val="10047"/>
                  </a:ext>
                </a:extLst>
              </a:tr>
              <a:tr h="103632">
                <a:tc>
                  <a:txBody>
                    <a:bodyPr/>
                    <a:lstStyle/>
                    <a:p>
                      <a:pPr marL="0" marR="0" indent="0" algn="just"/>
                      <a:r>
                        <a:rPr lang="tr" sz="450" b="1">
                          <a:latin typeface="Arial"/>
                        </a:rPr>
                        <a:t>226</a:t>
                      </a:r>
                    </a:p>
                  </a:txBody>
                  <a:tcPr marL="0" marR="0" marT="0" marB="0" anchor="b"/>
                </a:tc>
                <a:tc>
                  <a:txBody>
                    <a:bodyPr/>
                    <a:lstStyle/>
                    <a:p>
                      <a:pPr marL="0" marR="0" indent="0"/>
                      <a:r>
                        <a:rPr lang="tr" sz="450" b="1">
                          <a:latin typeface="Arial"/>
                        </a:rPr>
                        <a:t>VERİLEN DEPOZİTO VE TEMİNATLAR</a:t>
                      </a:r>
                    </a:p>
                  </a:txBody>
                  <a:tcPr marL="0" marR="0" marT="0" marB="0" anchor="b"/>
                </a:tc>
                <a:tc>
                  <a:txBody>
                    <a:bodyPr/>
                    <a:lstStyle/>
                    <a:p>
                      <a:endParaRPr sz="500"/>
                    </a:p>
                  </a:txBody>
                  <a:tcPr marL="0" marR="0" marT="0" marB="0">
                    <a:solidFill>
                      <a:srgbClr val="BEBABB"/>
                    </a:solidFill>
                  </a:tcPr>
                </a:tc>
                <a:tc>
                  <a:txBody>
                    <a:bodyPr/>
                    <a:lstStyle/>
                    <a:p>
                      <a:pPr marL="0" marR="0" indent="368300" algn="just"/>
                      <a:r>
                        <a:rPr lang="tr" sz="450" b="1">
                          <a:latin typeface="Arial"/>
                        </a:rPr>
                        <a:t>4.400,00</a:t>
                      </a:r>
                    </a:p>
                  </a:txBody>
                  <a:tcPr marL="0" marR="0" marT="0" marB="0" anchor="b">
                    <a:solidFill>
                      <a:srgbClr val="DDE9FC"/>
                    </a:solidFill>
                  </a:tcPr>
                </a:tc>
                <a:tc>
                  <a:txBody>
                    <a:bodyPr/>
                    <a:lstStyle/>
                    <a:p>
                      <a:endParaRPr sz="500"/>
                    </a:p>
                  </a:txBody>
                  <a:tcPr marL="0" marR="0" marT="0" marB="0"/>
                </a:tc>
                <a:tc>
                  <a:txBody>
                    <a:bodyPr/>
                    <a:lstStyle/>
                    <a:p>
                      <a:pPr marL="0" marR="0" indent="254000" algn="just"/>
                      <a:r>
                        <a:rPr lang="tr" sz="450" b="1">
                          <a:latin typeface="Arial"/>
                        </a:rPr>
                        <a:t>4.400,00</a:t>
                      </a:r>
                    </a:p>
                  </a:txBody>
                  <a:tcPr marL="0" marR="0" marT="0" marB="0" anchor="b"/>
                </a:tc>
                <a:tc>
                  <a:txBody>
                    <a:bodyPr/>
                    <a:lstStyle/>
                    <a:p>
                      <a:endParaRPr sz="500"/>
                    </a:p>
                  </a:txBody>
                  <a:tcPr marL="0" marR="0" marT="0" marB="0"/>
                </a:tc>
                <a:extLst>
                  <a:ext uri="{0D108BD9-81ED-4DB2-BD59-A6C34878D82A}">
                    <a16:rowId xmlns:a16="http://schemas.microsoft.com/office/drawing/2014/main" val="10048"/>
                  </a:ext>
                </a:extLst>
              </a:tr>
              <a:tr h="103632">
                <a:tc>
                  <a:txBody>
                    <a:bodyPr/>
                    <a:lstStyle/>
                    <a:p>
                      <a:pPr marL="0" marR="0" indent="0" algn="just"/>
                      <a:r>
                        <a:rPr lang="tr" sz="450">
                          <a:latin typeface="Arial"/>
                        </a:rPr>
                        <a:t>226.01</a:t>
                      </a:r>
                    </a:p>
                  </a:txBody>
                  <a:tcPr marL="0" marR="0" marT="0" marB="0" anchor="b"/>
                </a:tc>
                <a:tc>
                  <a:txBody>
                    <a:bodyPr/>
                    <a:lstStyle/>
                    <a:p>
                      <a:pPr marL="0" marR="0" indent="0"/>
                      <a:r>
                        <a:rPr lang="tr" sz="450">
                          <a:latin typeface="Arial"/>
                        </a:rPr>
                        <a:t>Depozitolar</a:t>
                      </a:r>
                    </a:p>
                  </a:txBody>
                  <a:tcPr marL="0" marR="0" marT="0" marB="0" anchor="b"/>
                </a:tc>
                <a:tc>
                  <a:txBody>
                    <a:bodyPr/>
                    <a:lstStyle/>
                    <a:p>
                      <a:endParaRPr sz="500"/>
                    </a:p>
                  </a:txBody>
                  <a:tcPr marL="0" marR="0" marT="0" marB="0"/>
                </a:tc>
                <a:tc>
                  <a:txBody>
                    <a:bodyPr/>
                    <a:lstStyle/>
                    <a:p>
                      <a:pPr marL="0" marR="0" indent="406400" algn="just"/>
                      <a:r>
                        <a:rPr lang="tr" sz="450">
                          <a:latin typeface="Arial"/>
                        </a:rPr>
                        <a:t>2.400,00</a:t>
                      </a:r>
                    </a:p>
                  </a:txBody>
                  <a:tcPr marL="0" marR="0" marT="0" marB="0" anchor="b"/>
                </a:tc>
                <a:tc>
                  <a:txBody>
                    <a:bodyPr/>
                    <a:lstStyle/>
                    <a:p>
                      <a:endParaRPr sz="500"/>
                    </a:p>
                  </a:txBody>
                  <a:tcPr marL="0" marR="0" marT="0" marB="0"/>
                </a:tc>
                <a:tc>
                  <a:txBody>
                    <a:bodyPr/>
                    <a:lstStyle/>
                    <a:p>
                      <a:pPr marL="0" marR="0" indent="330200" algn="just"/>
                      <a:r>
                        <a:rPr lang="tr" sz="450">
                          <a:latin typeface="Arial"/>
                        </a:rPr>
                        <a:t>2.400,00</a:t>
                      </a:r>
                    </a:p>
                  </a:txBody>
                  <a:tcPr marL="0" marR="0" marT="0" marB="0" anchor="b"/>
                </a:tc>
                <a:tc>
                  <a:txBody>
                    <a:bodyPr/>
                    <a:lstStyle/>
                    <a:p>
                      <a:endParaRPr sz="500"/>
                    </a:p>
                  </a:txBody>
                  <a:tcPr marL="0" marR="0" marT="0" marB="0"/>
                </a:tc>
                <a:extLst>
                  <a:ext uri="{0D108BD9-81ED-4DB2-BD59-A6C34878D82A}">
                    <a16:rowId xmlns:a16="http://schemas.microsoft.com/office/drawing/2014/main" val="10049"/>
                  </a:ext>
                </a:extLst>
              </a:tr>
              <a:tr h="103632">
                <a:tc>
                  <a:txBody>
                    <a:bodyPr/>
                    <a:lstStyle/>
                    <a:p>
                      <a:pPr marL="0" marR="0" indent="0" algn="just"/>
                      <a:r>
                        <a:rPr lang="tr" sz="450">
                          <a:latin typeface="Arial"/>
                        </a:rPr>
                        <a:t>226.02</a:t>
                      </a:r>
                    </a:p>
                  </a:txBody>
                  <a:tcPr marL="0" marR="0" marT="0" marB="0" anchor="b"/>
                </a:tc>
                <a:tc>
                  <a:txBody>
                    <a:bodyPr/>
                    <a:lstStyle/>
                    <a:p>
                      <a:pPr marL="0" marR="0" indent="0"/>
                      <a:r>
                        <a:rPr lang="tr" sz="450">
                          <a:latin typeface="Arial"/>
                        </a:rPr>
                        <a:t>Verilen Teminatlar (çay İşl.Müd.)</a:t>
                      </a:r>
                    </a:p>
                  </a:txBody>
                  <a:tcPr marL="0" marR="0" marT="0" marB="0" anchor="b"/>
                </a:tc>
                <a:tc>
                  <a:txBody>
                    <a:bodyPr/>
                    <a:lstStyle/>
                    <a:p>
                      <a:pPr marL="0" marR="0" indent="0" algn="just"/>
                      <a:r>
                        <a:rPr lang="tr" sz="450">
                          <a:solidFill>
                            <a:srgbClr val="8B8A8C"/>
                          </a:solidFill>
                          <a:latin typeface="Arial"/>
                        </a:rPr>
                        <a:t>TL</a:t>
                      </a:r>
                    </a:p>
                  </a:txBody>
                  <a:tcPr marL="0" marR="0" marT="0" marB="0" anchor="b">
                    <a:solidFill>
                      <a:srgbClr val="DDE9FC"/>
                    </a:solidFill>
                  </a:tcPr>
                </a:tc>
                <a:tc>
                  <a:txBody>
                    <a:bodyPr/>
                    <a:lstStyle/>
                    <a:p>
                      <a:pPr marL="0" marR="0" indent="406400" algn="just"/>
                      <a:r>
                        <a:rPr lang="tr" sz="450">
                          <a:latin typeface="Arial"/>
                        </a:rPr>
                        <a:t>2.000,00</a:t>
                      </a:r>
                    </a:p>
                  </a:txBody>
                  <a:tcPr marL="0" marR="0" marT="0" marB="0" anchor="b"/>
                </a:tc>
                <a:tc>
                  <a:txBody>
                    <a:bodyPr/>
                    <a:lstStyle/>
                    <a:p>
                      <a:endParaRPr sz="500"/>
                    </a:p>
                  </a:txBody>
                  <a:tcPr marL="0" marR="0" marT="0" marB="0"/>
                </a:tc>
                <a:tc>
                  <a:txBody>
                    <a:bodyPr/>
                    <a:lstStyle/>
                    <a:p>
                      <a:pPr marL="0" marR="0" indent="330200" algn="just"/>
                      <a:r>
                        <a:rPr lang="tr" sz="450">
                          <a:latin typeface="Arial"/>
                        </a:rPr>
                        <a:t>2.000,00</a:t>
                      </a:r>
                    </a:p>
                  </a:txBody>
                  <a:tcPr marL="0" marR="0" marT="0" marB="0" anchor="b"/>
                </a:tc>
                <a:tc>
                  <a:txBody>
                    <a:bodyPr/>
                    <a:lstStyle/>
                    <a:p>
                      <a:endParaRPr sz="500"/>
                    </a:p>
                  </a:txBody>
                  <a:tcPr marL="0" marR="0" marT="0" marB="0"/>
                </a:tc>
                <a:extLst>
                  <a:ext uri="{0D108BD9-81ED-4DB2-BD59-A6C34878D82A}">
                    <a16:rowId xmlns:a16="http://schemas.microsoft.com/office/drawing/2014/main" val="10050"/>
                  </a:ext>
                </a:extLst>
              </a:tr>
              <a:tr h="103632">
                <a:tc>
                  <a:txBody>
                    <a:bodyPr/>
                    <a:lstStyle/>
                    <a:p>
                      <a:pPr marL="0" marR="0" indent="0" algn="just"/>
                      <a:r>
                        <a:rPr lang="tr" sz="450" b="1">
                          <a:latin typeface="Arial"/>
                        </a:rPr>
                        <a:t>25</a:t>
                      </a:r>
                    </a:p>
                  </a:txBody>
                  <a:tcPr marL="0" marR="0" marT="0" marB="0" anchor="b"/>
                </a:tc>
                <a:tc>
                  <a:txBody>
                    <a:bodyPr/>
                    <a:lstStyle/>
                    <a:p>
                      <a:pPr marL="0" marR="0" indent="0"/>
                      <a:r>
                        <a:rPr lang="tr" sz="450" b="1">
                          <a:latin typeface="Arial"/>
                        </a:rPr>
                        <a:t>MADDİ DURAN VARLIKLAR</a:t>
                      </a:r>
                    </a:p>
                  </a:txBody>
                  <a:tcPr marL="0" marR="0" marT="0" marB="0" anchor="b"/>
                </a:tc>
                <a:tc>
                  <a:txBody>
                    <a:bodyPr/>
                    <a:lstStyle/>
                    <a:p>
                      <a:endParaRPr sz="500"/>
                    </a:p>
                  </a:txBody>
                  <a:tcPr marL="0" marR="0" marT="0" marB="0"/>
                </a:tc>
                <a:tc>
                  <a:txBody>
                    <a:bodyPr/>
                    <a:lstStyle/>
                    <a:p>
                      <a:pPr marL="0" marR="0" indent="292100" algn="just"/>
                      <a:r>
                        <a:rPr lang="tr" sz="450" b="1">
                          <a:latin typeface="Arial"/>
                        </a:rPr>
                        <a:t>249.477,33</a:t>
                      </a:r>
                    </a:p>
                  </a:txBody>
                  <a:tcPr marL="0" marR="0" marT="0" marB="0" anchor="b"/>
                </a:tc>
                <a:tc>
                  <a:txBody>
                    <a:bodyPr/>
                    <a:lstStyle/>
                    <a:p>
                      <a:pPr marL="0" marR="0" indent="330200" algn="just"/>
                      <a:r>
                        <a:rPr lang="tr" sz="450" b="1">
                          <a:latin typeface="Arial"/>
                        </a:rPr>
                        <a:t>41.231,17</a:t>
                      </a:r>
                    </a:p>
                  </a:txBody>
                  <a:tcPr marL="0" marR="0" marT="0" marB="0" anchor="b"/>
                </a:tc>
                <a:tc>
                  <a:txBody>
                    <a:bodyPr/>
                    <a:lstStyle/>
                    <a:p>
                      <a:pPr marL="0" marR="0" indent="190500" algn="just"/>
                      <a:r>
                        <a:rPr lang="tr" sz="450" b="1">
                          <a:latin typeface="Arial"/>
                        </a:rPr>
                        <a:t>208.246,16</a:t>
                      </a:r>
                    </a:p>
                  </a:txBody>
                  <a:tcPr marL="0" marR="0" marT="0" marB="0" anchor="b"/>
                </a:tc>
                <a:tc>
                  <a:txBody>
                    <a:bodyPr/>
                    <a:lstStyle/>
                    <a:p>
                      <a:endParaRPr sz="500"/>
                    </a:p>
                  </a:txBody>
                  <a:tcPr marL="0" marR="0" marT="0" marB="0"/>
                </a:tc>
                <a:extLst>
                  <a:ext uri="{0D108BD9-81ED-4DB2-BD59-A6C34878D82A}">
                    <a16:rowId xmlns:a16="http://schemas.microsoft.com/office/drawing/2014/main" val="10051"/>
                  </a:ext>
                </a:extLst>
              </a:tr>
              <a:tr h="106680">
                <a:tc>
                  <a:txBody>
                    <a:bodyPr/>
                    <a:lstStyle/>
                    <a:p>
                      <a:pPr marL="0" marR="0" indent="0" algn="just"/>
                      <a:r>
                        <a:rPr lang="tr" sz="450" b="1">
                          <a:latin typeface="Arial"/>
                        </a:rPr>
                        <a:t>255</a:t>
                      </a:r>
                    </a:p>
                  </a:txBody>
                  <a:tcPr marL="0" marR="0" marT="0" marB="0" anchor="b"/>
                </a:tc>
                <a:tc>
                  <a:txBody>
                    <a:bodyPr/>
                    <a:lstStyle/>
                    <a:p>
                      <a:pPr marL="0" marR="0" indent="0"/>
                      <a:r>
                        <a:rPr lang="tr" sz="450" b="1">
                          <a:latin typeface="Arial"/>
                        </a:rPr>
                        <a:t>DEMİRBAŞLAR</a:t>
                      </a:r>
                    </a:p>
                  </a:txBody>
                  <a:tcPr marL="0" marR="0" marT="0" marB="0" anchor="b"/>
                </a:tc>
                <a:tc>
                  <a:txBody>
                    <a:bodyPr/>
                    <a:lstStyle/>
                    <a:p>
                      <a:endParaRPr sz="600"/>
                    </a:p>
                  </a:txBody>
                  <a:tcPr marL="0" marR="0" marT="0" marB="0"/>
                </a:tc>
                <a:tc>
                  <a:txBody>
                    <a:bodyPr/>
                    <a:lstStyle/>
                    <a:p>
                      <a:pPr marL="0" marR="0" indent="292100" algn="just"/>
                      <a:r>
                        <a:rPr lang="tr" sz="450" b="1">
                          <a:latin typeface="Arial"/>
                        </a:rPr>
                        <a:t>249.477,33</a:t>
                      </a:r>
                    </a:p>
                  </a:txBody>
                  <a:tcPr marL="0" marR="0" marT="0" marB="0" anchor="b"/>
                </a:tc>
                <a:tc>
                  <a:txBody>
                    <a:bodyPr/>
                    <a:lstStyle/>
                    <a:p>
                      <a:endParaRPr sz="600"/>
                    </a:p>
                  </a:txBody>
                  <a:tcPr marL="0" marR="0" marT="0" marB="0"/>
                </a:tc>
                <a:tc>
                  <a:txBody>
                    <a:bodyPr/>
                    <a:lstStyle/>
                    <a:p>
                      <a:pPr marL="0" marR="0" indent="190500" algn="just"/>
                      <a:r>
                        <a:rPr lang="tr" sz="450" b="1">
                          <a:latin typeface="Arial"/>
                        </a:rPr>
                        <a:t>249.477,33</a:t>
                      </a:r>
                    </a:p>
                  </a:txBody>
                  <a:tcPr marL="0" marR="0" marT="0" marB="0" anchor="b"/>
                </a:tc>
                <a:tc>
                  <a:txBody>
                    <a:bodyPr/>
                    <a:lstStyle/>
                    <a:p>
                      <a:endParaRPr sz="600"/>
                    </a:p>
                  </a:txBody>
                  <a:tcPr marL="0" marR="0" marT="0" marB="0"/>
                </a:tc>
                <a:extLst>
                  <a:ext uri="{0D108BD9-81ED-4DB2-BD59-A6C34878D82A}">
                    <a16:rowId xmlns:a16="http://schemas.microsoft.com/office/drawing/2014/main" val="10052"/>
                  </a:ext>
                </a:extLst>
              </a:tr>
              <a:tr h="100584">
                <a:tc>
                  <a:txBody>
                    <a:bodyPr/>
                    <a:lstStyle/>
                    <a:p>
                      <a:pPr marL="0" marR="0" indent="0"/>
                      <a:r>
                        <a:rPr lang="tr" sz="450">
                          <a:latin typeface="Arial"/>
                        </a:rPr>
                        <a:t>255.01</a:t>
                      </a:r>
                    </a:p>
                  </a:txBody>
                  <a:tcPr marL="0" marR="0" marT="0" marB="0" anchor="b"/>
                </a:tc>
                <a:tc>
                  <a:txBody>
                    <a:bodyPr/>
                    <a:lstStyle/>
                    <a:p>
                      <a:pPr marL="0" marR="0" indent="0"/>
                      <a:r>
                        <a:rPr lang="tr" sz="450">
                          <a:latin typeface="Arial"/>
                        </a:rPr>
                        <a:t>Demirbaş-yazar Kasa</a:t>
                      </a:r>
                    </a:p>
                  </a:txBody>
                  <a:tcPr marL="0" marR="0" marT="0" marB="0" anchor="b"/>
                </a:tc>
                <a:tc>
                  <a:txBody>
                    <a:bodyPr/>
                    <a:lstStyle/>
                    <a:p>
                      <a:endParaRPr sz="500"/>
                    </a:p>
                  </a:txBody>
                  <a:tcPr marL="0" marR="0" marT="0" marB="0"/>
                </a:tc>
                <a:tc>
                  <a:txBody>
                    <a:bodyPr/>
                    <a:lstStyle/>
                    <a:p>
                      <a:pPr marL="0" marR="0" indent="368300" algn="just"/>
                      <a:r>
                        <a:rPr lang="tr" sz="450">
                          <a:latin typeface="Arial"/>
                        </a:rPr>
                        <a:t>29.683,25</a:t>
                      </a:r>
                    </a:p>
                  </a:txBody>
                  <a:tcPr marL="0" marR="0" marT="0" marB="0" anchor="b"/>
                </a:tc>
                <a:tc>
                  <a:txBody>
                    <a:bodyPr/>
                    <a:lstStyle/>
                    <a:p>
                      <a:endParaRPr sz="500"/>
                    </a:p>
                  </a:txBody>
                  <a:tcPr marL="0" marR="0" marT="0" marB="0"/>
                </a:tc>
                <a:tc>
                  <a:txBody>
                    <a:bodyPr/>
                    <a:lstStyle/>
                    <a:p>
                      <a:pPr marL="0" marR="0" indent="304800" algn="just"/>
                      <a:r>
                        <a:rPr lang="tr" sz="450">
                          <a:latin typeface="Arial"/>
                        </a:rPr>
                        <a:t>29 683,25</a:t>
                      </a:r>
                    </a:p>
                  </a:txBody>
                  <a:tcPr marL="0" marR="0" marT="0" marB="0" anchor="b"/>
                </a:tc>
                <a:tc>
                  <a:txBody>
                    <a:bodyPr/>
                    <a:lstStyle/>
                    <a:p>
                      <a:endParaRPr sz="500"/>
                    </a:p>
                  </a:txBody>
                  <a:tcPr marL="0" marR="0" marT="0" marB="0"/>
                </a:tc>
                <a:extLst>
                  <a:ext uri="{0D108BD9-81ED-4DB2-BD59-A6C34878D82A}">
                    <a16:rowId xmlns:a16="http://schemas.microsoft.com/office/drawing/2014/main" val="10053"/>
                  </a:ext>
                </a:extLst>
              </a:tr>
              <a:tr h="106680">
                <a:tc>
                  <a:txBody>
                    <a:bodyPr/>
                    <a:lstStyle/>
                    <a:p>
                      <a:pPr marL="0" marR="0" indent="0"/>
                      <a:r>
                        <a:rPr lang="tr" sz="450">
                          <a:latin typeface="Arial"/>
                        </a:rPr>
                        <a:t>255.02</a:t>
                      </a:r>
                    </a:p>
                  </a:txBody>
                  <a:tcPr marL="0" marR="0" marT="0" marB="0" anchor="b"/>
                </a:tc>
                <a:tc>
                  <a:txBody>
                    <a:bodyPr/>
                    <a:lstStyle/>
                    <a:p>
                      <a:pPr marL="0" marR="0" indent="0"/>
                      <a:r>
                        <a:rPr lang="tr" sz="450">
                          <a:latin typeface="Arial"/>
                        </a:rPr>
                        <a:t>Tost Makinesi</a:t>
                      </a:r>
                    </a:p>
                  </a:txBody>
                  <a:tcPr marL="0" marR="0" marT="0" marB="0" anchor="b"/>
                </a:tc>
                <a:tc>
                  <a:txBody>
                    <a:bodyPr/>
                    <a:lstStyle/>
                    <a:p>
                      <a:pPr marL="0" marR="0" indent="0" algn="just"/>
                      <a:r>
                        <a:rPr lang="tr" sz="450">
                          <a:latin typeface="Arial"/>
                        </a:rPr>
                        <a:t>I</a:t>
                      </a:r>
                    </a:p>
                  </a:txBody>
                  <a:tcPr marL="0" marR="0" marT="0" marB="0"/>
                </a:tc>
                <a:tc>
                  <a:txBody>
                    <a:bodyPr/>
                    <a:lstStyle/>
                    <a:p>
                      <a:pPr marL="0" marR="0" indent="406400" algn="just"/>
                      <a:r>
                        <a:rPr lang="tr" sz="450">
                          <a:latin typeface="Arial"/>
                        </a:rPr>
                        <a:t>3.158,67</a:t>
                      </a:r>
                    </a:p>
                  </a:txBody>
                  <a:tcPr marL="0" marR="0" marT="0" marB="0" anchor="b"/>
                </a:tc>
                <a:tc>
                  <a:txBody>
                    <a:bodyPr/>
                    <a:lstStyle/>
                    <a:p>
                      <a:endParaRPr sz="600"/>
                    </a:p>
                  </a:txBody>
                  <a:tcPr marL="0" marR="0" marT="0" marB="0"/>
                </a:tc>
                <a:tc>
                  <a:txBody>
                    <a:bodyPr/>
                    <a:lstStyle/>
                    <a:p>
                      <a:pPr marL="0" marR="0" indent="330200" algn="just"/>
                      <a:r>
                        <a:rPr lang="tr" sz="450">
                          <a:latin typeface="Arial"/>
                        </a:rPr>
                        <a:t>3.158,67</a:t>
                      </a:r>
                    </a:p>
                  </a:txBody>
                  <a:tcPr marL="0" marR="0" marT="0" marB="0" anchor="b"/>
                </a:tc>
                <a:tc>
                  <a:txBody>
                    <a:bodyPr/>
                    <a:lstStyle/>
                    <a:p>
                      <a:endParaRPr sz="600"/>
                    </a:p>
                  </a:txBody>
                  <a:tcPr marL="0" marR="0" marT="0" marB="0"/>
                </a:tc>
                <a:extLst>
                  <a:ext uri="{0D108BD9-81ED-4DB2-BD59-A6C34878D82A}">
                    <a16:rowId xmlns:a16="http://schemas.microsoft.com/office/drawing/2014/main" val="10054"/>
                  </a:ext>
                </a:extLst>
              </a:tr>
              <a:tr h="103632">
                <a:tc>
                  <a:txBody>
                    <a:bodyPr/>
                    <a:lstStyle/>
                    <a:p>
                      <a:pPr marL="0" marR="0" indent="0"/>
                      <a:r>
                        <a:rPr lang="tr" sz="450">
                          <a:latin typeface="Arial"/>
                        </a:rPr>
                        <a:t>255.03</a:t>
                      </a:r>
                    </a:p>
                  </a:txBody>
                  <a:tcPr marL="0" marR="0" marT="0" marB="0" anchor="b"/>
                </a:tc>
                <a:tc>
                  <a:txBody>
                    <a:bodyPr/>
                    <a:lstStyle/>
                    <a:p>
                      <a:pPr marL="0" marR="0" indent="0"/>
                      <a:r>
                        <a:rPr lang="tr" sz="450">
                          <a:latin typeface="Arial"/>
                        </a:rPr>
                        <a:t>Mutfak Dolabı</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406400" algn="just"/>
                      <a:r>
                        <a:rPr lang="tr" sz="450">
                          <a:latin typeface="Arial"/>
                        </a:rPr>
                        <a:t>5.950,23</a:t>
                      </a:r>
                    </a:p>
                  </a:txBody>
                  <a:tcPr marL="0" marR="0" marT="0" marB="0" anchor="b"/>
                </a:tc>
                <a:tc>
                  <a:txBody>
                    <a:bodyPr/>
                    <a:lstStyle/>
                    <a:p>
                      <a:endParaRPr sz="500"/>
                    </a:p>
                  </a:txBody>
                  <a:tcPr marL="0" marR="0" marT="0" marB="0"/>
                </a:tc>
                <a:tc>
                  <a:txBody>
                    <a:bodyPr/>
                    <a:lstStyle/>
                    <a:p>
                      <a:pPr marL="0" marR="0" indent="330200" algn="just"/>
                      <a:r>
                        <a:rPr lang="tr" sz="450">
                          <a:latin typeface="Arial"/>
                        </a:rPr>
                        <a:t>5.950,23</a:t>
                      </a:r>
                    </a:p>
                  </a:txBody>
                  <a:tcPr marL="0" marR="0" marT="0" marB="0" anchor="b"/>
                </a:tc>
                <a:tc>
                  <a:txBody>
                    <a:bodyPr/>
                    <a:lstStyle/>
                    <a:p>
                      <a:endParaRPr sz="500"/>
                    </a:p>
                  </a:txBody>
                  <a:tcPr marL="0" marR="0" marT="0" marB="0"/>
                </a:tc>
                <a:extLst>
                  <a:ext uri="{0D108BD9-81ED-4DB2-BD59-A6C34878D82A}">
                    <a16:rowId xmlns:a16="http://schemas.microsoft.com/office/drawing/2014/main" val="10055"/>
                  </a:ext>
                </a:extLst>
              </a:tr>
              <a:tr h="106680">
                <a:tc>
                  <a:txBody>
                    <a:bodyPr/>
                    <a:lstStyle/>
                    <a:p>
                      <a:pPr marL="0" marR="0" indent="0"/>
                      <a:r>
                        <a:rPr lang="tr" sz="450">
                          <a:latin typeface="Arial"/>
                        </a:rPr>
                        <a:t>255.04</a:t>
                      </a:r>
                    </a:p>
                  </a:txBody>
                  <a:tcPr marL="0" marR="0" marT="0" marB="0" anchor="b"/>
                </a:tc>
                <a:tc>
                  <a:txBody>
                    <a:bodyPr/>
                    <a:lstStyle/>
                    <a:p>
                      <a:pPr marL="0" marR="0" indent="0"/>
                      <a:r>
                        <a:rPr lang="tr" sz="450">
                          <a:latin typeface="Arial"/>
                        </a:rPr>
                        <a:t>Bulaşık Makinesi</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368300" algn="just"/>
                      <a:r>
                        <a:rPr lang="tr" sz="450">
                          <a:latin typeface="Arial"/>
                        </a:rPr>
                        <a:t>24.034,18</a:t>
                      </a:r>
                    </a:p>
                  </a:txBody>
                  <a:tcPr marL="0" marR="0" marT="0" marB="0" anchor="b"/>
                </a:tc>
                <a:tc>
                  <a:txBody>
                    <a:bodyPr/>
                    <a:lstStyle/>
                    <a:p>
                      <a:endParaRPr sz="600"/>
                    </a:p>
                  </a:txBody>
                  <a:tcPr marL="0" marR="0" marT="0" marB="0"/>
                </a:tc>
                <a:tc>
                  <a:txBody>
                    <a:bodyPr/>
                    <a:lstStyle/>
                    <a:p>
                      <a:pPr marL="0" marR="0" indent="304800" algn="just"/>
                      <a:r>
                        <a:rPr lang="tr" sz="450">
                          <a:latin typeface="Arial"/>
                        </a:rPr>
                        <a:t>24 034,18</a:t>
                      </a:r>
                    </a:p>
                  </a:txBody>
                  <a:tcPr marL="0" marR="0" marT="0" marB="0" anchor="b"/>
                </a:tc>
                <a:tc>
                  <a:txBody>
                    <a:bodyPr/>
                    <a:lstStyle/>
                    <a:p>
                      <a:endParaRPr sz="600"/>
                    </a:p>
                  </a:txBody>
                  <a:tcPr marL="0" marR="0" marT="0" marB="0"/>
                </a:tc>
                <a:extLst>
                  <a:ext uri="{0D108BD9-81ED-4DB2-BD59-A6C34878D82A}">
                    <a16:rowId xmlns:a16="http://schemas.microsoft.com/office/drawing/2014/main" val="10056"/>
                  </a:ext>
                </a:extLst>
              </a:tr>
              <a:tr h="100584">
                <a:tc>
                  <a:txBody>
                    <a:bodyPr/>
                    <a:lstStyle/>
                    <a:p>
                      <a:pPr marL="0" marR="0" indent="0"/>
                      <a:r>
                        <a:rPr lang="tr" sz="450">
                          <a:latin typeface="Arial"/>
                        </a:rPr>
                        <a:t>255.05</a:t>
                      </a:r>
                    </a:p>
                  </a:txBody>
                  <a:tcPr marL="0" marR="0" marT="0" marB="0" anchor="b"/>
                </a:tc>
                <a:tc>
                  <a:txBody>
                    <a:bodyPr/>
                    <a:lstStyle/>
                    <a:p>
                      <a:pPr marL="0" marR="0" indent="0"/>
                      <a:r>
                        <a:rPr lang="tr" sz="450">
                          <a:latin typeface="Arial"/>
                        </a:rPr>
                        <a:t>Demirbaş Otomatil Çay Kazanı</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368300" algn="just"/>
                      <a:r>
                        <a:rPr lang="tr" sz="450">
                          <a:latin typeface="Arial"/>
                        </a:rPr>
                        <a:t>20.564,00</a:t>
                      </a:r>
                    </a:p>
                  </a:txBody>
                  <a:tcPr marL="0" marR="0" marT="0" marB="0" anchor="b"/>
                </a:tc>
                <a:tc>
                  <a:txBody>
                    <a:bodyPr/>
                    <a:lstStyle/>
                    <a:p>
                      <a:endParaRPr sz="500"/>
                    </a:p>
                  </a:txBody>
                  <a:tcPr marL="0" marR="0" marT="0" marB="0"/>
                </a:tc>
                <a:tc>
                  <a:txBody>
                    <a:bodyPr/>
                    <a:lstStyle/>
                    <a:p>
                      <a:pPr marL="0" marR="0" indent="304800" algn="just"/>
                      <a:r>
                        <a:rPr lang="tr" sz="450">
                          <a:latin typeface="Arial"/>
                        </a:rPr>
                        <a:t>20.564,00</a:t>
                      </a:r>
                    </a:p>
                  </a:txBody>
                  <a:tcPr marL="0" marR="0" marT="0" marB="0" anchor="b"/>
                </a:tc>
                <a:tc>
                  <a:txBody>
                    <a:bodyPr/>
                    <a:lstStyle/>
                    <a:p>
                      <a:endParaRPr sz="500"/>
                    </a:p>
                  </a:txBody>
                  <a:tcPr marL="0" marR="0" marT="0" marB="0"/>
                </a:tc>
                <a:extLst>
                  <a:ext uri="{0D108BD9-81ED-4DB2-BD59-A6C34878D82A}">
                    <a16:rowId xmlns:a16="http://schemas.microsoft.com/office/drawing/2014/main" val="10057"/>
                  </a:ext>
                </a:extLst>
              </a:tr>
              <a:tr h="106680">
                <a:tc>
                  <a:txBody>
                    <a:bodyPr/>
                    <a:lstStyle/>
                    <a:p>
                      <a:pPr marL="0" marR="0" indent="0"/>
                      <a:r>
                        <a:rPr lang="tr" sz="450">
                          <a:latin typeface="Arial"/>
                        </a:rPr>
                        <a:t>25506</a:t>
                      </a:r>
                    </a:p>
                  </a:txBody>
                  <a:tcPr marL="0" marR="0" marT="0" marB="0" anchor="b"/>
                </a:tc>
                <a:tc>
                  <a:txBody>
                    <a:bodyPr/>
                    <a:lstStyle/>
                    <a:p>
                      <a:pPr marL="0" marR="0" indent="0"/>
                      <a:r>
                        <a:rPr lang="tr" sz="450">
                          <a:latin typeface="Arial"/>
                        </a:rPr>
                        <a:t>Vega Ticari Muhasebe Paket Program Ve Yazar Kasa</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330200" algn="just"/>
                      <a:r>
                        <a:rPr lang="tr" sz="450">
                          <a:latin typeface="Arial"/>
                        </a:rPr>
                        <a:t>149.312,00</a:t>
                      </a:r>
                    </a:p>
                  </a:txBody>
                  <a:tcPr marL="0" marR="0" marT="0" marB="0" anchor="b"/>
                </a:tc>
                <a:tc>
                  <a:txBody>
                    <a:bodyPr/>
                    <a:lstStyle/>
                    <a:p>
                      <a:endParaRPr sz="600"/>
                    </a:p>
                  </a:txBody>
                  <a:tcPr marL="0" marR="0" marT="0" marB="0"/>
                </a:tc>
                <a:tc>
                  <a:txBody>
                    <a:bodyPr/>
                    <a:lstStyle/>
                    <a:p>
                      <a:pPr marL="0" marR="0" indent="254000" algn="just"/>
                      <a:r>
                        <a:rPr lang="tr" sz="450">
                          <a:latin typeface="Arial"/>
                        </a:rPr>
                        <a:t>149.312,00</a:t>
                      </a:r>
                    </a:p>
                  </a:txBody>
                  <a:tcPr marL="0" marR="0" marT="0" marB="0" anchor="b"/>
                </a:tc>
                <a:tc>
                  <a:txBody>
                    <a:bodyPr/>
                    <a:lstStyle/>
                    <a:p>
                      <a:endParaRPr sz="600"/>
                    </a:p>
                  </a:txBody>
                  <a:tcPr marL="0" marR="0" marT="0" marB="0"/>
                </a:tc>
                <a:extLst>
                  <a:ext uri="{0D108BD9-81ED-4DB2-BD59-A6C34878D82A}">
                    <a16:rowId xmlns:a16="http://schemas.microsoft.com/office/drawing/2014/main" val="10058"/>
                  </a:ext>
                </a:extLst>
              </a:tr>
              <a:tr h="103632">
                <a:tc>
                  <a:txBody>
                    <a:bodyPr/>
                    <a:lstStyle/>
                    <a:p>
                      <a:pPr marL="0" marR="0" indent="0"/>
                      <a:r>
                        <a:rPr lang="tr" sz="450">
                          <a:latin typeface="Arial"/>
                        </a:rPr>
                        <a:t>255.07</a:t>
                      </a:r>
                    </a:p>
                  </a:txBody>
                  <a:tcPr marL="0" marR="0" marT="0" marB="0" anchor="b"/>
                </a:tc>
                <a:tc>
                  <a:txBody>
                    <a:bodyPr/>
                    <a:lstStyle/>
                    <a:p>
                      <a:pPr marL="0" marR="0" indent="0"/>
                      <a:r>
                        <a:rPr lang="tr" sz="450">
                          <a:latin typeface="Arial"/>
                        </a:rPr>
                        <a:t>Barkod Okuyucu Va Akşamları</a:t>
                      </a:r>
                    </a:p>
                  </a:txBody>
                  <a:tcPr marL="0" marR="0" marT="0" marB="0" anchor="b"/>
                </a:tc>
                <a:tc>
                  <a:txBody>
                    <a:bodyPr/>
                    <a:lstStyle/>
                    <a:p>
                      <a:pPr marL="0" marR="0" indent="0" algn="just"/>
                      <a:r>
                        <a:rPr lang="tr" sz="400" b="1">
                          <a:latin typeface="Arial"/>
                        </a:rPr>
                        <a:t>TL</a:t>
                      </a:r>
                    </a:p>
                  </a:txBody>
                  <a:tcPr marL="0" marR="0" marT="0" marB="0" anchor="b"/>
                </a:tc>
                <a:tc>
                  <a:txBody>
                    <a:bodyPr/>
                    <a:lstStyle/>
                    <a:p>
                      <a:pPr marL="0" marR="0" indent="368300" algn="just"/>
                      <a:r>
                        <a:rPr lang="tr" sz="450">
                          <a:latin typeface="Arial"/>
                        </a:rPr>
                        <a:t>16.775,OC</a:t>
                      </a:r>
                    </a:p>
                  </a:txBody>
                  <a:tcPr marL="0" marR="0" marT="0" marB="0" anchor="b"/>
                </a:tc>
                <a:tc>
                  <a:txBody>
                    <a:bodyPr/>
                    <a:lstStyle/>
                    <a:p>
                      <a:endParaRPr sz="500"/>
                    </a:p>
                  </a:txBody>
                  <a:tcPr marL="0" marR="0" marT="0" marB="0"/>
                </a:tc>
                <a:tc>
                  <a:txBody>
                    <a:bodyPr/>
                    <a:lstStyle/>
                    <a:p>
                      <a:pPr marL="0" marR="0" indent="304800" algn="just"/>
                      <a:r>
                        <a:rPr lang="tr" sz="450">
                          <a:latin typeface="Arial"/>
                        </a:rPr>
                        <a:t>16.775,00</a:t>
                      </a:r>
                    </a:p>
                  </a:txBody>
                  <a:tcPr marL="0" marR="0" marT="0" marB="0" anchor="b"/>
                </a:tc>
                <a:tc>
                  <a:txBody>
                    <a:bodyPr/>
                    <a:lstStyle/>
                    <a:p>
                      <a:endParaRPr sz="500"/>
                    </a:p>
                  </a:txBody>
                  <a:tcPr marL="0" marR="0" marT="0" marB="0"/>
                </a:tc>
                <a:extLst>
                  <a:ext uri="{0D108BD9-81ED-4DB2-BD59-A6C34878D82A}">
                    <a16:rowId xmlns:a16="http://schemas.microsoft.com/office/drawing/2014/main" val="10059"/>
                  </a:ext>
                </a:extLst>
              </a:tr>
              <a:tr h="103632">
                <a:tc>
                  <a:txBody>
                    <a:bodyPr/>
                    <a:lstStyle/>
                    <a:p>
                      <a:pPr marL="0" marR="0" indent="0"/>
                      <a:r>
                        <a:rPr lang="tr" sz="450" b="1">
                          <a:latin typeface="Arial"/>
                        </a:rPr>
                        <a:t>257</a:t>
                      </a:r>
                    </a:p>
                  </a:txBody>
                  <a:tcPr marL="0" marR="0" marT="0" marB="0" anchor="b"/>
                </a:tc>
                <a:tc>
                  <a:txBody>
                    <a:bodyPr/>
                    <a:lstStyle/>
                    <a:p>
                      <a:pPr marL="0" marR="0" indent="0"/>
                      <a:r>
                        <a:rPr lang="tr" sz="450" b="1">
                          <a:latin typeface="Arial"/>
                        </a:rPr>
                        <a:t>BİRİKMİŞ AMORTİSMANLAR (-)</a:t>
                      </a:r>
                    </a:p>
                  </a:txBody>
                  <a:tcPr marL="0" marR="0" marT="0" marB="0" anchor="b"/>
                </a:tc>
                <a:tc>
                  <a:txBody>
                    <a:bodyPr/>
                    <a:lstStyle/>
                    <a:p>
                      <a:endParaRPr sz="500"/>
                    </a:p>
                  </a:txBody>
                  <a:tcPr marL="0" marR="0" marT="0" marB="0"/>
                </a:tc>
                <a:tc>
                  <a:txBody>
                    <a:bodyPr/>
                    <a:lstStyle/>
                    <a:p>
                      <a:endParaRPr sz="500"/>
                    </a:p>
                  </a:txBody>
                  <a:tcPr marL="0" marR="0" marT="0" marB="0"/>
                </a:tc>
                <a:tc>
                  <a:txBody>
                    <a:bodyPr/>
                    <a:lstStyle/>
                    <a:p>
                      <a:pPr marL="0" marR="0" indent="330200" algn="just"/>
                      <a:r>
                        <a:rPr lang="tr" sz="450" b="1">
                          <a:latin typeface="Arial"/>
                        </a:rPr>
                        <a:t>41.231,17</a:t>
                      </a:r>
                    </a:p>
                  </a:txBody>
                  <a:tcPr marL="0" marR="0" marT="0" marB="0" anchor="b"/>
                </a:tc>
                <a:tc>
                  <a:txBody>
                    <a:bodyPr/>
                    <a:lstStyle/>
                    <a:p>
                      <a:endParaRPr sz="500"/>
                    </a:p>
                  </a:txBody>
                  <a:tcPr marL="0" marR="0" marT="0" marB="0"/>
                </a:tc>
                <a:tc>
                  <a:txBody>
                    <a:bodyPr/>
                    <a:lstStyle/>
                    <a:p>
                      <a:pPr marL="0" marR="0" indent="0" algn="r"/>
                      <a:r>
                        <a:rPr lang="tr" sz="450" b="1">
                          <a:latin typeface="Arial"/>
                        </a:rPr>
                        <a:t>41.231,17</a:t>
                      </a:r>
                    </a:p>
                  </a:txBody>
                  <a:tcPr marL="0" marR="0" marT="0" marB="0" anchor="b"/>
                </a:tc>
                <a:extLst>
                  <a:ext uri="{0D108BD9-81ED-4DB2-BD59-A6C34878D82A}">
                    <a16:rowId xmlns:a16="http://schemas.microsoft.com/office/drawing/2014/main" val="10060"/>
                  </a:ext>
                </a:extLst>
              </a:tr>
              <a:tr h="103632">
                <a:tc>
                  <a:txBody>
                    <a:bodyPr/>
                    <a:lstStyle/>
                    <a:p>
                      <a:pPr marL="0" marR="0" indent="0"/>
                      <a:r>
                        <a:rPr lang="tr" sz="450">
                          <a:latin typeface="Arial"/>
                        </a:rPr>
                        <a:t>257.01</a:t>
                      </a:r>
                    </a:p>
                  </a:txBody>
                  <a:tcPr marL="0" marR="0" marT="0" marB="0" anchor="b"/>
                </a:tc>
                <a:tc>
                  <a:txBody>
                    <a:bodyPr/>
                    <a:lstStyle/>
                    <a:p>
                      <a:pPr marL="0" marR="0" indent="0"/>
                      <a:r>
                        <a:rPr lang="tr" sz="450">
                          <a:latin typeface="Arial"/>
                        </a:rPr>
                        <a:t>Demirbaş Amortismanları</a:t>
                      </a:r>
                    </a:p>
                  </a:txBody>
                  <a:tcPr marL="0" marR="0" marT="0" marB="0" anchor="b"/>
                </a:tc>
                <a:tc>
                  <a:txBody>
                    <a:bodyPr/>
                    <a:lstStyle/>
                    <a:p>
                      <a:pPr marL="0" marR="0" indent="0" algn="just"/>
                      <a:r>
                        <a:rPr lang="tr" sz="450">
                          <a:latin typeface="Arial"/>
                        </a:rPr>
                        <a:t>TL</a:t>
                      </a:r>
                    </a:p>
                  </a:txBody>
                  <a:tcPr marL="0" marR="0" marT="0" marB="0" anchor="b"/>
                </a:tc>
                <a:tc>
                  <a:txBody>
                    <a:bodyPr/>
                    <a:lstStyle/>
                    <a:p>
                      <a:endParaRPr sz="500"/>
                    </a:p>
                  </a:txBody>
                  <a:tcPr marL="0" marR="0" marT="0" marB="0"/>
                </a:tc>
                <a:tc>
                  <a:txBody>
                    <a:bodyPr/>
                    <a:lstStyle/>
                    <a:p>
                      <a:pPr marL="0" marR="0" indent="368300" algn="just"/>
                      <a:r>
                        <a:rPr lang="tr" sz="450">
                          <a:latin typeface="Arial"/>
                        </a:rPr>
                        <a:t>41.231,17</a:t>
                      </a:r>
                    </a:p>
                  </a:txBody>
                  <a:tcPr marL="0" marR="0" marT="0" marB="0" anchor="b"/>
                </a:tc>
                <a:tc>
                  <a:txBody>
                    <a:bodyPr/>
                    <a:lstStyle/>
                    <a:p>
                      <a:endParaRPr sz="500"/>
                    </a:p>
                  </a:txBody>
                  <a:tcPr marL="0" marR="0" marT="0" marB="0"/>
                </a:tc>
                <a:tc>
                  <a:txBody>
                    <a:bodyPr/>
                    <a:lstStyle/>
                    <a:p>
                      <a:pPr marL="0" marR="0" indent="393700" algn="just"/>
                      <a:r>
                        <a:rPr lang="tr" sz="450">
                          <a:latin typeface="Arial"/>
                        </a:rPr>
                        <a:t>41.231,17</a:t>
                      </a:r>
                    </a:p>
                  </a:txBody>
                  <a:tcPr marL="0" marR="0" marT="0" marB="0" anchor="b"/>
                </a:tc>
                <a:extLst>
                  <a:ext uri="{0D108BD9-81ED-4DB2-BD59-A6C34878D82A}">
                    <a16:rowId xmlns:a16="http://schemas.microsoft.com/office/drawing/2014/main" val="10061"/>
                  </a:ext>
                </a:extLst>
              </a:tr>
              <a:tr h="103632">
                <a:tc>
                  <a:txBody>
                    <a:bodyPr/>
                    <a:lstStyle/>
                    <a:p>
                      <a:pPr marL="0" marR="0" indent="0" algn="just"/>
                      <a:r>
                        <a:rPr lang="tr" sz="450" b="1">
                          <a:latin typeface="Arial"/>
                        </a:rPr>
                        <a:t>26</a:t>
                      </a:r>
                    </a:p>
                  </a:txBody>
                  <a:tcPr marL="0" marR="0" marT="0" marB="0" anchor="b"/>
                </a:tc>
                <a:tc>
                  <a:txBody>
                    <a:bodyPr/>
                    <a:lstStyle/>
                    <a:p>
                      <a:pPr marL="0" marR="0" indent="0"/>
                      <a:r>
                        <a:rPr lang="tr" sz="450" b="1">
                          <a:latin typeface="Arial"/>
                        </a:rPr>
                        <a:t>MADDİ OLMAYAN DURAN VARLIKLAR</a:t>
                      </a:r>
                    </a:p>
                  </a:txBody>
                  <a:tcPr marL="0" marR="0" marT="0" marB="0" anchor="b"/>
                </a:tc>
                <a:tc>
                  <a:txBody>
                    <a:bodyPr/>
                    <a:lstStyle/>
                    <a:p>
                      <a:endParaRPr sz="500"/>
                    </a:p>
                  </a:txBody>
                  <a:tcPr marL="0" marR="0" marT="0" marB="0"/>
                </a:tc>
                <a:tc>
                  <a:txBody>
                    <a:bodyPr/>
                    <a:lstStyle/>
                    <a:p>
                      <a:pPr marL="0" marR="0" indent="368300" algn="just"/>
                      <a:r>
                        <a:rPr lang="tr" sz="450" b="1">
                          <a:latin typeface="Arial"/>
                        </a:rPr>
                        <a:t>2.238,34</a:t>
                      </a:r>
                    </a:p>
                  </a:txBody>
                  <a:tcPr marL="0" marR="0" marT="0" marB="0" anchor="b"/>
                </a:tc>
                <a:tc>
                  <a:txBody>
                    <a:bodyPr/>
                    <a:lstStyle/>
                    <a:p>
                      <a:pPr marL="0" marR="0" indent="368300" algn="just"/>
                      <a:r>
                        <a:rPr lang="tr" sz="450" b="1">
                          <a:latin typeface="Arial"/>
                        </a:rPr>
                        <a:t>2.238,34</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62"/>
                  </a:ext>
                </a:extLst>
              </a:tr>
              <a:tr h="103632">
                <a:tc>
                  <a:txBody>
                    <a:bodyPr/>
                    <a:lstStyle/>
                    <a:p>
                      <a:pPr marL="0" marR="0" indent="0" algn="just"/>
                      <a:r>
                        <a:rPr lang="tr" sz="450" b="1">
                          <a:latin typeface="Arial"/>
                        </a:rPr>
                        <a:t>262</a:t>
                      </a:r>
                    </a:p>
                  </a:txBody>
                  <a:tcPr marL="0" marR="0" marT="0" marB="0" anchor="b"/>
                </a:tc>
                <a:tc>
                  <a:txBody>
                    <a:bodyPr/>
                    <a:lstStyle/>
                    <a:p>
                      <a:pPr marL="0" marR="0" indent="0"/>
                      <a:r>
                        <a:rPr lang="tr" sz="450" b="1">
                          <a:latin typeface="Arial"/>
                        </a:rPr>
                        <a:t>KURULUŞ VE ÖRGÜTLENME GİDERLERİ</a:t>
                      </a:r>
                    </a:p>
                  </a:txBody>
                  <a:tcPr marL="0" marR="0" marT="0" marB="0" anchor="b"/>
                </a:tc>
                <a:tc>
                  <a:txBody>
                    <a:bodyPr/>
                    <a:lstStyle/>
                    <a:p>
                      <a:endParaRPr sz="500"/>
                    </a:p>
                  </a:txBody>
                  <a:tcPr marL="0" marR="0" marT="0" marB="0"/>
                </a:tc>
                <a:tc>
                  <a:txBody>
                    <a:bodyPr/>
                    <a:lstStyle/>
                    <a:p>
                      <a:pPr marL="0" marR="0" indent="368300" algn="just"/>
                      <a:r>
                        <a:rPr lang="tr" sz="450" b="1">
                          <a:latin typeface="Arial"/>
                        </a:rPr>
                        <a:t>2.238,34.</a:t>
                      </a:r>
                    </a:p>
                  </a:txBody>
                  <a:tcPr marL="0" marR="0" marT="0" marB="0" anchor="b"/>
                </a:tc>
                <a:tc>
                  <a:txBody>
                    <a:bodyPr/>
                    <a:lstStyle/>
                    <a:p>
                      <a:endParaRPr sz="500"/>
                    </a:p>
                  </a:txBody>
                  <a:tcPr marL="0" marR="0" marT="0" marB="0"/>
                </a:tc>
                <a:tc>
                  <a:txBody>
                    <a:bodyPr/>
                    <a:lstStyle/>
                    <a:p>
                      <a:pPr marL="0" marR="0" indent="254000" algn="just"/>
                      <a:r>
                        <a:rPr lang="tr" sz="450" b="1">
                          <a:latin typeface="Arial"/>
                        </a:rPr>
                        <a:t>2.238,34</a:t>
                      </a:r>
                    </a:p>
                  </a:txBody>
                  <a:tcPr marL="0" marR="0" marT="0" marB="0" anchor="b"/>
                </a:tc>
                <a:tc>
                  <a:txBody>
                    <a:bodyPr/>
                    <a:lstStyle/>
                    <a:p>
                      <a:endParaRPr sz="500"/>
                    </a:p>
                  </a:txBody>
                  <a:tcPr marL="0" marR="0" marT="0" marB="0"/>
                </a:tc>
                <a:extLst>
                  <a:ext uri="{0D108BD9-81ED-4DB2-BD59-A6C34878D82A}">
                    <a16:rowId xmlns:a16="http://schemas.microsoft.com/office/drawing/2014/main" val="10063"/>
                  </a:ext>
                </a:extLst>
              </a:tr>
              <a:tr h="103632">
                <a:tc>
                  <a:txBody>
                    <a:bodyPr/>
                    <a:lstStyle/>
                    <a:p>
                      <a:pPr marL="0" marR="0" indent="0" algn="just"/>
                      <a:r>
                        <a:rPr lang="tr" sz="450">
                          <a:latin typeface="Arial"/>
                        </a:rPr>
                        <a:t>262.01</a:t>
                      </a:r>
                    </a:p>
                  </a:txBody>
                  <a:tcPr marL="0" marR="0" marT="0" marB="0" anchor="b"/>
                </a:tc>
                <a:tc>
                  <a:txBody>
                    <a:bodyPr/>
                    <a:lstStyle/>
                    <a:p>
                      <a:pPr marL="0" marR="0" indent="0"/>
                      <a:r>
                        <a:rPr lang="tr" sz="450">
                          <a:latin typeface="Arial"/>
                        </a:rPr>
                        <a:t>Kuruluş Giderleri</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406400" algn="just"/>
                      <a:r>
                        <a:rPr lang="tr" sz="450">
                          <a:latin typeface="Arial"/>
                        </a:rPr>
                        <a:t>2.238,34</a:t>
                      </a:r>
                    </a:p>
                  </a:txBody>
                  <a:tcPr marL="0" marR="0" marT="0" marB="0" anchor="b"/>
                </a:tc>
                <a:tc>
                  <a:txBody>
                    <a:bodyPr/>
                    <a:lstStyle/>
                    <a:p>
                      <a:endParaRPr sz="500"/>
                    </a:p>
                  </a:txBody>
                  <a:tcPr marL="0" marR="0" marT="0" marB="0"/>
                </a:tc>
                <a:tc>
                  <a:txBody>
                    <a:bodyPr/>
                    <a:lstStyle/>
                    <a:p>
                      <a:pPr marL="0" marR="0" indent="330200" algn="just"/>
                      <a:r>
                        <a:rPr lang="tr" sz="450">
                          <a:latin typeface="Arial"/>
                        </a:rPr>
                        <a:t>2 238,34</a:t>
                      </a:r>
                    </a:p>
                  </a:txBody>
                  <a:tcPr marL="0" marR="0" marT="0" marB="0" anchor="b"/>
                </a:tc>
                <a:tc>
                  <a:txBody>
                    <a:bodyPr/>
                    <a:lstStyle/>
                    <a:p>
                      <a:endParaRPr sz="500"/>
                    </a:p>
                  </a:txBody>
                  <a:tcPr marL="0" marR="0" marT="0" marB="0"/>
                </a:tc>
                <a:extLst>
                  <a:ext uri="{0D108BD9-81ED-4DB2-BD59-A6C34878D82A}">
                    <a16:rowId xmlns:a16="http://schemas.microsoft.com/office/drawing/2014/main" val="10064"/>
                  </a:ext>
                </a:extLst>
              </a:tr>
              <a:tr h="103632">
                <a:tc>
                  <a:txBody>
                    <a:bodyPr/>
                    <a:lstStyle/>
                    <a:p>
                      <a:pPr marL="0" marR="0" indent="0" algn="just"/>
                      <a:r>
                        <a:rPr lang="tr" sz="450" b="1">
                          <a:latin typeface="Arial"/>
                        </a:rPr>
                        <a:t>268</a:t>
                      </a:r>
                    </a:p>
                  </a:txBody>
                  <a:tcPr marL="0" marR="0" marT="0" marB="0" anchor="b"/>
                </a:tc>
                <a:tc>
                  <a:txBody>
                    <a:bodyPr/>
                    <a:lstStyle/>
                    <a:p>
                      <a:pPr marL="0" marR="0" indent="0"/>
                      <a:r>
                        <a:rPr lang="tr" sz="450" b="1">
                          <a:latin typeface="Arial"/>
                        </a:rPr>
                        <a:t>BİRİKMİŞ AMORTİSMANLAR (•)</a:t>
                      </a:r>
                    </a:p>
                  </a:txBody>
                  <a:tcPr marL="0" marR="0" marT="0" marB="0" anchor="b"/>
                </a:tc>
                <a:tc>
                  <a:txBody>
                    <a:bodyPr/>
                    <a:lstStyle/>
                    <a:p>
                      <a:endParaRPr sz="500"/>
                    </a:p>
                  </a:txBody>
                  <a:tcPr marL="0" marR="0" marT="0" marB="0"/>
                </a:tc>
                <a:tc>
                  <a:txBody>
                    <a:bodyPr/>
                    <a:lstStyle/>
                    <a:p>
                      <a:endParaRPr sz="500"/>
                    </a:p>
                  </a:txBody>
                  <a:tcPr marL="0" marR="0" marT="0" marB="0"/>
                </a:tc>
                <a:tc>
                  <a:txBody>
                    <a:bodyPr/>
                    <a:lstStyle/>
                    <a:p>
                      <a:pPr marL="0" marR="0" indent="368300" algn="just"/>
                      <a:r>
                        <a:rPr lang="tr" sz="450" b="1">
                          <a:latin typeface="Arial"/>
                        </a:rPr>
                        <a:t>2.238,34</a:t>
                      </a:r>
                    </a:p>
                  </a:txBody>
                  <a:tcPr marL="0" marR="0" marT="0" marB="0" anchor="b"/>
                </a:tc>
                <a:tc>
                  <a:txBody>
                    <a:bodyPr/>
                    <a:lstStyle/>
                    <a:p>
                      <a:endParaRPr sz="500"/>
                    </a:p>
                  </a:txBody>
                  <a:tcPr marL="0" marR="0" marT="0" marB="0"/>
                </a:tc>
                <a:tc>
                  <a:txBody>
                    <a:bodyPr/>
                    <a:lstStyle/>
                    <a:p>
                      <a:pPr marL="0" marR="0" indent="393700" algn="just"/>
                      <a:r>
                        <a:rPr lang="tr" sz="450" b="1">
                          <a:latin typeface="Arial"/>
                        </a:rPr>
                        <a:t>2.238,34</a:t>
                      </a:r>
                    </a:p>
                  </a:txBody>
                  <a:tcPr marL="0" marR="0" marT="0" marB="0" anchor="b"/>
                </a:tc>
                <a:extLst>
                  <a:ext uri="{0D108BD9-81ED-4DB2-BD59-A6C34878D82A}">
                    <a16:rowId xmlns:a16="http://schemas.microsoft.com/office/drawing/2014/main" val="10065"/>
                  </a:ext>
                </a:extLst>
              </a:tr>
              <a:tr h="106680">
                <a:tc>
                  <a:txBody>
                    <a:bodyPr/>
                    <a:lstStyle/>
                    <a:p>
                      <a:pPr marL="0" marR="0" indent="0"/>
                      <a:r>
                        <a:rPr lang="tr" sz="450">
                          <a:latin typeface="Arial"/>
                        </a:rPr>
                        <a:t>268.01</a:t>
                      </a:r>
                    </a:p>
                  </a:txBody>
                  <a:tcPr marL="0" marR="0" marT="0" marB="0" anchor="b"/>
                </a:tc>
                <a:tc>
                  <a:txBody>
                    <a:bodyPr/>
                    <a:lstStyle/>
                    <a:p>
                      <a:pPr marL="0" marR="0" indent="0"/>
                      <a:r>
                        <a:rPr lang="tr" sz="450">
                          <a:latin typeface="Arial"/>
                        </a:rPr>
                        <a:t>KURULUŞ VE ÖRGÜTLENME GİDERLERİ B.AMORTISMAN HES.</a:t>
                      </a:r>
                    </a:p>
                  </a:txBody>
                  <a:tcPr marL="0" marR="0" marT="0" marB="0" anchor="b"/>
                </a:tc>
                <a:tc>
                  <a:txBody>
                    <a:bodyPr/>
                    <a:lstStyle/>
                    <a:p>
                      <a:pPr marL="0" marR="0" indent="0" algn="just"/>
                      <a:r>
                        <a:rPr lang="tr" sz="450">
                          <a:latin typeface="Arial"/>
                        </a:rPr>
                        <a:t>TL</a:t>
                      </a:r>
                    </a:p>
                  </a:txBody>
                  <a:tcPr marL="0" marR="0" marT="0" marB="0" anchor="b"/>
                </a:tc>
                <a:tc>
                  <a:txBody>
                    <a:bodyPr/>
                    <a:lstStyle/>
                    <a:p>
                      <a:endParaRPr sz="600"/>
                    </a:p>
                  </a:txBody>
                  <a:tcPr marL="0" marR="0" marT="0" marB="0"/>
                </a:tc>
                <a:tc>
                  <a:txBody>
                    <a:bodyPr/>
                    <a:lstStyle/>
                    <a:p>
                      <a:pPr marL="0" marR="0" indent="419100" algn="just"/>
                      <a:r>
                        <a:rPr lang="tr" sz="450">
                          <a:latin typeface="Arial"/>
                        </a:rPr>
                        <a:t>2.238,34</a:t>
                      </a:r>
                    </a:p>
                  </a:txBody>
                  <a:tcPr marL="0" marR="0" marT="0" marB="0" anchor="b"/>
                </a:tc>
                <a:tc>
                  <a:txBody>
                    <a:bodyPr/>
                    <a:lstStyle/>
                    <a:p>
                      <a:endParaRPr sz="600"/>
                    </a:p>
                  </a:txBody>
                  <a:tcPr marL="0" marR="0" marT="0" marB="0"/>
                </a:tc>
                <a:tc>
                  <a:txBody>
                    <a:bodyPr/>
                    <a:lstStyle/>
                    <a:p>
                      <a:pPr marL="0" marR="0" indent="431800" algn="just"/>
                      <a:r>
                        <a:rPr lang="tr" sz="450">
                          <a:latin typeface="Arial"/>
                        </a:rPr>
                        <a:t>2.238,34</a:t>
                      </a:r>
                    </a:p>
                  </a:txBody>
                  <a:tcPr marL="0" marR="0" marT="0" marB="0" anchor="b"/>
                </a:tc>
                <a:extLst>
                  <a:ext uri="{0D108BD9-81ED-4DB2-BD59-A6C34878D82A}">
                    <a16:rowId xmlns:a16="http://schemas.microsoft.com/office/drawing/2014/main" val="10066"/>
                  </a:ext>
                </a:extLst>
              </a:tr>
              <a:tr h="100584">
                <a:tc>
                  <a:txBody>
                    <a:bodyPr/>
                    <a:lstStyle/>
                    <a:p>
                      <a:pPr marL="0" marR="0" indent="0" algn="just"/>
                      <a:r>
                        <a:rPr lang="tr" sz="450" b="1">
                          <a:latin typeface="Arial"/>
                        </a:rPr>
                        <a:t>3</a:t>
                      </a:r>
                    </a:p>
                  </a:txBody>
                  <a:tcPr marL="0" marR="0" marT="0" marB="0" anchor="b"/>
                </a:tc>
                <a:tc>
                  <a:txBody>
                    <a:bodyPr/>
                    <a:lstStyle/>
                    <a:p>
                      <a:pPr marL="0" marR="0" indent="0"/>
                      <a:r>
                        <a:rPr lang="tr" sz="450" b="1">
                          <a:latin typeface="Arial"/>
                        </a:rPr>
                        <a:t>KISA VADELİ YABANCI KAYNAKLAR</a:t>
                      </a:r>
                    </a:p>
                  </a:txBody>
                  <a:tcPr marL="0" marR="0" marT="0" marB="0" anchor="b"/>
                </a:tc>
                <a:tc>
                  <a:txBody>
                    <a:bodyPr/>
                    <a:lstStyle/>
                    <a:p>
                      <a:endParaRPr sz="500"/>
                    </a:p>
                  </a:txBody>
                  <a:tcPr marL="0" marR="0" marT="0" marB="0"/>
                </a:tc>
                <a:tc>
                  <a:txBody>
                    <a:bodyPr/>
                    <a:lstStyle/>
                    <a:p>
                      <a:pPr marL="0" marR="0" indent="228600" algn="just"/>
                      <a:r>
                        <a:rPr lang="tr" sz="450" b="1">
                          <a:latin typeface="Arial"/>
                        </a:rPr>
                        <a:t>4.906.3 7 7,82</a:t>
                      </a:r>
                    </a:p>
                  </a:txBody>
                  <a:tcPr marL="0" marR="0" marT="0" marB="0" anchor="b"/>
                </a:tc>
                <a:tc>
                  <a:txBody>
                    <a:bodyPr/>
                    <a:lstStyle/>
                    <a:p>
                      <a:pPr marL="0" marR="0" indent="203200" algn="just"/>
                      <a:r>
                        <a:rPr lang="tr" sz="450" b="1">
                          <a:latin typeface="Arial"/>
                        </a:rPr>
                        <a:t>5.247.676,90</a:t>
                      </a:r>
                    </a:p>
                  </a:txBody>
                  <a:tcPr marL="0" marR="0" marT="0" marB="0" anchor="b"/>
                </a:tc>
                <a:tc>
                  <a:txBody>
                    <a:bodyPr/>
                    <a:lstStyle/>
                    <a:p>
                      <a:endParaRPr sz="500"/>
                    </a:p>
                  </a:txBody>
                  <a:tcPr marL="0" marR="0" marT="0" marB="0"/>
                </a:tc>
                <a:tc>
                  <a:txBody>
                    <a:bodyPr/>
                    <a:lstStyle/>
                    <a:p>
                      <a:pPr marL="0" marR="0" indent="0" algn="r"/>
                      <a:r>
                        <a:rPr lang="tr" sz="450" b="1">
                          <a:latin typeface="Arial"/>
                        </a:rPr>
                        <a:t>341.299,08</a:t>
                      </a:r>
                    </a:p>
                  </a:txBody>
                  <a:tcPr marL="0" marR="0" marT="0" marB="0" anchor="b"/>
                </a:tc>
                <a:extLst>
                  <a:ext uri="{0D108BD9-81ED-4DB2-BD59-A6C34878D82A}">
                    <a16:rowId xmlns:a16="http://schemas.microsoft.com/office/drawing/2014/main" val="10067"/>
                  </a:ext>
                </a:extLst>
              </a:tr>
              <a:tr h="106680">
                <a:tc>
                  <a:txBody>
                    <a:bodyPr/>
                    <a:lstStyle/>
                    <a:p>
                      <a:pPr marL="0" marR="0" indent="0" algn="just"/>
                      <a:r>
                        <a:rPr lang="tr" sz="450" b="1">
                          <a:latin typeface="Arial"/>
                        </a:rPr>
                        <a:t>32</a:t>
                      </a:r>
                    </a:p>
                  </a:txBody>
                  <a:tcPr marL="0" marR="0" marT="0" marB="0" anchor="b"/>
                </a:tc>
                <a:tc>
                  <a:txBody>
                    <a:bodyPr/>
                    <a:lstStyle/>
                    <a:p>
                      <a:pPr marL="0" marR="0" indent="0"/>
                      <a:r>
                        <a:rPr lang="tr" sz="450" b="1">
                          <a:latin typeface="Arial"/>
                        </a:rPr>
                        <a:t>TİCARİ BORÇLAR</a:t>
                      </a:r>
                    </a:p>
                  </a:txBody>
                  <a:tcPr marL="0" marR="0" marT="0" marB="0" anchor="b"/>
                </a:tc>
                <a:tc>
                  <a:txBody>
                    <a:bodyPr/>
                    <a:lstStyle/>
                    <a:p>
                      <a:endParaRPr sz="600"/>
                    </a:p>
                  </a:txBody>
                  <a:tcPr marL="0" marR="0" marT="0" marB="0"/>
                </a:tc>
                <a:tc>
                  <a:txBody>
                    <a:bodyPr/>
                    <a:lstStyle/>
                    <a:p>
                      <a:pPr marL="0" marR="0" indent="228600" algn="just"/>
                      <a:r>
                        <a:rPr lang="tr" sz="450" b="1">
                          <a:latin typeface="Arial"/>
                        </a:rPr>
                        <a:t>2.254.347,01</a:t>
                      </a:r>
                    </a:p>
                  </a:txBody>
                  <a:tcPr marL="0" marR="0" marT="0" marB="0" anchor="b"/>
                </a:tc>
                <a:tc>
                  <a:txBody>
                    <a:bodyPr/>
                    <a:lstStyle/>
                    <a:p>
                      <a:pPr marL="0" marR="0" indent="203200" algn="just"/>
                      <a:r>
                        <a:rPr lang="tr" sz="450" b="1">
                          <a:latin typeface="Arial"/>
                        </a:rPr>
                        <a:t>2.261.240,13</a:t>
                      </a:r>
                    </a:p>
                  </a:txBody>
                  <a:tcPr marL="0" marR="0" marT="0" marB="0" anchor="b"/>
                </a:tc>
                <a:tc>
                  <a:txBody>
                    <a:bodyPr/>
                    <a:lstStyle/>
                    <a:p>
                      <a:endParaRPr sz="600"/>
                    </a:p>
                  </a:txBody>
                  <a:tcPr marL="0" marR="0" marT="0" marB="0"/>
                </a:tc>
                <a:tc>
                  <a:txBody>
                    <a:bodyPr/>
                    <a:lstStyle/>
                    <a:p>
                      <a:pPr marL="0" marR="0" indent="393700" algn="just"/>
                      <a:r>
                        <a:rPr lang="tr" sz="450" b="1">
                          <a:latin typeface="Arial"/>
                        </a:rPr>
                        <a:t>6.893,12</a:t>
                      </a:r>
                    </a:p>
                  </a:txBody>
                  <a:tcPr marL="0" marR="0" marT="0" marB="0" anchor="b"/>
                </a:tc>
                <a:extLst>
                  <a:ext uri="{0D108BD9-81ED-4DB2-BD59-A6C34878D82A}">
                    <a16:rowId xmlns:a16="http://schemas.microsoft.com/office/drawing/2014/main" val="10068"/>
                  </a:ext>
                </a:extLst>
              </a:tr>
              <a:tr h="103632">
                <a:tc>
                  <a:txBody>
                    <a:bodyPr/>
                    <a:lstStyle/>
                    <a:p>
                      <a:pPr marL="0" marR="0" indent="0" algn="just"/>
                      <a:r>
                        <a:rPr lang="tr" sz="450" b="1">
                          <a:latin typeface="Arial"/>
                        </a:rPr>
                        <a:t>320</a:t>
                      </a:r>
                    </a:p>
                  </a:txBody>
                  <a:tcPr marL="0" marR="0" marT="0" marB="0" anchor="b"/>
                </a:tc>
                <a:tc>
                  <a:txBody>
                    <a:bodyPr/>
                    <a:lstStyle/>
                    <a:p>
                      <a:pPr marL="0" marR="0" indent="0"/>
                      <a:r>
                        <a:rPr lang="tr" sz="450" b="1">
                          <a:latin typeface="Arial"/>
                        </a:rPr>
                        <a:t>SATICILAR</a:t>
                      </a:r>
                    </a:p>
                  </a:txBody>
                  <a:tcPr marL="0" marR="0" marT="0" marB="0" anchor="b"/>
                </a:tc>
                <a:tc>
                  <a:txBody>
                    <a:bodyPr/>
                    <a:lstStyle/>
                    <a:p>
                      <a:endParaRPr sz="500"/>
                    </a:p>
                  </a:txBody>
                  <a:tcPr marL="0" marR="0" marT="0" marB="0"/>
                </a:tc>
                <a:tc>
                  <a:txBody>
                    <a:bodyPr/>
                    <a:lstStyle/>
                    <a:p>
                      <a:pPr marL="0" marR="0" indent="228600" algn="just"/>
                      <a:r>
                        <a:rPr lang="tr" sz="450" b="1">
                          <a:latin typeface="Arial"/>
                        </a:rPr>
                        <a:t>2.254.347,01</a:t>
                      </a:r>
                    </a:p>
                  </a:txBody>
                  <a:tcPr marL="0" marR="0" marT="0" marB="0" anchor="b"/>
                </a:tc>
                <a:tc>
                  <a:txBody>
                    <a:bodyPr/>
                    <a:lstStyle/>
                    <a:p>
                      <a:pPr marL="0" marR="0" indent="203200" algn="just"/>
                      <a:r>
                        <a:rPr lang="tr" sz="450" b="1">
                          <a:latin typeface="Arial"/>
                        </a:rPr>
                        <a:t>2.261.240,13</a:t>
                      </a:r>
                    </a:p>
                  </a:txBody>
                  <a:tcPr marL="0" marR="0" marT="0" marB="0" anchor="b"/>
                </a:tc>
                <a:tc>
                  <a:txBody>
                    <a:bodyPr/>
                    <a:lstStyle/>
                    <a:p>
                      <a:endParaRPr sz="500"/>
                    </a:p>
                  </a:txBody>
                  <a:tcPr marL="0" marR="0" marT="0" marB="0"/>
                </a:tc>
                <a:tc>
                  <a:txBody>
                    <a:bodyPr/>
                    <a:lstStyle/>
                    <a:p>
                      <a:pPr marL="0" marR="0" indent="393700" algn="just"/>
                      <a:r>
                        <a:rPr lang="tr" sz="450" b="1">
                          <a:latin typeface="Arial"/>
                        </a:rPr>
                        <a:t>6.893,12</a:t>
                      </a:r>
                    </a:p>
                  </a:txBody>
                  <a:tcPr marL="0" marR="0" marT="0" marB="0" anchor="b"/>
                </a:tc>
                <a:extLst>
                  <a:ext uri="{0D108BD9-81ED-4DB2-BD59-A6C34878D82A}">
                    <a16:rowId xmlns:a16="http://schemas.microsoft.com/office/drawing/2014/main" val="10069"/>
                  </a:ext>
                </a:extLst>
              </a:tr>
              <a:tr h="103632">
                <a:tc>
                  <a:txBody>
                    <a:bodyPr/>
                    <a:lstStyle/>
                    <a:p>
                      <a:pPr marL="0" marR="0" indent="0"/>
                      <a:r>
                        <a:rPr lang="tr" sz="450">
                          <a:latin typeface="Arial"/>
                        </a:rPr>
                        <a:t>320.02</a:t>
                      </a:r>
                    </a:p>
                  </a:txBody>
                  <a:tcPr marL="0" marR="0" marT="0" marB="0" anchor="b"/>
                </a:tc>
                <a:tc>
                  <a:txBody>
                    <a:bodyPr/>
                    <a:lstStyle/>
                    <a:p>
                      <a:pPr marL="0" marR="0" indent="0"/>
                      <a:r>
                        <a:rPr lang="tr" sz="450">
                          <a:latin typeface="Arial"/>
                        </a:rPr>
                        <a:t>İyidere Noterliği(baykan Muhasebe)</a:t>
                      </a:r>
                    </a:p>
                  </a:txBody>
                  <a:tcPr marL="0" marR="0" marT="0" marB="0" anchor="b"/>
                </a:tc>
                <a:tc>
                  <a:txBody>
                    <a:bodyPr/>
                    <a:lstStyle/>
                    <a:p>
                      <a:endParaRPr sz="500"/>
                    </a:p>
                  </a:txBody>
                  <a:tcPr marL="0" marR="0" marT="0" marB="0"/>
                </a:tc>
                <a:tc>
                  <a:txBody>
                    <a:bodyPr/>
                    <a:lstStyle/>
                    <a:p>
                      <a:pPr marL="0" marR="0" indent="406400" algn="just"/>
                      <a:r>
                        <a:rPr lang="tr" sz="450">
                          <a:latin typeface="Arial"/>
                        </a:rPr>
                        <a:t>1.632,80</a:t>
                      </a:r>
                    </a:p>
                  </a:txBody>
                  <a:tcPr marL="0" marR="0" marT="0" marB="0" anchor="b"/>
                </a:tc>
                <a:tc>
                  <a:txBody>
                    <a:bodyPr/>
                    <a:lstStyle/>
                    <a:p>
                      <a:pPr marL="0" marR="0" indent="419100" algn="just"/>
                      <a:r>
                        <a:rPr lang="tr" sz="450">
                          <a:latin typeface="Arial"/>
                        </a:rPr>
                        <a:t>3.000,38</a:t>
                      </a:r>
                    </a:p>
                  </a:txBody>
                  <a:tcPr marL="0" marR="0" marT="0" marB="0" anchor="b"/>
                </a:tc>
                <a:tc>
                  <a:txBody>
                    <a:bodyPr/>
                    <a:lstStyle/>
                    <a:p>
                      <a:endParaRPr sz="500"/>
                    </a:p>
                  </a:txBody>
                  <a:tcPr marL="0" marR="0" marT="0" marB="0"/>
                </a:tc>
                <a:tc>
                  <a:txBody>
                    <a:bodyPr/>
                    <a:lstStyle/>
                    <a:p>
                      <a:pPr marL="0" marR="0" indent="431800" algn="just"/>
                      <a:r>
                        <a:rPr lang="tr" sz="450">
                          <a:latin typeface="Arial"/>
                        </a:rPr>
                        <a:t>1.367,58</a:t>
                      </a:r>
                    </a:p>
                  </a:txBody>
                  <a:tcPr marL="0" marR="0" marT="0" marB="0" anchor="b"/>
                </a:tc>
                <a:extLst>
                  <a:ext uri="{0D108BD9-81ED-4DB2-BD59-A6C34878D82A}">
                    <a16:rowId xmlns:a16="http://schemas.microsoft.com/office/drawing/2014/main" val="10070"/>
                  </a:ext>
                </a:extLst>
              </a:tr>
              <a:tr h="97536">
                <a:tc>
                  <a:txBody>
                    <a:bodyPr/>
                    <a:lstStyle/>
                    <a:p>
                      <a:pPr marL="0" marR="0" indent="0"/>
                      <a:r>
                        <a:rPr lang="tr" sz="450">
                          <a:latin typeface="Arial"/>
                        </a:rPr>
                        <a:t>320.04</a:t>
                      </a:r>
                    </a:p>
                  </a:txBody>
                  <a:tcPr marL="0" marR="0" marT="0" marB="0" anchor="b"/>
                </a:tc>
                <a:tc>
                  <a:txBody>
                    <a:bodyPr/>
                    <a:lstStyle/>
                    <a:p>
                      <a:pPr marL="0" marR="0" indent="0"/>
                      <a:r>
                        <a:rPr lang="tr" sz="450">
                          <a:latin typeface="Arial"/>
                        </a:rPr>
                        <a:t>Akmehmet İnşaat Temizlik Ürünleri Gıda Sanayi Pazarlama Dış Ticaret Limited</a:t>
                      </a:r>
                    </a:p>
                  </a:txBody>
                  <a:tcPr marL="0" marR="0" marT="0" marB="0" anchor="b"/>
                </a:tc>
                <a:tc>
                  <a:txBody>
                    <a:bodyPr/>
                    <a:lstStyle/>
                    <a:p>
                      <a:pPr marL="0" marR="0" indent="0" algn="just"/>
                      <a:r>
                        <a:rPr lang="tr" sz="400" b="1">
                          <a:latin typeface="Arial"/>
                        </a:rPr>
                        <a:t>TL</a:t>
                      </a:r>
                    </a:p>
                  </a:txBody>
                  <a:tcPr marL="0" marR="0" marT="0" marB="0" anchor="b"/>
                </a:tc>
                <a:tc>
                  <a:txBody>
                    <a:bodyPr/>
                    <a:lstStyle/>
                    <a:p>
                      <a:pPr marL="0" marR="0" indent="368300" algn="just"/>
                      <a:r>
                        <a:rPr lang="tr" sz="450">
                          <a:latin typeface="Arial"/>
                        </a:rPr>
                        <a:t>16.126,40</a:t>
                      </a:r>
                    </a:p>
                  </a:txBody>
                  <a:tcPr marL="0" marR="0" marT="0" marB="0" anchor="b"/>
                </a:tc>
                <a:tc>
                  <a:txBody>
                    <a:bodyPr/>
                    <a:lstStyle/>
                    <a:p>
                      <a:pPr marL="0" marR="0" indent="368300" algn="just"/>
                      <a:r>
                        <a:rPr lang="tr" sz="450">
                          <a:latin typeface="Arial"/>
                        </a:rPr>
                        <a:t>16.216,41</a:t>
                      </a:r>
                    </a:p>
                  </a:txBody>
                  <a:tcPr marL="0" marR="0" marT="0" marB="0" anchor="b"/>
                </a:tc>
                <a:tc>
                  <a:txBody>
                    <a:bodyPr/>
                    <a:lstStyle/>
                    <a:p>
                      <a:endParaRPr sz="500"/>
                    </a:p>
                  </a:txBody>
                  <a:tcPr marL="0" marR="0" marT="0" marB="0"/>
                </a:tc>
                <a:tc>
                  <a:txBody>
                    <a:bodyPr/>
                    <a:lstStyle/>
                    <a:p>
                      <a:pPr marL="0" marR="0" indent="0" algn="r"/>
                      <a:r>
                        <a:rPr lang="tr" sz="450">
                          <a:latin typeface="Arial"/>
                        </a:rPr>
                        <a:t>90,01</a:t>
                      </a:r>
                    </a:p>
                  </a:txBody>
                  <a:tcPr marL="0" marR="0" marT="0" marB="0" anchor="b"/>
                </a:tc>
                <a:extLst>
                  <a:ext uri="{0D108BD9-81ED-4DB2-BD59-A6C34878D82A}">
                    <a16:rowId xmlns:a16="http://schemas.microsoft.com/office/drawing/2014/main" val="10071"/>
                  </a:ext>
                </a:extLst>
              </a:tr>
              <a:tr h="103632">
                <a:tc>
                  <a:txBody>
                    <a:bodyPr/>
                    <a:lstStyle/>
                    <a:p>
                      <a:pPr marL="0" marR="0" indent="0"/>
                      <a:r>
                        <a:rPr lang="tr" sz="450">
                          <a:latin typeface="Arial"/>
                        </a:rPr>
                        <a:t>320.05</a:t>
                      </a:r>
                    </a:p>
                  </a:txBody>
                  <a:tcPr marL="0" marR="0" marT="0" marB="0" anchor="b"/>
                </a:tc>
                <a:tc>
                  <a:txBody>
                    <a:bodyPr/>
                    <a:lstStyle/>
                    <a:p>
                      <a:pPr marL="0" marR="0" indent="0"/>
                      <a:r>
                        <a:rPr lang="tr" sz="450">
                          <a:latin typeface="Arial"/>
                        </a:rPr>
                        <a:t>Arso İht. Mad.Gıd.San.Dağ.Paz.Ve ithıhr.Tic.Ltd Ştı</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368300" algn="just"/>
                      <a:r>
                        <a:rPr lang="tr" sz="450">
                          <a:latin typeface="Arial"/>
                        </a:rPr>
                        <a:t>66.264,96</a:t>
                      </a:r>
                    </a:p>
                  </a:txBody>
                  <a:tcPr marL="0" marR="0" marT="0" marB="0" anchor="b"/>
                </a:tc>
                <a:tc>
                  <a:txBody>
                    <a:bodyPr/>
                    <a:lstStyle/>
                    <a:p>
                      <a:pPr marL="0" marR="0" indent="368300" algn="just"/>
                      <a:r>
                        <a:rPr lang="tr" sz="450">
                          <a:latin typeface="Arial"/>
                        </a:rPr>
                        <a:t>66.264,96</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72"/>
                  </a:ext>
                </a:extLst>
              </a:tr>
              <a:tr h="103632">
                <a:tc>
                  <a:txBody>
                    <a:bodyPr/>
                    <a:lstStyle/>
                    <a:p>
                      <a:pPr marL="0" marR="0" indent="0"/>
                      <a:r>
                        <a:rPr lang="tr" sz="450">
                          <a:latin typeface="Arial"/>
                        </a:rPr>
                        <a:t>320.07</a:t>
                      </a:r>
                    </a:p>
                  </a:txBody>
                  <a:tcPr marL="0" marR="0" marT="0" marB="0" anchor="b"/>
                </a:tc>
                <a:tc>
                  <a:txBody>
                    <a:bodyPr/>
                    <a:lstStyle/>
                    <a:p>
                      <a:pPr marL="0" marR="0" indent="0"/>
                      <a:r>
                        <a:rPr lang="tr" sz="450">
                          <a:latin typeface="Arial"/>
                        </a:rPr>
                        <a:t>Karsan Karadeniz Kimya Ve Gıda Sanayii Ticaret Limited Şirketi</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330200" algn="just"/>
                      <a:r>
                        <a:rPr lang="tr" sz="450">
                          <a:latin typeface="Arial"/>
                        </a:rPr>
                        <a:t>142.101,14</a:t>
                      </a:r>
                    </a:p>
                  </a:txBody>
                  <a:tcPr marL="0" marR="0" marT="0" marB="0" anchor="b"/>
                </a:tc>
                <a:tc>
                  <a:txBody>
                    <a:bodyPr/>
                    <a:lstStyle/>
                    <a:p>
                      <a:pPr marL="0" marR="0" indent="330200" algn="just"/>
                      <a:r>
                        <a:rPr lang="tr" sz="450">
                          <a:latin typeface="Arial"/>
                        </a:rPr>
                        <a:t>142.101,06</a:t>
                      </a:r>
                    </a:p>
                  </a:txBody>
                  <a:tcPr marL="0" marR="0" marT="0" marB="0" anchor="b"/>
                </a:tc>
                <a:tc>
                  <a:txBody>
                    <a:bodyPr/>
                    <a:lstStyle/>
                    <a:p>
                      <a:pPr marL="0" marR="0" indent="0" algn="r"/>
                      <a:r>
                        <a:rPr lang="tr" sz="450">
                          <a:latin typeface="Arial"/>
                        </a:rPr>
                        <a:t>0,08</a:t>
                      </a:r>
                    </a:p>
                  </a:txBody>
                  <a:tcPr marL="0" marR="0" marT="0" marB="0" anchor="b"/>
                </a:tc>
                <a:tc>
                  <a:txBody>
                    <a:bodyPr/>
                    <a:lstStyle/>
                    <a:p>
                      <a:endParaRPr sz="500"/>
                    </a:p>
                  </a:txBody>
                  <a:tcPr marL="0" marR="0" marT="0" marB="0"/>
                </a:tc>
                <a:extLst>
                  <a:ext uri="{0D108BD9-81ED-4DB2-BD59-A6C34878D82A}">
                    <a16:rowId xmlns:a16="http://schemas.microsoft.com/office/drawing/2014/main" val="10073"/>
                  </a:ext>
                </a:extLst>
              </a:tr>
              <a:tr h="103632">
                <a:tc>
                  <a:txBody>
                    <a:bodyPr/>
                    <a:lstStyle/>
                    <a:p>
                      <a:pPr marL="0" marR="0" indent="0"/>
                      <a:r>
                        <a:rPr lang="tr" sz="450">
                          <a:latin typeface="Arial"/>
                        </a:rPr>
                        <a:t>320.09</a:t>
                      </a:r>
                    </a:p>
                  </a:txBody>
                  <a:tcPr marL="0" marR="0" marT="0" marB="0" anchor="b"/>
                </a:tc>
                <a:tc>
                  <a:txBody>
                    <a:bodyPr/>
                    <a:lstStyle/>
                    <a:p>
                      <a:pPr marL="0" marR="0" indent="0"/>
                      <a:r>
                        <a:rPr lang="tr" sz="450">
                          <a:latin typeface="Arial"/>
                        </a:rPr>
                        <a:t>Haşan Güngör Baneks Unlu Mam</a:t>
                      </a:r>
                    </a:p>
                  </a:txBody>
                  <a:tcPr marL="0" marR="0" marT="0" marB="0" anchor="b"/>
                </a:tc>
                <a:tc>
                  <a:txBody>
                    <a:bodyPr/>
                    <a:lstStyle/>
                    <a:p>
                      <a:endParaRPr sz="500"/>
                    </a:p>
                  </a:txBody>
                  <a:tcPr marL="0" marR="0" marT="0" marB="0"/>
                </a:tc>
                <a:tc>
                  <a:txBody>
                    <a:bodyPr/>
                    <a:lstStyle/>
                    <a:p>
                      <a:pPr marL="0" marR="0" indent="330200" algn="just"/>
                      <a:r>
                        <a:rPr lang="tr" sz="450">
                          <a:latin typeface="Arial"/>
                        </a:rPr>
                        <a:t>121.765,60</a:t>
                      </a:r>
                    </a:p>
                  </a:txBody>
                  <a:tcPr marL="0" marR="0" marT="0" marB="0" anchor="b"/>
                </a:tc>
                <a:tc>
                  <a:txBody>
                    <a:bodyPr/>
                    <a:lstStyle/>
                    <a:p>
                      <a:pPr marL="0" marR="0" indent="330200" algn="just"/>
                      <a:r>
                        <a:rPr lang="tr" sz="450">
                          <a:latin typeface="Arial"/>
                        </a:rPr>
                        <a:t>126.946,90</a:t>
                      </a:r>
                    </a:p>
                  </a:txBody>
                  <a:tcPr marL="0" marR="0" marT="0" marB="0" anchor="b"/>
                </a:tc>
                <a:tc>
                  <a:txBody>
                    <a:bodyPr/>
                    <a:lstStyle/>
                    <a:p>
                      <a:endParaRPr sz="500"/>
                    </a:p>
                  </a:txBody>
                  <a:tcPr marL="0" marR="0" marT="0" marB="0"/>
                </a:tc>
                <a:tc>
                  <a:txBody>
                    <a:bodyPr/>
                    <a:lstStyle/>
                    <a:p>
                      <a:pPr marL="0" marR="0" indent="431800" algn="just"/>
                      <a:r>
                        <a:rPr lang="tr" sz="450">
                          <a:latin typeface="Arial"/>
                        </a:rPr>
                        <a:t>5.181,30</a:t>
                      </a:r>
                    </a:p>
                  </a:txBody>
                  <a:tcPr marL="0" marR="0" marT="0" marB="0" anchor="b"/>
                </a:tc>
                <a:extLst>
                  <a:ext uri="{0D108BD9-81ED-4DB2-BD59-A6C34878D82A}">
                    <a16:rowId xmlns:a16="http://schemas.microsoft.com/office/drawing/2014/main" val="10074"/>
                  </a:ext>
                </a:extLst>
              </a:tr>
              <a:tr h="100584">
                <a:tc>
                  <a:txBody>
                    <a:bodyPr/>
                    <a:lstStyle/>
                    <a:p>
                      <a:pPr marL="0" marR="0" indent="0"/>
                      <a:r>
                        <a:rPr lang="tr" sz="450">
                          <a:latin typeface="Arial"/>
                        </a:rPr>
                        <a:t>320.10</a:t>
                      </a:r>
                    </a:p>
                  </a:txBody>
                  <a:tcPr marL="0" marR="0" marT="0" marB="0" anchor="b"/>
                </a:tc>
                <a:tc>
                  <a:txBody>
                    <a:bodyPr/>
                    <a:lstStyle/>
                    <a:p>
                      <a:pPr marL="0" marR="0" indent="0"/>
                      <a:r>
                        <a:rPr lang="tr" sz="450">
                          <a:latin typeface="Arial"/>
                        </a:rPr>
                        <a:t>Çay İşletmeleri Genel Müdürlüğü Çaykur</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330200" algn="just"/>
                      <a:r>
                        <a:rPr lang="tr" sz="450">
                          <a:latin typeface="Arial"/>
                        </a:rPr>
                        <a:t>166.664,53</a:t>
                      </a:r>
                    </a:p>
                  </a:txBody>
                  <a:tcPr marL="0" marR="0" marT="0" marB="0" anchor="b"/>
                </a:tc>
                <a:tc>
                  <a:txBody>
                    <a:bodyPr/>
                    <a:lstStyle/>
                    <a:p>
                      <a:pPr marL="0" marR="0" indent="330200" algn="just"/>
                      <a:r>
                        <a:rPr lang="tr" sz="450">
                          <a:latin typeface="Arial"/>
                        </a:rPr>
                        <a:t>166.331,14</a:t>
                      </a:r>
                    </a:p>
                  </a:txBody>
                  <a:tcPr marL="0" marR="0" marT="0" marB="0" anchor="b"/>
                </a:tc>
                <a:tc>
                  <a:txBody>
                    <a:bodyPr/>
                    <a:lstStyle/>
                    <a:p>
                      <a:pPr marL="0" marR="0" indent="393700" algn="just"/>
                      <a:r>
                        <a:rPr lang="tr" sz="450">
                          <a:latin typeface="Arial"/>
                        </a:rPr>
                        <a:t>333,39</a:t>
                      </a:r>
                    </a:p>
                  </a:txBody>
                  <a:tcPr marL="0" marR="0" marT="0" marB="0" anchor="b"/>
                </a:tc>
                <a:tc>
                  <a:txBody>
                    <a:bodyPr/>
                    <a:lstStyle/>
                    <a:p>
                      <a:endParaRPr sz="500"/>
                    </a:p>
                  </a:txBody>
                  <a:tcPr marL="0" marR="0" marT="0" marB="0"/>
                </a:tc>
                <a:extLst>
                  <a:ext uri="{0D108BD9-81ED-4DB2-BD59-A6C34878D82A}">
                    <a16:rowId xmlns:a16="http://schemas.microsoft.com/office/drawing/2014/main" val="10075"/>
                  </a:ext>
                </a:extLst>
              </a:tr>
              <a:tr h="106680">
                <a:tc>
                  <a:txBody>
                    <a:bodyPr/>
                    <a:lstStyle/>
                    <a:p>
                      <a:pPr marL="0" marR="0" indent="0"/>
                      <a:r>
                        <a:rPr lang="tr" sz="450">
                          <a:latin typeface="Arial"/>
                        </a:rPr>
                        <a:t>320.14</a:t>
                      </a:r>
                    </a:p>
                  </a:txBody>
                  <a:tcPr marL="0" marR="0" marT="0" marB="0" anchor="b"/>
                </a:tc>
                <a:tc>
                  <a:txBody>
                    <a:bodyPr/>
                    <a:lstStyle/>
                    <a:p>
                      <a:pPr marL="0" marR="0" indent="0"/>
                      <a:r>
                        <a:rPr lang="tr" sz="450">
                          <a:latin typeface="Arial"/>
                        </a:rPr>
                        <a:t>Ma-ko Gıda Dağıtımve Pazarlamaltd Şti</a:t>
                      </a:r>
                    </a:p>
                  </a:txBody>
                  <a:tcPr marL="0" marR="0" marT="0" marB="0" anchor="b"/>
                </a:tc>
                <a:tc>
                  <a:txBody>
                    <a:bodyPr/>
                    <a:lstStyle/>
                    <a:p>
                      <a:pPr marL="0" marR="0" indent="0" algn="just"/>
                      <a:r>
                        <a:rPr lang="tr" sz="400" b="1">
                          <a:latin typeface="Arial"/>
                        </a:rPr>
                        <a:t>Tl</a:t>
                      </a:r>
                    </a:p>
                  </a:txBody>
                  <a:tcPr marL="0" marR="0" marT="0" marB="0" anchor="b"/>
                </a:tc>
                <a:tc>
                  <a:txBody>
                    <a:bodyPr/>
                    <a:lstStyle/>
                    <a:p>
                      <a:pPr marL="0" marR="0" indent="330200" algn="just"/>
                      <a:r>
                        <a:rPr lang="tr" sz="450">
                          <a:latin typeface="Arial"/>
                        </a:rPr>
                        <a:t>125.841,78</a:t>
                      </a:r>
                    </a:p>
                  </a:txBody>
                  <a:tcPr marL="0" marR="0" marT="0" marB="0" anchor="b"/>
                </a:tc>
                <a:tc>
                  <a:txBody>
                    <a:bodyPr/>
                    <a:lstStyle/>
                    <a:p>
                      <a:pPr marL="0" marR="0" indent="330200" algn="just"/>
                      <a:r>
                        <a:rPr lang="tr" sz="450">
                          <a:latin typeface="Arial"/>
                        </a:rPr>
                        <a:t>125.841,78</a:t>
                      </a:r>
                    </a:p>
                  </a:txBody>
                  <a:tcPr marL="0" marR="0" marT="0" marB="0" anchor="b"/>
                </a:tc>
                <a:tc>
                  <a:txBody>
                    <a:bodyPr/>
                    <a:lstStyle/>
                    <a:p>
                      <a:endParaRPr sz="600"/>
                    </a:p>
                  </a:txBody>
                  <a:tcPr marL="0" marR="0" marT="0" marB="0"/>
                </a:tc>
                <a:tc>
                  <a:txBody>
                    <a:bodyPr/>
                    <a:lstStyle/>
                    <a:p>
                      <a:endParaRPr sz="600"/>
                    </a:p>
                  </a:txBody>
                  <a:tcPr marL="0" marR="0" marT="0" marB="0"/>
                </a:tc>
                <a:extLst>
                  <a:ext uri="{0D108BD9-81ED-4DB2-BD59-A6C34878D82A}">
                    <a16:rowId xmlns:a16="http://schemas.microsoft.com/office/drawing/2014/main" val="10076"/>
                  </a:ext>
                </a:extLst>
              </a:tr>
              <a:tr h="100584">
                <a:tc>
                  <a:txBody>
                    <a:bodyPr/>
                    <a:lstStyle/>
                    <a:p>
                      <a:pPr marL="0" marR="0" indent="0"/>
                      <a:r>
                        <a:rPr lang="tr" sz="450">
                          <a:latin typeface="Arial"/>
                        </a:rPr>
                        <a:t>320.18</a:t>
                      </a:r>
                    </a:p>
                  </a:txBody>
                  <a:tcPr marL="0" marR="0" marT="0" marB="0" anchor="b"/>
                </a:tc>
                <a:tc>
                  <a:txBody>
                    <a:bodyPr/>
                    <a:lstStyle/>
                    <a:p>
                      <a:pPr marL="0" marR="0" indent="0"/>
                      <a:r>
                        <a:rPr lang="tr" sz="450">
                          <a:latin typeface="Arial"/>
                        </a:rPr>
                        <a:t>S.S 53/13 İyidere Tarımsal Kalkınma Kooperatifi</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406400" algn="just"/>
                      <a:r>
                        <a:rPr lang="tr" sz="450">
                          <a:latin typeface="Arial"/>
                        </a:rPr>
                        <a:t>3 812,98</a:t>
                      </a:r>
                    </a:p>
                  </a:txBody>
                  <a:tcPr marL="0" marR="0" marT="0" marB="0" anchor="b"/>
                </a:tc>
                <a:tc>
                  <a:txBody>
                    <a:bodyPr/>
                    <a:lstStyle/>
                    <a:p>
                      <a:pPr marL="0" marR="0" indent="0" algn="r"/>
                      <a:r>
                        <a:rPr lang="tr" sz="450">
                          <a:latin typeface="Arial"/>
                        </a:rPr>
                        <a:t>5270,61</a:t>
                      </a:r>
                    </a:p>
                  </a:txBody>
                  <a:tcPr marL="0" marR="0" marT="0" marB="0" anchor="b"/>
                </a:tc>
                <a:tc>
                  <a:txBody>
                    <a:bodyPr/>
                    <a:lstStyle/>
                    <a:p>
                      <a:endParaRPr sz="500"/>
                    </a:p>
                  </a:txBody>
                  <a:tcPr marL="0" marR="0" marT="0" marB="0"/>
                </a:tc>
                <a:tc>
                  <a:txBody>
                    <a:bodyPr/>
                    <a:lstStyle/>
                    <a:p>
                      <a:pPr marL="0" marR="0" indent="431800" algn="just"/>
                      <a:r>
                        <a:rPr lang="tr" sz="450">
                          <a:latin typeface="Arial"/>
                        </a:rPr>
                        <a:t>1.457,63</a:t>
                      </a:r>
                    </a:p>
                  </a:txBody>
                  <a:tcPr marL="0" marR="0" marT="0" marB="0" anchor="b"/>
                </a:tc>
                <a:extLst>
                  <a:ext uri="{0D108BD9-81ED-4DB2-BD59-A6C34878D82A}">
                    <a16:rowId xmlns:a16="http://schemas.microsoft.com/office/drawing/2014/main" val="10077"/>
                  </a:ext>
                </a:extLst>
              </a:tr>
              <a:tr h="103632">
                <a:tc>
                  <a:txBody>
                    <a:bodyPr/>
                    <a:lstStyle/>
                    <a:p>
                      <a:pPr marL="0" marR="0" indent="0"/>
                      <a:r>
                        <a:rPr lang="tr" sz="450">
                          <a:latin typeface="Arial"/>
                        </a:rPr>
                        <a:t>320.22</a:t>
                      </a:r>
                    </a:p>
                  </a:txBody>
                  <a:tcPr marL="0" marR="0" marT="0" marB="0" anchor="b"/>
                </a:tc>
                <a:tc>
                  <a:txBody>
                    <a:bodyPr/>
                    <a:lstStyle/>
                    <a:p>
                      <a:pPr marL="0" marR="0" indent="0"/>
                      <a:r>
                        <a:rPr lang="tr" sz="450">
                          <a:latin typeface="Arial"/>
                        </a:rPr>
                        <a:t>Gürçay Gıda Sanayi Ve Ticaret Anonim Şirket</a:t>
                      </a:r>
                    </a:p>
                  </a:txBody>
                  <a:tcPr marL="0" marR="0" marT="0" marB="0" anchor="b"/>
                </a:tc>
                <a:tc>
                  <a:txBody>
                    <a:bodyPr/>
                    <a:lstStyle/>
                    <a:p>
                      <a:endParaRPr sz="500"/>
                    </a:p>
                  </a:txBody>
                  <a:tcPr marL="0" marR="0" marT="0" marB="0"/>
                </a:tc>
                <a:tc>
                  <a:txBody>
                    <a:bodyPr/>
                    <a:lstStyle/>
                    <a:p>
                      <a:pPr marL="0" marR="0" indent="330200" algn="just"/>
                      <a:r>
                        <a:rPr lang="tr" sz="450">
                          <a:latin typeface="Arial"/>
                        </a:rPr>
                        <a:t>252.000,OC</a:t>
                      </a:r>
                    </a:p>
                  </a:txBody>
                  <a:tcPr marL="0" marR="0" marT="0" marB="0" anchor="b"/>
                </a:tc>
                <a:tc>
                  <a:txBody>
                    <a:bodyPr/>
                    <a:lstStyle/>
                    <a:p>
                      <a:pPr marL="0" marR="0" indent="330200" algn="just"/>
                      <a:r>
                        <a:rPr lang="tr" sz="450">
                          <a:latin typeface="Arial"/>
                        </a:rPr>
                        <a:t>252.000,00</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78"/>
                  </a:ext>
                </a:extLst>
              </a:tr>
              <a:tr h="100584">
                <a:tc>
                  <a:txBody>
                    <a:bodyPr/>
                    <a:lstStyle/>
                    <a:p>
                      <a:pPr marL="0" marR="0" indent="0"/>
                      <a:r>
                        <a:rPr lang="tr" sz="450">
                          <a:latin typeface="Arial"/>
                        </a:rPr>
                        <a:t>320.23</a:t>
                      </a:r>
                    </a:p>
                  </a:txBody>
                  <a:tcPr marL="0" marR="0" marT="0" marB="0" anchor="b"/>
                </a:tc>
                <a:tc>
                  <a:txBody>
                    <a:bodyPr/>
                    <a:lstStyle/>
                    <a:p>
                      <a:pPr marL="0" marR="0" indent="0"/>
                      <a:r>
                        <a:rPr lang="tr" sz="450">
                          <a:latin typeface="Arial"/>
                        </a:rPr>
                        <a:t>Aksa Çoruh Elektrik Perakende Satış Anonim Şirketi</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368300" algn="just"/>
                      <a:r>
                        <a:rPr lang="tr" sz="450">
                          <a:latin typeface="Arial"/>
                        </a:rPr>
                        <a:t>36.702,20</a:t>
                      </a:r>
                    </a:p>
                  </a:txBody>
                  <a:tcPr marL="0" marR="0" marT="0" marB="0" anchor="b"/>
                </a:tc>
                <a:tc>
                  <a:txBody>
                    <a:bodyPr/>
                    <a:lstStyle/>
                    <a:p>
                      <a:pPr marL="0" marR="0" indent="368300" algn="just"/>
                      <a:r>
                        <a:rPr lang="tr" sz="450">
                          <a:latin typeface="Arial"/>
                        </a:rPr>
                        <a:t>36.702,20</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79"/>
                  </a:ext>
                </a:extLst>
              </a:tr>
              <a:tr h="106680">
                <a:tc>
                  <a:txBody>
                    <a:bodyPr/>
                    <a:lstStyle/>
                    <a:p>
                      <a:pPr marL="0" marR="0" indent="0"/>
                      <a:r>
                        <a:rPr lang="tr" sz="450">
                          <a:latin typeface="Arial"/>
                        </a:rPr>
                        <a:t>320.29</a:t>
                      </a:r>
                    </a:p>
                  </a:txBody>
                  <a:tcPr marL="0" marR="0" marT="0" marB="0" anchor="b"/>
                </a:tc>
                <a:tc>
                  <a:txBody>
                    <a:bodyPr/>
                    <a:lstStyle/>
                    <a:p>
                      <a:pPr marL="0" marR="0" indent="0"/>
                      <a:r>
                        <a:rPr lang="tr" sz="450">
                          <a:latin typeface="Arial"/>
                        </a:rPr>
                        <a:t>Şafak Civelek Yayla Kasabı</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368300" algn="just"/>
                      <a:r>
                        <a:rPr lang="tr" sz="450">
                          <a:latin typeface="Arial"/>
                        </a:rPr>
                        <a:t>39.250,00</a:t>
                      </a:r>
                    </a:p>
                  </a:txBody>
                  <a:tcPr marL="0" marR="0" marT="0" marB="0" anchor="b"/>
                </a:tc>
                <a:tc>
                  <a:txBody>
                    <a:bodyPr/>
                    <a:lstStyle/>
                    <a:p>
                      <a:pPr marL="0" marR="0" indent="368300" algn="just"/>
                      <a:r>
                        <a:rPr lang="tr" sz="450">
                          <a:latin typeface="Arial"/>
                        </a:rPr>
                        <a:t>39.250,00</a:t>
                      </a:r>
                    </a:p>
                  </a:txBody>
                  <a:tcPr marL="0" marR="0" marT="0" marB="0" anchor="b"/>
                </a:tc>
                <a:tc>
                  <a:txBody>
                    <a:bodyPr/>
                    <a:lstStyle/>
                    <a:p>
                      <a:endParaRPr sz="600"/>
                    </a:p>
                  </a:txBody>
                  <a:tcPr marL="0" marR="0" marT="0" marB="0"/>
                </a:tc>
                <a:tc>
                  <a:txBody>
                    <a:bodyPr/>
                    <a:lstStyle/>
                    <a:p>
                      <a:endParaRPr sz="600"/>
                    </a:p>
                  </a:txBody>
                  <a:tcPr marL="0" marR="0" marT="0" marB="0"/>
                </a:tc>
                <a:extLst>
                  <a:ext uri="{0D108BD9-81ED-4DB2-BD59-A6C34878D82A}">
                    <a16:rowId xmlns:a16="http://schemas.microsoft.com/office/drawing/2014/main" val="10080"/>
                  </a:ext>
                </a:extLst>
              </a:tr>
              <a:tr h="100584">
                <a:tc>
                  <a:txBody>
                    <a:bodyPr/>
                    <a:lstStyle/>
                    <a:p>
                      <a:pPr marL="0" marR="0" indent="0"/>
                      <a:r>
                        <a:rPr lang="tr" sz="450">
                          <a:latin typeface="Arial"/>
                        </a:rPr>
                        <a:t>320.31</a:t>
                      </a:r>
                    </a:p>
                  </a:txBody>
                  <a:tcPr marL="0" marR="0" marT="0" marB="0" anchor="b"/>
                </a:tc>
                <a:tc>
                  <a:txBody>
                    <a:bodyPr/>
                    <a:lstStyle/>
                    <a:p>
                      <a:pPr marL="0" marR="0" indent="0"/>
                      <a:r>
                        <a:rPr lang="tr" sz="450">
                          <a:latin typeface="Arial"/>
                        </a:rPr>
                        <a:t>Metro iş Sağlığı</a:t>
                      </a:r>
                    </a:p>
                  </a:txBody>
                  <a:tcPr marL="0" marR="0" marT="0" marB="0" anchor="b"/>
                </a:tc>
                <a:tc>
                  <a:txBody>
                    <a:bodyPr/>
                    <a:lstStyle/>
                    <a:p>
                      <a:pPr marL="0" marR="0" indent="0" algn="just"/>
                      <a:r>
                        <a:rPr lang="tr" sz="450">
                          <a:latin typeface="Arial"/>
                        </a:rPr>
                        <a:t>TL</a:t>
                      </a:r>
                    </a:p>
                  </a:txBody>
                  <a:tcPr marL="0" marR="0" marT="0" marB="0" anchor="b"/>
                </a:tc>
                <a:tc>
                  <a:txBody>
                    <a:bodyPr/>
                    <a:lstStyle/>
                    <a:p>
                      <a:pPr marL="0" marR="0" indent="368300" algn="just"/>
                      <a:r>
                        <a:rPr lang="tr" sz="450">
                          <a:latin typeface="Arial"/>
                        </a:rPr>
                        <a:t>21 760,00</a:t>
                      </a:r>
                    </a:p>
                  </a:txBody>
                  <a:tcPr marL="0" marR="0" marT="0" marB="0" anchor="b"/>
                </a:tc>
                <a:tc>
                  <a:txBody>
                    <a:bodyPr/>
                    <a:lstStyle/>
                    <a:p>
                      <a:pPr marL="0" marR="0" indent="368300" algn="just"/>
                      <a:r>
                        <a:rPr lang="tr" sz="450">
                          <a:latin typeface="Arial"/>
                        </a:rPr>
                        <a:t>21.760,00</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81"/>
                  </a:ext>
                </a:extLst>
              </a:tr>
              <a:tr h="115824">
                <a:tc>
                  <a:txBody>
                    <a:bodyPr/>
                    <a:lstStyle/>
                    <a:p>
                      <a:pPr marL="0" marR="0" indent="0"/>
                      <a:r>
                        <a:rPr lang="tr" sz="450">
                          <a:latin typeface="Arial"/>
                        </a:rPr>
                        <a:t>320.33</a:t>
                      </a:r>
                    </a:p>
                  </a:txBody>
                  <a:tcPr marL="0" marR="0" marT="0" marB="0" anchor="b"/>
                </a:tc>
                <a:tc>
                  <a:txBody>
                    <a:bodyPr/>
                    <a:lstStyle/>
                    <a:p>
                      <a:pPr marL="0" marR="0" indent="0"/>
                      <a:r>
                        <a:rPr lang="tr" sz="450">
                          <a:latin typeface="Arial"/>
                        </a:rPr>
                        <a:t>Zeki Murat Kopuz Gıda Temizlik Maddeleri İnşaat Sanayi Ticaret Limited Şirketi</a:t>
                      </a:r>
                    </a:p>
                  </a:txBody>
                  <a:tcPr marL="0" marR="0" marT="0" marB="0" anchor="b"/>
                </a:tc>
                <a:tc>
                  <a:txBody>
                    <a:bodyPr/>
                    <a:lstStyle/>
                    <a:p>
                      <a:pPr marL="0" marR="0" indent="0" algn="just"/>
                      <a:r>
                        <a:rPr lang="tr" sz="450">
                          <a:latin typeface="Arial"/>
                        </a:rPr>
                        <a:t>a</a:t>
                      </a:r>
                    </a:p>
                  </a:txBody>
                  <a:tcPr marL="0" marR="0" marT="0" marB="0" anchor="b"/>
                </a:tc>
                <a:tc>
                  <a:txBody>
                    <a:bodyPr/>
                    <a:lstStyle/>
                    <a:p>
                      <a:pPr marL="0" marR="0" indent="330200" algn="just"/>
                      <a:r>
                        <a:rPr lang="tr" sz="450">
                          <a:latin typeface="Arial"/>
                        </a:rPr>
                        <a:t>105.679,85</a:t>
                      </a:r>
                    </a:p>
                  </a:txBody>
                  <a:tcPr marL="0" marR="0" marT="0" marB="0" anchor="b"/>
                </a:tc>
                <a:tc>
                  <a:txBody>
                    <a:bodyPr/>
                    <a:lstStyle/>
                    <a:p>
                      <a:pPr marL="0" marR="0" indent="330200" algn="just"/>
                      <a:r>
                        <a:rPr lang="tr" sz="450">
                          <a:latin typeface="Arial"/>
                        </a:rPr>
                        <a:t>105.509,13</a:t>
                      </a:r>
                    </a:p>
                  </a:txBody>
                  <a:tcPr marL="0" marR="0" marT="0" marB="0" anchor="b"/>
                </a:tc>
                <a:tc>
                  <a:txBody>
                    <a:bodyPr/>
                    <a:lstStyle/>
                    <a:p>
                      <a:pPr marL="0" marR="0" indent="393700" algn="just"/>
                      <a:r>
                        <a:rPr lang="tr" sz="450">
                          <a:latin typeface="Arial"/>
                        </a:rPr>
                        <a:t>170,72</a:t>
                      </a:r>
                    </a:p>
                  </a:txBody>
                  <a:tcPr marL="0" marR="0" marT="0" marB="0" anchor="b"/>
                </a:tc>
                <a:tc>
                  <a:txBody>
                    <a:bodyPr/>
                    <a:lstStyle/>
                    <a:p>
                      <a:endParaRPr sz="600"/>
                    </a:p>
                  </a:txBody>
                  <a:tcPr marL="0" marR="0" marT="0" marB="0"/>
                </a:tc>
                <a:extLst>
                  <a:ext uri="{0D108BD9-81ED-4DB2-BD59-A6C34878D82A}">
                    <a16:rowId xmlns:a16="http://schemas.microsoft.com/office/drawing/2014/main" val="10082"/>
                  </a:ext>
                </a:extLst>
              </a:tr>
            </a:tbl>
          </a:graphicData>
        </a:graphic>
      </p:graphicFrame>
    </p:spTree>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926080" y="853440"/>
            <a:ext cx="1655064" cy="103632"/>
          </a:xfrm>
          <a:prstGeom prst="rect">
            <a:avLst/>
          </a:prstGeom>
          <a:noFill/>
        </p:spPr>
        <p:txBody>
          <a:bodyPr wrap="none" lIns="0" tIns="0" rIns="0" bIns="0">
            <a:noAutofit/>
          </a:bodyPr>
          <a:lstStyle/>
          <a:p>
            <a:pPr marL="0" marR="0" indent="0"/>
            <a:r>
              <a:rPr lang="tr" sz="450">
                <a:solidFill>
                  <a:srgbClr val="696469"/>
                </a:solidFill>
                <a:latin typeface="Arial"/>
              </a:rPr>
              <a:t>İYİBELSAN SOSYAL ET.TEM.HİZM.İNŞ.SAN.VE.TİC.LTD.ŞTİ.</a:t>
            </a:r>
          </a:p>
        </p:txBody>
      </p:sp>
      <p:sp>
        <p:nvSpPr>
          <p:cNvPr id="3" name="Dikdörtgen 2"/>
          <p:cNvSpPr/>
          <p:nvPr/>
        </p:nvSpPr>
        <p:spPr>
          <a:xfrm>
            <a:off x="1146048" y="966216"/>
            <a:ext cx="981456" cy="97536"/>
          </a:xfrm>
          <a:prstGeom prst="rect">
            <a:avLst/>
          </a:prstGeom>
          <a:noFill/>
        </p:spPr>
        <p:txBody>
          <a:bodyPr wrap="none" lIns="0" tIns="0" rIns="0" bIns="0">
            <a:noAutofit/>
          </a:bodyPr>
          <a:lstStyle/>
          <a:p>
            <a:pPr marL="0" marR="0" indent="0"/>
            <a:r>
              <a:rPr lang="tr" sz="450" u="sng">
                <a:solidFill>
                  <a:srgbClr val="696469"/>
                </a:solidFill>
                <a:latin typeface="Arial"/>
              </a:rPr>
              <a:t>Dönem : </a:t>
            </a:r>
            <a:r>
              <a:rPr lang="tr" sz="450" u="sng">
                <a:solidFill>
                  <a:srgbClr val="8B8A8C"/>
                </a:solidFill>
                <a:latin typeface="Arial"/>
              </a:rPr>
              <a:t>01/01/2025-31/12/2025</a:t>
            </a:r>
          </a:p>
        </p:txBody>
      </p:sp>
      <p:graphicFrame>
        <p:nvGraphicFramePr>
          <p:cNvPr id="4" name="Tablo 3"/>
          <p:cNvGraphicFramePr>
            <a:graphicFrameLocks noGrp="1"/>
          </p:cNvGraphicFramePr>
          <p:nvPr/>
        </p:nvGraphicFramePr>
        <p:xfrm>
          <a:off x="877824" y="1045464"/>
          <a:ext cx="6425184" cy="7193280"/>
        </p:xfrm>
        <a:graphic>
          <a:graphicData uri="http://schemas.openxmlformats.org/drawingml/2006/table">
            <a:tbl>
              <a:tblPr/>
              <a:tblGrid>
                <a:gridCol w="551688">
                  <a:extLst>
                    <a:ext uri="{9D8B030D-6E8A-4147-A177-3AD203B41FA5}">
                      <a16:colId xmlns:a16="http://schemas.microsoft.com/office/drawing/2014/main" val="20000"/>
                    </a:ext>
                  </a:extLst>
                </a:gridCol>
                <a:gridCol w="2267712">
                  <a:extLst>
                    <a:ext uri="{9D8B030D-6E8A-4147-A177-3AD203B41FA5}">
                      <a16:colId xmlns:a16="http://schemas.microsoft.com/office/drawing/2014/main" val="20001"/>
                    </a:ext>
                  </a:extLst>
                </a:gridCol>
                <a:gridCol w="301752">
                  <a:extLst>
                    <a:ext uri="{9D8B030D-6E8A-4147-A177-3AD203B41FA5}">
                      <a16:colId xmlns:a16="http://schemas.microsoft.com/office/drawing/2014/main" val="20002"/>
                    </a:ext>
                  </a:extLst>
                </a:gridCol>
                <a:gridCol w="676656">
                  <a:extLst>
                    <a:ext uri="{9D8B030D-6E8A-4147-A177-3AD203B41FA5}">
                      <a16:colId xmlns:a16="http://schemas.microsoft.com/office/drawing/2014/main" val="20003"/>
                    </a:ext>
                  </a:extLst>
                </a:gridCol>
                <a:gridCol w="1277112">
                  <a:extLst>
                    <a:ext uri="{9D8B030D-6E8A-4147-A177-3AD203B41FA5}">
                      <a16:colId xmlns:a16="http://schemas.microsoft.com/office/drawing/2014/main" val="20004"/>
                    </a:ext>
                  </a:extLst>
                </a:gridCol>
                <a:gridCol w="1350264">
                  <a:extLst>
                    <a:ext uri="{9D8B030D-6E8A-4147-A177-3AD203B41FA5}">
                      <a16:colId xmlns:a16="http://schemas.microsoft.com/office/drawing/2014/main" val="20005"/>
                    </a:ext>
                  </a:extLst>
                </a:gridCol>
              </a:tblGrid>
              <a:tr h="106680">
                <a:tc>
                  <a:txBody>
                    <a:bodyPr/>
                    <a:lstStyle/>
                    <a:p>
                      <a:pPr marL="0" marR="0" indent="139700"/>
                      <a:r>
                        <a:rPr lang="tr" sz="450">
                          <a:solidFill>
                            <a:srgbClr val="696469"/>
                          </a:solidFill>
                          <a:latin typeface="Arial"/>
                        </a:rPr>
                        <a:t>Tarih Aralığı:</a:t>
                      </a:r>
                    </a:p>
                  </a:txBody>
                  <a:tcPr marL="0" marR="0" marT="0" marB="0" anchor="b"/>
                </a:tc>
                <a:tc>
                  <a:txBody>
                    <a:bodyPr/>
                    <a:lstStyle/>
                    <a:p>
                      <a:pPr marL="0" marR="0" indent="0"/>
                      <a:r>
                        <a:rPr lang="tr" sz="450">
                          <a:solidFill>
                            <a:srgbClr val="8B8A8C"/>
                          </a:solidFill>
                          <a:latin typeface="Arial"/>
                        </a:rPr>
                        <a:t>01/01/2025-31/12/2025</a:t>
                      </a:r>
                    </a:p>
                  </a:txBody>
                  <a:tcPr marL="0" marR="0" marT="0" marB="0" anchor="b"/>
                </a:tc>
                <a:tc>
                  <a:txBody>
                    <a:bodyPr/>
                    <a:lstStyle/>
                    <a:p>
                      <a:endParaRPr sz="600"/>
                    </a:p>
                  </a:txBody>
                  <a:tcPr marL="0" marR="0" marT="0" marB="0"/>
                </a:tc>
                <a:tc>
                  <a:txBody>
                    <a:bodyPr/>
                    <a:lstStyle/>
                    <a:p>
                      <a:endParaRPr sz="600"/>
                    </a:p>
                  </a:txBody>
                  <a:tcPr marL="0" marR="0" marT="0" marB="0"/>
                </a:tc>
                <a:tc>
                  <a:txBody>
                    <a:bodyPr/>
                    <a:lstStyle/>
                    <a:p>
                      <a:endParaRPr sz="600"/>
                    </a:p>
                  </a:txBody>
                  <a:tcPr marL="0" marR="0" marT="0" marB="0"/>
                </a:tc>
                <a:tc>
                  <a:txBody>
                    <a:bodyPr/>
                    <a:lstStyle/>
                    <a:p>
                      <a:endParaRPr sz="600"/>
                    </a:p>
                  </a:txBody>
                  <a:tcPr marL="0" marR="0" marT="0" marB="0"/>
                </a:tc>
                <a:extLst>
                  <a:ext uri="{0D108BD9-81ED-4DB2-BD59-A6C34878D82A}">
                    <a16:rowId xmlns:a16="http://schemas.microsoft.com/office/drawing/2014/main" val="10000"/>
                  </a:ext>
                </a:extLst>
              </a:tr>
              <a:tr h="103632">
                <a:tc>
                  <a:txBody>
                    <a:bodyPr/>
                    <a:lstStyle/>
                    <a:p>
                      <a:endParaRPr sz="500"/>
                    </a:p>
                  </a:txBody>
                  <a:tcPr marL="0" marR="0" marT="0" marB="0">
                    <a:solidFill>
                      <a:srgbClr val="BEBABB"/>
                    </a:solidFill>
                  </a:tcPr>
                </a:tc>
                <a:tc>
                  <a:txBody>
                    <a:bodyPr/>
                    <a:lstStyle/>
                    <a:p>
                      <a:endParaRPr sz="500"/>
                    </a:p>
                  </a:txBody>
                  <a:tcPr marL="0" marR="0" marT="0" marB="0">
                    <a:solidFill>
                      <a:srgbClr val="BEBABB"/>
                    </a:solidFill>
                  </a:tcPr>
                </a:tc>
                <a:tc>
                  <a:txBody>
                    <a:bodyPr/>
                    <a:lstStyle/>
                    <a:p>
                      <a:endParaRPr sz="500"/>
                    </a:p>
                  </a:txBody>
                  <a:tcPr marL="0" marR="0" marT="0" marB="0">
                    <a:solidFill>
                      <a:srgbClr val="BEBABB"/>
                    </a:solidFill>
                  </a:tcPr>
                </a:tc>
                <a:tc>
                  <a:txBody>
                    <a:bodyPr/>
                    <a:lstStyle/>
                    <a:p>
                      <a:endParaRPr sz="500"/>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01"/>
                  </a:ext>
                </a:extLst>
              </a:tr>
              <a:tr h="100584">
                <a:tc>
                  <a:txBody>
                    <a:bodyPr/>
                    <a:lstStyle/>
                    <a:p>
                      <a:pPr marL="0" marR="0" indent="0"/>
                      <a:r>
                        <a:rPr lang="tr" sz="450">
                          <a:solidFill>
                            <a:srgbClr val="424E31"/>
                          </a:solidFill>
                          <a:latin typeface="Arial"/>
                        </a:rPr>
                        <a:t>HESAP KODU</a:t>
                      </a:r>
                    </a:p>
                  </a:txBody>
                  <a:tcPr marL="0" marR="0" marT="0" marB="0">
                    <a:solidFill>
                      <a:srgbClr val="BEBABB"/>
                    </a:solidFill>
                  </a:tcPr>
                </a:tc>
                <a:tc>
                  <a:txBody>
                    <a:bodyPr/>
                    <a:lstStyle/>
                    <a:p>
                      <a:pPr marL="0" marR="0" indent="0" algn="ctr"/>
                      <a:r>
                        <a:rPr lang="tr" sz="450">
                          <a:solidFill>
                            <a:srgbClr val="424E31"/>
                          </a:solidFill>
                          <a:latin typeface="Arial"/>
                        </a:rPr>
                        <a:t>HESAP ADI</a:t>
                      </a:r>
                    </a:p>
                  </a:txBody>
                  <a:tcPr marL="0" marR="0" marT="0" marB="0">
                    <a:solidFill>
                      <a:srgbClr val="BEBABB"/>
                    </a:solidFill>
                  </a:tcPr>
                </a:tc>
                <a:tc>
                  <a:txBody>
                    <a:bodyPr/>
                    <a:lstStyle/>
                    <a:p>
                      <a:endParaRPr sz="500"/>
                    </a:p>
                  </a:txBody>
                  <a:tcPr marL="0" marR="0" marT="0" marB="0">
                    <a:solidFill>
                      <a:srgbClr val="BEBABB"/>
                    </a:solidFill>
                  </a:tcPr>
                </a:tc>
                <a:tc>
                  <a:txBody>
                    <a:bodyPr/>
                    <a:lstStyle/>
                    <a:p>
                      <a:pPr marL="0" marR="0" indent="241300"/>
                      <a:r>
                        <a:rPr lang="tr" sz="450">
                          <a:solidFill>
                            <a:srgbClr val="424E31"/>
                          </a:solidFill>
                          <a:latin typeface="Arial"/>
                        </a:rPr>
                        <a:t>BORÇ</a:t>
                      </a:r>
                    </a:p>
                  </a:txBody>
                  <a:tcPr marL="0" marR="0" marT="0" marB="0">
                    <a:solidFill>
                      <a:srgbClr val="BEBABB"/>
                    </a:solidFill>
                  </a:tcPr>
                </a:tc>
                <a:tc>
                  <a:txBody>
                    <a:bodyPr/>
                    <a:lstStyle/>
                    <a:p>
                      <a:pPr marL="0" marR="0" indent="203200" defTabSz="648208">
                        <a:tabLst>
                          <a:tab pos="648208" algn="l"/>
                        </a:tabLst>
                      </a:pPr>
                      <a:r>
                        <a:rPr lang="tr" sz="450">
                          <a:solidFill>
                            <a:srgbClr val="424E31"/>
                          </a:solidFill>
                          <a:latin typeface="Arial"/>
                        </a:rPr>
                        <a:t>ALACAK	1 BORÇ BAKİYESİ</a:t>
                      </a:r>
                    </a:p>
                  </a:txBody>
                  <a:tcPr marL="0" marR="0" marT="0" marB="0">
                    <a:solidFill>
                      <a:srgbClr val="BEBABB"/>
                    </a:solidFill>
                  </a:tcPr>
                </a:tc>
                <a:tc>
                  <a:txBody>
                    <a:bodyPr/>
                    <a:lstStyle/>
                    <a:p>
                      <a:pPr marL="0" marR="0" indent="0"/>
                      <a:r>
                        <a:rPr lang="tr" sz="450">
                          <a:solidFill>
                            <a:srgbClr val="424E31"/>
                          </a:solidFill>
                          <a:latin typeface="Arial"/>
                        </a:rPr>
                        <a:t>ALACAK BAKİYESİ</a:t>
                      </a:r>
                    </a:p>
                  </a:txBody>
                  <a:tcPr marL="0" marR="0" marT="0" marB="0"/>
                </a:tc>
                <a:extLst>
                  <a:ext uri="{0D108BD9-81ED-4DB2-BD59-A6C34878D82A}">
                    <a16:rowId xmlns:a16="http://schemas.microsoft.com/office/drawing/2014/main" val="10002"/>
                  </a:ext>
                </a:extLst>
              </a:tr>
              <a:tr h="100584">
                <a:tc>
                  <a:txBody>
                    <a:bodyPr/>
                    <a:lstStyle/>
                    <a:p>
                      <a:pPr marL="0" marR="0" indent="0"/>
                      <a:r>
                        <a:rPr lang="tr" sz="450">
                          <a:solidFill>
                            <a:srgbClr val="8B8A8C"/>
                          </a:solidFill>
                          <a:latin typeface="Arial"/>
                        </a:rPr>
                        <a:t>320.37</a:t>
                      </a:r>
                    </a:p>
                  </a:txBody>
                  <a:tcPr marL="0" marR="0" marT="0" marB="0" anchor="b"/>
                </a:tc>
                <a:tc>
                  <a:txBody>
                    <a:bodyPr/>
                    <a:lstStyle/>
                    <a:p>
                      <a:pPr marL="0" marR="0" indent="0"/>
                      <a:r>
                        <a:rPr lang="tr" sz="450">
                          <a:solidFill>
                            <a:srgbClr val="8B8A8C"/>
                          </a:solidFill>
                          <a:latin typeface="Arial"/>
                        </a:rPr>
                        <a:t>Yeliz Tevetoğlu</a:t>
                      </a:r>
                    </a:p>
                  </a:txBody>
                  <a:tcPr marL="0" marR="0" marT="0" marB="0" anchor="b"/>
                </a:tc>
                <a:tc>
                  <a:txBody>
                    <a:bodyPr/>
                    <a:lstStyle/>
                    <a:p>
                      <a:endParaRPr sz="500"/>
                    </a:p>
                  </a:txBody>
                  <a:tcPr marL="0" marR="0" marT="0" marB="0"/>
                </a:tc>
                <a:tc>
                  <a:txBody>
                    <a:bodyPr/>
                    <a:lstStyle/>
                    <a:p>
                      <a:pPr marL="0" marR="0" indent="368300" algn="just"/>
                      <a:r>
                        <a:rPr lang="tr" sz="450">
                          <a:solidFill>
                            <a:srgbClr val="8B8A8C"/>
                          </a:solidFill>
                          <a:latin typeface="Arial"/>
                        </a:rPr>
                        <a:t>42.711,33</a:t>
                      </a:r>
                    </a:p>
                  </a:txBody>
                  <a:tcPr marL="0" marR="0" marT="0" marB="0" anchor="b"/>
                </a:tc>
                <a:tc>
                  <a:txBody>
                    <a:bodyPr/>
                    <a:lstStyle/>
                    <a:p>
                      <a:pPr marL="0" marR="0" indent="368300"/>
                      <a:r>
                        <a:rPr lang="tr" sz="450">
                          <a:solidFill>
                            <a:srgbClr val="8B8A8C"/>
                          </a:solidFill>
                          <a:latin typeface="Arial"/>
                        </a:rPr>
                        <a:t>42.711,33</a:t>
                      </a:r>
                    </a:p>
                  </a:txBody>
                  <a:tcPr marL="0" marR="0" marT="0" marB="0" anchor="b"/>
                </a:tc>
                <a:tc>
                  <a:txBody>
                    <a:bodyPr/>
                    <a:lstStyle/>
                    <a:p>
                      <a:endParaRPr sz="500"/>
                    </a:p>
                  </a:txBody>
                  <a:tcPr marL="0" marR="0" marT="0" marB="0"/>
                </a:tc>
                <a:extLst>
                  <a:ext uri="{0D108BD9-81ED-4DB2-BD59-A6C34878D82A}">
                    <a16:rowId xmlns:a16="http://schemas.microsoft.com/office/drawing/2014/main" val="10003"/>
                  </a:ext>
                </a:extLst>
              </a:tr>
              <a:tr h="97536">
                <a:tc>
                  <a:txBody>
                    <a:bodyPr/>
                    <a:lstStyle/>
                    <a:p>
                      <a:pPr marL="0" marR="0" indent="0"/>
                      <a:r>
                        <a:rPr lang="tr" sz="450">
                          <a:solidFill>
                            <a:srgbClr val="8B8A8C"/>
                          </a:solidFill>
                          <a:latin typeface="Arial"/>
                        </a:rPr>
                        <a:t>320.39</a:t>
                      </a:r>
                    </a:p>
                  </a:txBody>
                  <a:tcPr marL="0" marR="0" marT="0" marB="0" anchor="b"/>
                </a:tc>
                <a:tc>
                  <a:txBody>
                    <a:bodyPr/>
                    <a:lstStyle/>
                    <a:p>
                      <a:pPr marL="0" marR="0" indent="0"/>
                      <a:r>
                        <a:rPr lang="tr" sz="450">
                          <a:solidFill>
                            <a:srgbClr val="8B8A8C"/>
                          </a:solidFill>
                          <a:latin typeface="Arial"/>
                        </a:rPr>
                        <a:t>Ali Erdinç Kavalcı</a:t>
                      </a:r>
                    </a:p>
                  </a:txBody>
                  <a:tcPr marL="0" marR="0" marT="0" marB="0" anchor="b"/>
                </a:tc>
                <a:tc>
                  <a:txBody>
                    <a:bodyPr/>
                    <a:lstStyle/>
                    <a:p>
                      <a:pPr marL="0" marR="0" indent="0" algn="just"/>
                      <a:r>
                        <a:rPr lang="tr" sz="450">
                          <a:solidFill>
                            <a:srgbClr val="8B8A8C"/>
                          </a:solidFill>
                          <a:latin typeface="Arial"/>
                        </a:rPr>
                        <a:t>İL</a:t>
                      </a:r>
                    </a:p>
                  </a:txBody>
                  <a:tcPr marL="0" marR="0" marT="0" marB="0" anchor="b"/>
                </a:tc>
                <a:tc>
                  <a:txBody>
                    <a:bodyPr/>
                    <a:lstStyle/>
                    <a:p>
                      <a:pPr marL="0" marR="0" indent="368300" algn="just"/>
                      <a:r>
                        <a:rPr lang="tr" sz="450">
                          <a:solidFill>
                            <a:srgbClr val="8B8A8C"/>
                          </a:solidFill>
                          <a:latin typeface="Arial"/>
                        </a:rPr>
                        <a:t>13.710,00</a:t>
                      </a:r>
                    </a:p>
                  </a:txBody>
                  <a:tcPr marL="0" marR="0" marT="0" marB="0" anchor="b"/>
                </a:tc>
                <a:tc>
                  <a:txBody>
                    <a:bodyPr/>
                    <a:lstStyle/>
                    <a:p>
                      <a:pPr marL="0" marR="0" indent="368300" algn="just"/>
                      <a:r>
                        <a:rPr lang="tr" sz="450">
                          <a:solidFill>
                            <a:srgbClr val="8B8A8C"/>
                          </a:solidFill>
                          <a:latin typeface="Arial"/>
                        </a:rPr>
                        <a:t>13.710,</a:t>
                      </a:r>
                      <a:r>
                        <a:rPr lang="tr" sz="450">
                          <a:solidFill>
                            <a:srgbClr val="696469"/>
                          </a:solidFill>
                          <a:latin typeface="Arial"/>
                        </a:rPr>
                        <a:t>ÛOİ</a:t>
                      </a:r>
                    </a:p>
                  </a:txBody>
                  <a:tcPr marL="0" marR="0" marT="0" marB="0"/>
                </a:tc>
                <a:tc>
                  <a:txBody>
                    <a:bodyPr/>
                    <a:lstStyle/>
                    <a:p>
                      <a:endParaRPr sz="500"/>
                    </a:p>
                  </a:txBody>
                  <a:tcPr marL="0" marR="0" marT="0" marB="0"/>
                </a:tc>
                <a:extLst>
                  <a:ext uri="{0D108BD9-81ED-4DB2-BD59-A6C34878D82A}">
                    <a16:rowId xmlns:a16="http://schemas.microsoft.com/office/drawing/2014/main" val="10004"/>
                  </a:ext>
                </a:extLst>
              </a:tr>
              <a:tr h="103632">
                <a:tc>
                  <a:txBody>
                    <a:bodyPr/>
                    <a:lstStyle/>
                    <a:p>
                      <a:pPr marL="0" marR="0" indent="0"/>
                      <a:r>
                        <a:rPr lang="tr" sz="450">
                          <a:solidFill>
                            <a:srgbClr val="8B8A8C"/>
                          </a:solidFill>
                          <a:latin typeface="Arial"/>
                        </a:rPr>
                        <a:t>320.42</a:t>
                      </a:r>
                    </a:p>
                  </a:txBody>
                  <a:tcPr marL="0" marR="0" marT="0" marB="0" anchor="b"/>
                </a:tc>
                <a:tc>
                  <a:txBody>
                    <a:bodyPr/>
                    <a:lstStyle/>
                    <a:p>
                      <a:pPr marL="0" marR="0" indent="0"/>
                      <a:r>
                        <a:rPr lang="tr" sz="450">
                          <a:solidFill>
                            <a:srgbClr val="8B8A8C"/>
                          </a:solidFill>
                          <a:latin typeface="Arial"/>
                        </a:rPr>
                        <a:t>Yücel Taşkıran-TAŞKIRAN AMBALAJ</a:t>
                      </a:r>
                    </a:p>
                  </a:txBody>
                  <a:tcPr marL="0" marR="0" marT="0" marB="0" anchor="b"/>
                </a:tc>
                <a:tc>
                  <a:txBody>
                    <a:bodyPr/>
                    <a:lstStyle/>
                    <a:p>
                      <a:endParaRPr sz="500"/>
                    </a:p>
                  </a:txBody>
                  <a:tcPr marL="0" marR="0" marT="0" marB="0"/>
                </a:tc>
                <a:tc>
                  <a:txBody>
                    <a:bodyPr/>
                    <a:lstStyle/>
                    <a:p>
                      <a:pPr marL="0" marR="0" indent="406400" algn="just"/>
                      <a:r>
                        <a:rPr lang="tr" sz="450">
                          <a:solidFill>
                            <a:srgbClr val="8B8A8C"/>
                          </a:solidFill>
                          <a:latin typeface="Arial"/>
                        </a:rPr>
                        <a:t>1.345,00</a:t>
                      </a:r>
                    </a:p>
                  </a:txBody>
                  <a:tcPr marL="0" marR="0" marT="0" marB="0" anchor="b"/>
                </a:tc>
                <a:tc>
                  <a:txBody>
                    <a:bodyPr/>
                    <a:lstStyle/>
                    <a:p>
                      <a:pPr marL="0" marR="0" indent="406400" algn="just"/>
                      <a:r>
                        <a:rPr lang="tr" sz="450">
                          <a:solidFill>
                            <a:srgbClr val="8B8A8C"/>
                          </a:solidFill>
                          <a:latin typeface="Arial"/>
                        </a:rPr>
                        <a:t>1.345,M</a:t>
                      </a:r>
                    </a:p>
                  </a:txBody>
                  <a:tcPr marL="0" marR="0" marT="0" marB="0" anchor="b"/>
                </a:tc>
                <a:tc>
                  <a:txBody>
                    <a:bodyPr/>
                    <a:lstStyle/>
                    <a:p>
                      <a:endParaRPr sz="500"/>
                    </a:p>
                  </a:txBody>
                  <a:tcPr marL="0" marR="0" marT="0" marB="0"/>
                </a:tc>
                <a:extLst>
                  <a:ext uri="{0D108BD9-81ED-4DB2-BD59-A6C34878D82A}">
                    <a16:rowId xmlns:a16="http://schemas.microsoft.com/office/drawing/2014/main" val="10005"/>
                  </a:ext>
                </a:extLst>
              </a:tr>
              <a:tr h="100584">
                <a:tc>
                  <a:txBody>
                    <a:bodyPr/>
                    <a:lstStyle/>
                    <a:p>
                      <a:pPr marL="0" marR="0" indent="0"/>
                      <a:r>
                        <a:rPr lang="tr" sz="450">
                          <a:solidFill>
                            <a:srgbClr val="8B8A8C"/>
                          </a:solidFill>
                          <a:latin typeface="Arial"/>
                        </a:rPr>
                        <a:t>320.44</a:t>
                      </a:r>
                    </a:p>
                  </a:txBody>
                  <a:tcPr marL="0" marR="0" marT="0" marB="0" anchor="b"/>
                </a:tc>
                <a:tc>
                  <a:txBody>
                    <a:bodyPr/>
                    <a:lstStyle/>
                    <a:p>
                      <a:pPr marL="0" marR="0" indent="0"/>
                      <a:r>
                        <a:rPr lang="tr" sz="450">
                          <a:solidFill>
                            <a:srgbClr val="8B8A8C"/>
                          </a:solidFill>
                          <a:latin typeface="Arial"/>
                        </a:rPr>
                        <a:t>Faruk Telci Ve Ort</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368300" algn="just"/>
                      <a:r>
                        <a:rPr lang="tr" sz="450">
                          <a:solidFill>
                            <a:srgbClr val="8B8A8C"/>
                          </a:solidFill>
                          <a:latin typeface="Arial"/>
                        </a:rPr>
                        <a:t>75.000,00</a:t>
                      </a:r>
                    </a:p>
                  </a:txBody>
                  <a:tcPr marL="0" marR="0" marT="0" marB="0" anchor="b"/>
                </a:tc>
                <a:tc>
                  <a:txBody>
                    <a:bodyPr/>
                    <a:lstStyle/>
                    <a:p>
                      <a:pPr marL="0" marR="0" indent="368300" algn="just"/>
                      <a:r>
                        <a:rPr lang="tr" sz="450">
                          <a:solidFill>
                            <a:srgbClr val="8B8A8C"/>
                          </a:solidFill>
                          <a:latin typeface="Arial"/>
                        </a:rPr>
                        <a:t>75.000,od</a:t>
                      </a:r>
                    </a:p>
                  </a:txBody>
                  <a:tcPr marL="0" marR="0" marT="0" marB="0"/>
                </a:tc>
                <a:tc>
                  <a:txBody>
                    <a:bodyPr/>
                    <a:lstStyle/>
                    <a:p>
                      <a:endParaRPr sz="500"/>
                    </a:p>
                  </a:txBody>
                  <a:tcPr marL="0" marR="0" marT="0" marB="0"/>
                </a:tc>
                <a:extLst>
                  <a:ext uri="{0D108BD9-81ED-4DB2-BD59-A6C34878D82A}">
                    <a16:rowId xmlns:a16="http://schemas.microsoft.com/office/drawing/2014/main" val="10006"/>
                  </a:ext>
                </a:extLst>
              </a:tr>
              <a:tr h="100584">
                <a:tc>
                  <a:txBody>
                    <a:bodyPr/>
                    <a:lstStyle/>
                    <a:p>
                      <a:pPr marL="0" marR="0" indent="0"/>
                      <a:r>
                        <a:rPr lang="tr" sz="450">
                          <a:solidFill>
                            <a:srgbClr val="8B8A8C"/>
                          </a:solidFill>
                          <a:latin typeface="Arial"/>
                        </a:rPr>
                        <a:t>320.45</a:t>
                      </a:r>
                    </a:p>
                  </a:txBody>
                  <a:tcPr marL="0" marR="0" marT="0" marB="0" anchor="b"/>
                </a:tc>
                <a:tc>
                  <a:txBody>
                    <a:bodyPr/>
                    <a:lstStyle/>
                    <a:p>
                      <a:pPr marL="0" marR="0" indent="0"/>
                      <a:r>
                        <a:rPr lang="tr" sz="450">
                          <a:solidFill>
                            <a:srgbClr val="8B8A8C"/>
                          </a:solidFill>
                          <a:latin typeface="Arial"/>
                        </a:rPr>
                        <a:t>Önde Food Toptan Gıda Ticaret Limited Şirketi</a:t>
                      </a:r>
                    </a:p>
                  </a:txBody>
                  <a:tcPr marL="0" marR="0" marT="0" marB="0" anchor="b"/>
                </a:tc>
                <a:tc>
                  <a:txBody>
                    <a:bodyPr/>
                    <a:lstStyle/>
                    <a:p>
                      <a:endParaRPr sz="500"/>
                    </a:p>
                  </a:txBody>
                  <a:tcPr marL="0" marR="0" marT="0" marB="0"/>
                </a:tc>
                <a:tc>
                  <a:txBody>
                    <a:bodyPr/>
                    <a:lstStyle/>
                    <a:p>
                      <a:pPr marL="0" marR="0" indent="342900" algn="just"/>
                      <a:r>
                        <a:rPr lang="tr" sz="450">
                          <a:solidFill>
                            <a:srgbClr val="8B8A8C"/>
                          </a:solidFill>
                          <a:latin typeface="Arial"/>
                        </a:rPr>
                        <a:t>283.3 78,53</a:t>
                      </a:r>
                    </a:p>
                  </a:txBody>
                  <a:tcPr marL="0" marR="0" marT="0" marB="0" anchor="b"/>
                </a:tc>
                <a:tc>
                  <a:txBody>
                    <a:bodyPr/>
                    <a:lstStyle/>
                    <a:p>
                      <a:pPr marL="0" marR="0" indent="342900" algn="just"/>
                      <a:r>
                        <a:rPr lang="tr" sz="450">
                          <a:solidFill>
                            <a:srgbClr val="8B8A8C"/>
                          </a:solidFill>
                          <a:latin typeface="Arial"/>
                        </a:rPr>
                        <a:t>283610,38|</a:t>
                      </a:r>
                    </a:p>
                  </a:txBody>
                  <a:tcPr marL="0" marR="0" marT="0" marB="0" anchor="b"/>
                </a:tc>
                <a:tc>
                  <a:txBody>
                    <a:bodyPr/>
                    <a:lstStyle/>
                    <a:p>
                      <a:pPr marL="0" marR="0" indent="469900" algn="just"/>
                      <a:r>
                        <a:rPr lang="tr" sz="450">
                          <a:solidFill>
                            <a:srgbClr val="8B8A8C"/>
                          </a:solidFill>
                          <a:latin typeface="Arial"/>
                        </a:rPr>
                        <a:t>231,85</a:t>
                      </a:r>
                    </a:p>
                  </a:txBody>
                  <a:tcPr marL="0" marR="0" marT="0" marB="0" anchor="b"/>
                </a:tc>
                <a:extLst>
                  <a:ext uri="{0D108BD9-81ED-4DB2-BD59-A6C34878D82A}">
                    <a16:rowId xmlns:a16="http://schemas.microsoft.com/office/drawing/2014/main" val="10007"/>
                  </a:ext>
                </a:extLst>
              </a:tr>
              <a:tr h="103632">
                <a:tc>
                  <a:txBody>
                    <a:bodyPr/>
                    <a:lstStyle/>
                    <a:p>
                      <a:pPr marL="0" marR="0" indent="0"/>
                      <a:r>
                        <a:rPr lang="tr" sz="450">
                          <a:solidFill>
                            <a:srgbClr val="8B8A8C"/>
                          </a:solidFill>
                          <a:latin typeface="Arial"/>
                        </a:rPr>
                        <a:t>320.49</a:t>
                      </a:r>
                    </a:p>
                  </a:txBody>
                  <a:tcPr marL="0" marR="0" marT="0" marB="0" anchor="b"/>
                </a:tc>
                <a:tc>
                  <a:txBody>
                    <a:bodyPr/>
                    <a:lstStyle/>
                    <a:p>
                      <a:pPr marL="0" marR="0" indent="0"/>
                      <a:r>
                        <a:rPr lang="tr" sz="450">
                          <a:solidFill>
                            <a:srgbClr val="8B8A8C"/>
                          </a:solidFill>
                          <a:latin typeface="Arial"/>
                        </a:rPr>
                        <a:t>Nırvana Dağıtım Gıda Pazarlama Sanayi Ticaret Anonim Şirketi</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368300" algn="just"/>
                      <a:r>
                        <a:rPr lang="tr" sz="450">
                          <a:solidFill>
                            <a:srgbClr val="696469"/>
                          </a:solidFill>
                          <a:latin typeface="Arial"/>
                        </a:rPr>
                        <a:t>13.412,59</a:t>
                      </a:r>
                    </a:p>
                  </a:txBody>
                  <a:tcPr marL="0" marR="0" marT="0" marB="0" anchor="b"/>
                </a:tc>
                <a:tc>
                  <a:txBody>
                    <a:bodyPr/>
                    <a:lstStyle/>
                    <a:p>
                      <a:pPr marL="0" marR="0" indent="368300" algn="just"/>
                      <a:r>
                        <a:rPr lang="tr" sz="450">
                          <a:solidFill>
                            <a:srgbClr val="8B8A8C"/>
                          </a:solidFill>
                          <a:latin typeface="Arial"/>
                        </a:rPr>
                        <a:t>13.412,59</a:t>
                      </a:r>
                    </a:p>
                  </a:txBody>
                  <a:tcPr marL="0" marR="0" marT="0" marB="0" anchor="b"/>
                </a:tc>
                <a:tc>
                  <a:txBody>
                    <a:bodyPr/>
                    <a:lstStyle/>
                    <a:p>
                      <a:endParaRPr sz="500"/>
                    </a:p>
                  </a:txBody>
                  <a:tcPr marL="0" marR="0" marT="0" marB="0"/>
                </a:tc>
                <a:extLst>
                  <a:ext uri="{0D108BD9-81ED-4DB2-BD59-A6C34878D82A}">
                    <a16:rowId xmlns:a16="http://schemas.microsoft.com/office/drawing/2014/main" val="10008"/>
                  </a:ext>
                </a:extLst>
              </a:tr>
              <a:tr h="97536">
                <a:tc>
                  <a:txBody>
                    <a:bodyPr/>
                    <a:lstStyle/>
                    <a:p>
                      <a:pPr marL="0" marR="0" indent="0"/>
                      <a:r>
                        <a:rPr lang="tr" sz="450">
                          <a:solidFill>
                            <a:srgbClr val="8B8A8C"/>
                          </a:solidFill>
                          <a:latin typeface="Arial"/>
                        </a:rPr>
                        <a:t>320.52</a:t>
                      </a:r>
                    </a:p>
                  </a:txBody>
                  <a:tcPr marL="0" marR="0" marT="0" marB="0" anchor="b"/>
                </a:tc>
                <a:tc>
                  <a:txBody>
                    <a:bodyPr/>
                    <a:lstStyle/>
                    <a:p>
                      <a:pPr marL="0" marR="0" indent="0"/>
                      <a:r>
                        <a:rPr lang="tr" sz="450">
                          <a:solidFill>
                            <a:srgbClr val="8B8A8C"/>
                          </a:solidFill>
                          <a:latin typeface="Arial"/>
                        </a:rPr>
                        <a:t>Tubitak Bilgem Bilişim</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0" algn="r"/>
                      <a:r>
                        <a:rPr lang="tr" sz="450">
                          <a:solidFill>
                            <a:srgbClr val="696469"/>
                          </a:solidFill>
                          <a:latin typeface="Arial"/>
                        </a:rPr>
                        <a:t>996,00</a:t>
                      </a:r>
                    </a:p>
                  </a:txBody>
                  <a:tcPr marL="0" marR="0" marT="0" marB="0" anchor="b"/>
                </a:tc>
                <a:tc>
                  <a:txBody>
                    <a:bodyPr/>
                    <a:lstStyle/>
                    <a:p>
                      <a:pPr marL="0" marR="0" indent="469900" algn="just"/>
                      <a:r>
                        <a:rPr lang="tr" sz="450">
                          <a:solidFill>
                            <a:srgbClr val="8B8A8C"/>
                          </a:solidFill>
                          <a:latin typeface="Arial"/>
                        </a:rPr>
                        <a:t>996,001</a:t>
                      </a:r>
                    </a:p>
                  </a:txBody>
                  <a:tcPr marL="0" marR="0" marT="0" marB="0" anchor="b"/>
                </a:tc>
                <a:tc>
                  <a:txBody>
                    <a:bodyPr/>
                    <a:lstStyle/>
                    <a:p>
                      <a:endParaRPr sz="500"/>
                    </a:p>
                  </a:txBody>
                  <a:tcPr marL="0" marR="0" marT="0" marB="0"/>
                </a:tc>
                <a:extLst>
                  <a:ext uri="{0D108BD9-81ED-4DB2-BD59-A6C34878D82A}">
                    <a16:rowId xmlns:a16="http://schemas.microsoft.com/office/drawing/2014/main" val="10009"/>
                  </a:ext>
                </a:extLst>
              </a:tr>
              <a:tr h="100584">
                <a:tc>
                  <a:txBody>
                    <a:bodyPr/>
                    <a:lstStyle/>
                    <a:p>
                      <a:pPr marL="0" marR="0" indent="0"/>
                      <a:r>
                        <a:rPr lang="tr" sz="450">
                          <a:solidFill>
                            <a:srgbClr val="8B8A8C"/>
                          </a:solidFill>
                          <a:latin typeface="Arial"/>
                        </a:rPr>
                        <a:t>320.53</a:t>
                      </a:r>
                    </a:p>
                  </a:txBody>
                  <a:tcPr marL="0" marR="0" marT="0" marB="0" anchor="b"/>
                </a:tc>
                <a:tc>
                  <a:txBody>
                    <a:bodyPr/>
                    <a:lstStyle/>
                    <a:p>
                      <a:pPr marL="0" marR="0" indent="0"/>
                      <a:r>
                        <a:rPr lang="tr" sz="450">
                          <a:solidFill>
                            <a:srgbClr val="8B8A8C"/>
                          </a:solidFill>
                          <a:latin typeface="Arial"/>
                        </a:rPr>
                        <a:t>Sabah Uçar Alakaya</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0" algn="r"/>
                      <a:r>
                        <a:rPr lang="tr" sz="450">
                          <a:solidFill>
                            <a:srgbClr val="8B8A8C"/>
                          </a:solidFill>
                          <a:latin typeface="Arial"/>
                        </a:rPr>
                        <a:t>6.350,00</a:t>
                      </a:r>
                    </a:p>
                  </a:txBody>
                  <a:tcPr marL="0" marR="0" marT="0" marB="0" anchor="b"/>
                </a:tc>
                <a:tc>
                  <a:txBody>
                    <a:bodyPr/>
                    <a:lstStyle/>
                    <a:p>
                      <a:pPr marL="0" marR="0" indent="406400" algn="just"/>
                      <a:r>
                        <a:rPr lang="tr" sz="450">
                          <a:solidFill>
                            <a:srgbClr val="8B8A8C"/>
                          </a:solidFill>
                          <a:latin typeface="Arial"/>
                        </a:rPr>
                        <a:t>6.350,OCM</a:t>
                      </a:r>
                    </a:p>
                  </a:txBody>
                  <a:tcPr marL="0" marR="0" marT="0" marB="0" anchor="b"/>
                </a:tc>
                <a:tc>
                  <a:txBody>
                    <a:bodyPr/>
                    <a:lstStyle/>
                    <a:p>
                      <a:endParaRPr sz="500"/>
                    </a:p>
                  </a:txBody>
                  <a:tcPr marL="0" marR="0" marT="0" marB="0"/>
                </a:tc>
                <a:extLst>
                  <a:ext uri="{0D108BD9-81ED-4DB2-BD59-A6C34878D82A}">
                    <a16:rowId xmlns:a16="http://schemas.microsoft.com/office/drawing/2014/main" val="10010"/>
                  </a:ext>
                </a:extLst>
              </a:tr>
              <a:tr h="103632">
                <a:tc>
                  <a:txBody>
                    <a:bodyPr/>
                    <a:lstStyle/>
                    <a:p>
                      <a:pPr marL="0" marR="0" indent="0"/>
                      <a:r>
                        <a:rPr lang="tr" sz="450">
                          <a:solidFill>
                            <a:srgbClr val="8B8A8C"/>
                          </a:solidFill>
                          <a:latin typeface="Arial"/>
                        </a:rPr>
                        <a:t>320.55</a:t>
                      </a:r>
                    </a:p>
                  </a:txBody>
                  <a:tcPr marL="0" marR="0" marT="0" marB="0" anchor="b"/>
                </a:tc>
                <a:tc>
                  <a:txBody>
                    <a:bodyPr/>
                    <a:lstStyle/>
                    <a:p>
                      <a:pPr marL="0" marR="0" indent="0"/>
                      <a:r>
                        <a:rPr lang="tr" sz="450">
                          <a:solidFill>
                            <a:srgbClr val="8B8A8C"/>
                          </a:solidFill>
                          <a:latin typeface="Arial"/>
                        </a:rPr>
                        <a:t>Aklar Çay Sanayi Ve Ticaret Limited Şirketi</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368300" algn="just"/>
                      <a:r>
                        <a:rPr lang="tr" sz="450">
                          <a:solidFill>
                            <a:srgbClr val="8B8A8C"/>
                          </a:solidFill>
                          <a:latin typeface="Arial"/>
                        </a:rPr>
                        <a:t>29.332,20</a:t>
                      </a:r>
                    </a:p>
                  </a:txBody>
                  <a:tcPr marL="0" marR="0" marT="0" marB="0" anchor="b"/>
                </a:tc>
                <a:tc>
                  <a:txBody>
                    <a:bodyPr/>
                    <a:lstStyle/>
                    <a:p>
                      <a:pPr marL="0" marR="0" indent="368300" algn="just"/>
                      <a:r>
                        <a:rPr lang="tr" sz="450">
                          <a:solidFill>
                            <a:srgbClr val="8B8A8C"/>
                          </a:solidFill>
                          <a:latin typeface="Arial"/>
                        </a:rPr>
                        <a:t>29.332,211</a:t>
                      </a:r>
                    </a:p>
                  </a:txBody>
                  <a:tcPr marL="0" marR="0" marT="0" marB="0"/>
                </a:tc>
                <a:tc>
                  <a:txBody>
                    <a:bodyPr/>
                    <a:lstStyle/>
                    <a:p>
                      <a:pPr marL="0" marR="0" indent="546100" algn="just"/>
                      <a:r>
                        <a:rPr lang="tr" sz="450">
                          <a:solidFill>
                            <a:srgbClr val="8B8A8C"/>
                          </a:solidFill>
                          <a:latin typeface="Arial"/>
                        </a:rPr>
                        <a:t>0,01</a:t>
                      </a:r>
                    </a:p>
                  </a:txBody>
                  <a:tcPr marL="0" marR="0" marT="0" marB="0" anchor="b"/>
                </a:tc>
                <a:extLst>
                  <a:ext uri="{0D108BD9-81ED-4DB2-BD59-A6C34878D82A}">
                    <a16:rowId xmlns:a16="http://schemas.microsoft.com/office/drawing/2014/main" val="10011"/>
                  </a:ext>
                </a:extLst>
              </a:tr>
              <a:tr h="97536">
                <a:tc>
                  <a:txBody>
                    <a:bodyPr/>
                    <a:lstStyle/>
                    <a:p>
                      <a:pPr marL="0" marR="0" indent="0"/>
                      <a:r>
                        <a:rPr lang="tr" sz="450">
                          <a:solidFill>
                            <a:srgbClr val="8B8A8C"/>
                          </a:solidFill>
                          <a:latin typeface="Arial"/>
                        </a:rPr>
                        <a:t>320.56</a:t>
                      </a:r>
                    </a:p>
                  </a:txBody>
                  <a:tcPr marL="0" marR="0" marT="0" marB="0" anchor="b"/>
                </a:tc>
                <a:tc>
                  <a:txBody>
                    <a:bodyPr/>
                    <a:lstStyle/>
                    <a:p>
                      <a:pPr marL="0" marR="0" indent="0"/>
                      <a:r>
                        <a:rPr lang="tr" sz="450">
                          <a:solidFill>
                            <a:srgbClr val="8B8A8C"/>
                          </a:solidFill>
                          <a:latin typeface="Arial"/>
                        </a:rPr>
                        <a:t>Worldlme Pos Teknoloji Çözüm Ve Servisleri Anonim Şirketi</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368300" algn="just"/>
                      <a:r>
                        <a:rPr lang="tr" sz="450">
                          <a:solidFill>
                            <a:srgbClr val="8B8A8C"/>
                          </a:solidFill>
                          <a:latin typeface="Arial"/>
                        </a:rPr>
                        <a:t>14.060,00</a:t>
                      </a:r>
                    </a:p>
                  </a:txBody>
                  <a:tcPr marL="0" marR="0" marT="0" marB="0" anchor="b"/>
                </a:tc>
                <a:tc>
                  <a:txBody>
                    <a:bodyPr/>
                    <a:lstStyle/>
                    <a:p>
                      <a:pPr marL="0" marR="0" indent="368300" algn="just"/>
                      <a:r>
                        <a:rPr lang="tr" sz="450">
                          <a:solidFill>
                            <a:srgbClr val="8B8A8C"/>
                          </a:solidFill>
                          <a:latin typeface="Arial"/>
                        </a:rPr>
                        <a:t>14.060,001</a:t>
                      </a:r>
                    </a:p>
                  </a:txBody>
                  <a:tcPr marL="0" marR="0" marT="0" marB="0" anchor="b"/>
                </a:tc>
                <a:tc>
                  <a:txBody>
                    <a:bodyPr/>
                    <a:lstStyle/>
                    <a:p>
                      <a:endParaRPr sz="500"/>
                    </a:p>
                  </a:txBody>
                  <a:tcPr marL="0" marR="0" marT="0" marB="0"/>
                </a:tc>
                <a:extLst>
                  <a:ext uri="{0D108BD9-81ED-4DB2-BD59-A6C34878D82A}">
                    <a16:rowId xmlns:a16="http://schemas.microsoft.com/office/drawing/2014/main" val="10012"/>
                  </a:ext>
                </a:extLst>
              </a:tr>
              <a:tr h="103632">
                <a:tc>
                  <a:txBody>
                    <a:bodyPr/>
                    <a:lstStyle/>
                    <a:p>
                      <a:pPr marL="0" marR="0" indent="0"/>
                      <a:r>
                        <a:rPr lang="tr" sz="450">
                          <a:solidFill>
                            <a:srgbClr val="8B8A8C"/>
                          </a:solidFill>
                          <a:latin typeface="Arial"/>
                        </a:rPr>
                        <a:t>320.57</a:t>
                      </a:r>
                    </a:p>
                  </a:txBody>
                  <a:tcPr marL="0" marR="0" marT="0" marB="0" anchor="b"/>
                </a:tc>
                <a:tc>
                  <a:txBody>
                    <a:bodyPr/>
                    <a:lstStyle/>
                    <a:p>
                      <a:pPr marL="0" marR="0" indent="0"/>
                      <a:r>
                        <a:rPr lang="tr" sz="450">
                          <a:solidFill>
                            <a:srgbClr val="8B8A8C"/>
                          </a:solidFill>
                          <a:latin typeface="Arial"/>
                        </a:rPr>
                        <a:t>Yıldırım Bilgisayar Ve Kurs Hizmetleri Pazarlama Ve Dn Ticaret Limited Şirketi</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342900" algn="just"/>
                      <a:r>
                        <a:rPr lang="tr" sz="450">
                          <a:solidFill>
                            <a:srgbClr val="8B8A8C"/>
                          </a:solidFill>
                          <a:latin typeface="Arial"/>
                        </a:rPr>
                        <a:t>203.504,40</a:t>
                      </a:r>
                    </a:p>
                  </a:txBody>
                  <a:tcPr marL="0" marR="0" marT="0" marB="0" anchor="b"/>
                </a:tc>
                <a:tc>
                  <a:txBody>
                    <a:bodyPr/>
                    <a:lstStyle/>
                    <a:p>
                      <a:pPr marL="0" marR="0" indent="342900" algn="just"/>
                      <a:r>
                        <a:rPr lang="tr" sz="450">
                          <a:solidFill>
                            <a:srgbClr val="8B8A8C"/>
                          </a:solidFill>
                          <a:latin typeface="Arial"/>
                        </a:rPr>
                        <a:t>203.504,401</a:t>
                      </a:r>
                    </a:p>
                  </a:txBody>
                  <a:tcPr marL="0" marR="0" marT="0" marB="0" anchor="b"/>
                </a:tc>
                <a:tc>
                  <a:txBody>
                    <a:bodyPr/>
                    <a:lstStyle/>
                    <a:p>
                      <a:endParaRPr sz="500"/>
                    </a:p>
                  </a:txBody>
                  <a:tcPr marL="0" marR="0" marT="0" marB="0"/>
                </a:tc>
                <a:extLst>
                  <a:ext uri="{0D108BD9-81ED-4DB2-BD59-A6C34878D82A}">
                    <a16:rowId xmlns:a16="http://schemas.microsoft.com/office/drawing/2014/main" val="10013"/>
                  </a:ext>
                </a:extLst>
              </a:tr>
              <a:tr h="100584">
                <a:tc>
                  <a:txBody>
                    <a:bodyPr/>
                    <a:lstStyle/>
                    <a:p>
                      <a:pPr marL="0" marR="0" indent="0"/>
                      <a:r>
                        <a:rPr lang="tr" sz="450">
                          <a:solidFill>
                            <a:srgbClr val="8B8A8C"/>
                          </a:solidFill>
                          <a:latin typeface="Arial"/>
                        </a:rPr>
                        <a:t>320.58</a:t>
                      </a:r>
                    </a:p>
                  </a:txBody>
                  <a:tcPr marL="0" marR="0" marT="0" marB="0" anchor="b"/>
                </a:tc>
                <a:tc>
                  <a:txBody>
                    <a:bodyPr/>
                    <a:lstStyle/>
                    <a:p>
                      <a:pPr marL="0" marR="0" indent="0"/>
                      <a:r>
                        <a:rPr lang="tr" sz="450">
                          <a:solidFill>
                            <a:srgbClr val="8B8A8C"/>
                          </a:solidFill>
                          <a:latin typeface="Arial"/>
                        </a:rPr>
                        <a:t>Kotılogullan Dağıtım Pazarlama Sanayi Ve Ticaret Anonim Şirketi</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368300" algn="just"/>
                      <a:r>
                        <a:rPr lang="tr" sz="450">
                          <a:solidFill>
                            <a:srgbClr val="696469"/>
                          </a:solidFill>
                          <a:latin typeface="Arial"/>
                        </a:rPr>
                        <a:t>83.685,32</a:t>
                      </a:r>
                    </a:p>
                  </a:txBody>
                  <a:tcPr marL="0" marR="0" marT="0" marB="0" anchor="b"/>
                </a:tc>
                <a:tc>
                  <a:txBody>
                    <a:bodyPr/>
                    <a:lstStyle/>
                    <a:p>
                      <a:pPr marL="0" marR="0" indent="368300" defTabSz="1035812">
                        <a:tabLst>
                          <a:tab pos="1035812" algn="l"/>
                        </a:tabLst>
                      </a:pPr>
                      <a:r>
                        <a:rPr lang="tr" sz="450">
                          <a:solidFill>
                            <a:srgbClr val="8B8A8C"/>
                          </a:solidFill>
                          <a:latin typeface="Arial"/>
                        </a:rPr>
                        <a:t>87.815,97	869,3 5</a:t>
                      </a:r>
                    </a:p>
                  </a:txBody>
                  <a:tcPr marL="0" marR="0" marT="0" marB="0" anchor="b"/>
                </a:tc>
                <a:tc>
                  <a:txBody>
                    <a:bodyPr/>
                    <a:lstStyle/>
                    <a:p>
                      <a:endParaRPr sz="500"/>
                    </a:p>
                  </a:txBody>
                  <a:tcPr marL="0" marR="0" marT="0" marB="0"/>
                </a:tc>
                <a:extLst>
                  <a:ext uri="{0D108BD9-81ED-4DB2-BD59-A6C34878D82A}">
                    <a16:rowId xmlns:a16="http://schemas.microsoft.com/office/drawing/2014/main" val="10014"/>
                  </a:ext>
                </a:extLst>
              </a:tr>
              <a:tr h="103632">
                <a:tc>
                  <a:txBody>
                    <a:bodyPr/>
                    <a:lstStyle/>
                    <a:p>
                      <a:pPr marL="0" marR="0" indent="0"/>
                      <a:r>
                        <a:rPr lang="tr" sz="450">
                          <a:solidFill>
                            <a:srgbClr val="8B8A8C"/>
                          </a:solidFill>
                          <a:latin typeface="Arial"/>
                        </a:rPr>
                        <a:t>320.59</a:t>
                      </a:r>
                    </a:p>
                  </a:txBody>
                  <a:tcPr marL="0" marR="0" marT="0" marB="0" anchor="b"/>
                </a:tc>
                <a:tc>
                  <a:txBody>
                    <a:bodyPr/>
                    <a:lstStyle/>
                    <a:p>
                      <a:pPr marL="0" marR="0" indent="0"/>
                      <a:r>
                        <a:rPr lang="tr" sz="450">
                          <a:solidFill>
                            <a:srgbClr val="8B8A8C"/>
                          </a:solidFill>
                          <a:latin typeface="Arial"/>
                        </a:rPr>
                        <a:t>Tamer Torlak</a:t>
                      </a:r>
                    </a:p>
                  </a:txBody>
                  <a:tcPr marL="0" marR="0" marT="0" marB="0" anchor="b"/>
                </a:tc>
                <a:tc>
                  <a:txBody>
                    <a:bodyPr/>
                    <a:lstStyle/>
                    <a:p>
                      <a:pPr marL="0" marR="0" indent="0" algn="just"/>
                      <a:r>
                        <a:rPr lang="tr" sz="450">
                          <a:solidFill>
                            <a:srgbClr val="696469"/>
                          </a:solidFill>
                          <a:latin typeface="Arial"/>
                        </a:rPr>
                        <a:t>TL</a:t>
                      </a:r>
                    </a:p>
                  </a:txBody>
                  <a:tcPr marL="0" marR="0" marT="0" marB="0" anchor="b"/>
                </a:tc>
                <a:tc>
                  <a:txBody>
                    <a:bodyPr/>
                    <a:lstStyle/>
                    <a:p>
                      <a:pPr marL="0" marR="0" indent="368300" algn="just"/>
                      <a:r>
                        <a:rPr lang="tr" sz="450">
                          <a:solidFill>
                            <a:srgbClr val="696469"/>
                          </a:solidFill>
                          <a:latin typeface="Arial"/>
                        </a:rPr>
                        <a:t>16.643,00</a:t>
                      </a:r>
                    </a:p>
                  </a:txBody>
                  <a:tcPr marL="0" marR="0" marT="0" marB="0" anchor="b"/>
                </a:tc>
                <a:tc>
                  <a:txBody>
                    <a:bodyPr/>
                    <a:lstStyle/>
                    <a:p>
                      <a:pPr marL="0" marR="0" indent="368300" algn="just"/>
                      <a:r>
                        <a:rPr lang="tr" sz="450">
                          <a:solidFill>
                            <a:srgbClr val="8B8A8C"/>
                          </a:solidFill>
                          <a:latin typeface="Arial"/>
                        </a:rPr>
                        <a:t>16.643,00</a:t>
                      </a:r>
                    </a:p>
                  </a:txBody>
                  <a:tcPr marL="0" marR="0" marT="0" marB="0" anchor="b"/>
                </a:tc>
                <a:tc>
                  <a:txBody>
                    <a:bodyPr/>
                    <a:lstStyle/>
                    <a:p>
                      <a:endParaRPr sz="500"/>
                    </a:p>
                  </a:txBody>
                  <a:tcPr marL="0" marR="0" marT="0" marB="0"/>
                </a:tc>
                <a:extLst>
                  <a:ext uri="{0D108BD9-81ED-4DB2-BD59-A6C34878D82A}">
                    <a16:rowId xmlns:a16="http://schemas.microsoft.com/office/drawing/2014/main" val="10015"/>
                  </a:ext>
                </a:extLst>
              </a:tr>
              <a:tr h="97536">
                <a:tc>
                  <a:txBody>
                    <a:bodyPr/>
                    <a:lstStyle/>
                    <a:p>
                      <a:pPr marL="0" marR="0" indent="0"/>
                      <a:r>
                        <a:rPr lang="tr" sz="450">
                          <a:solidFill>
                            <a:srgbClr val="8B8A8C"/>
                          </a:solidFill>
                          <a:latin typeface="Arial"/>
                        </a:rPr>
                        <a:t>320.60</a:t>
                      </a:r>
                    </a:p>
                  </a:txBody>
                  <a:tcPr marL="0" marR="0" marT="0" marB="0" anchor="b"/>
                </a:tc>
                <a:tc>
                  <a:txBody>
                    <a:bodyPr/>
                    <a:lstStyle/>
                    <a:p>
                      <a:pPr marL="0" marR="0" indent="0"/>
                      <a:r>
                        <a:rPr lang="tr" sz="450">
                          <a:solidFill>
                            <a:srgbClr val="8B8A8C"/>
                          </a:solidFill>
                          <a:latin typeface="Arial"/>
                        </a:rPr>
                        <a:t>Genç Tercan Gıda Turizm Nakliyat Ticaret Limited Şirketi</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342900" algn="just"/>
                      <a:r>
                        <a:rPr lang="tr" sz="450">
                          <a:solidFill>
                            <a:srgbClr val="8B8A8C"/>
                          </a:solidFill>
                          <a:latin typeface="Arial"/>
                        </a:rPr>
                        <a:t>103.975,62</a:t>
                      </a:r>
                    </a:p>
                  </a:txBody>
                  <a:tcPr marL="0" marR="0" marT="0" marB="0" anchor="b"/>
                </a:tc>
                <a:tc>
                  <a:txBody>
                    <a:bodyPr/>
                    <a:lstStyle/>
                    <a:p>
                      <a:pPr marL="0" marR="0" indent="342900" algn="just"/>
                      <a:r>
                        <a:rPr lang="tr" sz="450">
                          <a:solidFill>
                            <a:srgbClr val="8B8A8C"/>
                          </a:solidFill>
                          <a:latin typeface="Arial"/>
                        </a:rPr>
                        <a:t>103.975,62</a:t>
                      </a:r>
                    </a:p>
                  </a:txBody>
                  <a:tcPr marL="0" marR="0" marT="0" marB="0" anchor="b"/>
                </a:tc>
                <a:tc>
                  <a:txBody>
                    <a:bodyPr/>
                    <a:lstStyle/>
                    <a:p>
                      <a:endParaRPr sz="500"/>
                    </a:p>
                  </a:txBody>
                  <a:tcPr marL="0" marR="0" marT="0" marB="0"/>
                </a:tc>
                <a:extLst>
                  <a:ext uri="{0D108BD9-81ED-4DB2-BD59-A6C34878D82A}">
                    <a16:rowId xmlns:a16="http://schemas.microsoft.com/office/drawing/2014/main" val="10016"/>
                  </a:ext>
                </a:extLst>
              </a:tr>
              <a:tr h="103632">
                <a:tc>
                  <a:txBody>
                    <a:bodyPr/>
                    <a:lstStyle/>
                    <a:p>
                      <a:pPr marL="0" marR="0" indent="0"/>
                      <a:r>
                        <a:rPr lang="tr" sz="450">
                          <a:solidFill>
                            <a:srgbClr val="8B8A8C"/>
                          </a:solidFill>
                          <a:latin typeface="Arial"/>
                        </a:rPr>
                        <a:t>320.61</a:t>
                      </a:r>
                    </a:p>
                  </a:txBody>
                  <a:tcPr marL="0" marR="0" marT="0" marB="0"/>
                </a:tc>
                <a:tc>
                  <a:txBody>
                    <a:bodyPr/>
                    <a:lstStyle/>
                    <a:p>
                      <a:pPr marL="0" marR="0" indent="0"/>
                      <a:r>
                        <a:rPr lang="tr" sz="450">
                          <a:solidFill>
                            <a:srgbClr val="8B8A8C"/>
                          </a:solidFill>
                          <a:latin typeface="Arial"/>
                        </a:rPr>
                        <a:t>Cengiz Kayan</a:t>
                      </a:r>
                    </a:p>
                  </a:txBody>
                  <a:tcPr marL="0" marR="0" marT="0" marB="0"/>
                </a:tc>
                <a:tc>
                  <a:txBody>
                    <a:bodyPr/>
                    <a:lstStyle/>
                    <a:p>
                      <a:pPr marL="0" marR="0" indent="0" algn="just"/>
                      <a:r>
                        <a:rPr lang="tr" sz="450">
                          <a:solidFill>
                            <a:srgbClr val="8B8A8C"/>
                          </a:solidFill>
                          <a:latin typeface="Arial"/>
                        </a:rPr>
                        <a:t>TL</a:t>
                      </a:r>
                    </a:p>
                  </a:txBody>
                  <a:tcPr marL="0" marR="0" marT="0" marB="0"/>
                </a:tc>
                <a:tc>
                  <a:txBody>
                    <a:bodyPr/>
                    <a:lstStyle/>
                    <a:p>
                      <a:pPr marL="0" marR="0" indent="406400" algn="just"/>
                      <a:r>
                        <a:rPr lang="tr" sz="450">
                          <a:solidFill>
                            <a:srgbClr val="8B8A8C"/>
                          </a:solidFill>
                          <a:latin typeface="Arial"/>
                        </a:rPr>
                        <a:t>1.000,00</a:t>
                      </a:r>
                    </a:p>
                  </a:txBody>
                  <a:tcPr marL="0" marR="0" marT="0" marB="0"/>
                </a:tc>
                <a:tc>
                  <a:txBody>
                    <a:bodyPr/>
                    <a:lstStyle/>
                    <a:p>
                      <a:pPr marL="0" marR="0" indent="406400" algn="just"/>
                      <a:r>
                        <a:rPr lang="tr" sz="450">
                          <a:solidFill>
                            <a:srgbClr val="8B8A8C"/>
                          </a:solidFill>
                          <a:latin typeface="Arial"/>
                        </a:rPr>
                        <a:t>ı.ooo,od</a:t>
                      </a:r>
                    </a:p>
                  </a:txBody>
                  <a:tcPr marL="0" marR="0" marT="0" marB="0"/>
                </a:tc>
                <a:tc>
                  <a:txBody>
                    <a:bodyPr/>
                    <a:lstStyle/>
                    <a:p>
                      <a:endParaRPr sz="500"/>
                    </a:p>
                  </a:txBody>
                  <a:tcPr marL="0" marR="0" marT="0" marB="0"/>
                </a:tc>
                <a:extLst>
                  <a:ext uri="{0D108BD9-81ED-4DB2-BD59-A6C34878D82A}">
                    <a16:rowId xmlns:a16="http://schemas.microsoft.com/office/drawing/2014/main" val="10017"/>
                  </a:ext>
                </a:extLst>
              </a:tr>
              <a:tr h="97536">
                <a:tc>
                  <a:txBody>
                    <a:bodyPr/>
                    <a:lstStyle/>
                    <a:p>
                      <a:pPr marL="0" marR="0" indent="0"/>
                      <a:r>
                        <a:rPr lang="tr" sz="450">
                          <a:solidFill>
                            <a:srgbClr val="8B8A8C"/>
                          </a:solidFill>
                          <a:latin typeface="Arial"/>
                        </a:rPr>
                        <a:t>320.62</a:t>
                      </a:r>
                    </a:p>
                  </a:txBody>
                  <a:tcPr marL="0" marR="0" marT="0" marB="0"/>
                </a:tc>
                <a:tc>
                  <a:txBody>
                    <a:bodyPr/>
                    <a:lstStyle/>
                    <a:p>
                      <a:pPr marL="0" marR="0" indent="0"/>
                      <a:r>
                        <a:rPr lang="tr" sz="450">
                          <a:solidFill>
                            <a:srgbClr val="8B8A8C"/>
                          </a:solidFill>
                          <a:latin typeface="Arial"/>
                        </a:rPr>
                        <a:t>Hazar Aydınlatma</a:t>
                      </a:r>
                    </a:p>
                  </a:txBody>
                  <a:tcPr marL="0" marR="0" marT="0" marB="0"/>
                </a:tc>
                <a:tc>
                  <a:txBody>
                    <a:bodyPr/>
                    <a:lstStyle/>
                    <a:p>
                      <a:pPr marL="0" marR="0" indent="0" algn="just"/>
                      <a:r>
                        <a:rPr lang="tr" sz="450">
                          <a:solidFill>
                            <a:srgbClr val="8B8A8C"/>
                          </a:solidFill>
                          <a:latin typeface="Arial"/>
                        </a:rPr>
                        <a:t>Tl</a:t>
                      </a:r>
                    </a:p>
                  </a:txBody>
                  <a:tcPr marL="0" marR="0" marT="0" marB="0"/>
                </a:tc>
                <a:tc>
                  <a:txBody>
                    <a:bodyPr/>
                    <a:lstStyle/>
                    <a:p>
                      <a:pPr marL="0" marR="0" indent="406400"/>
                      <a:r>
                        <a:rPr lang="tr" sz="450">
                          <a:solidFill>
                            <a:srgbClr val="8B8A8C"/>
                          </a:solidFill>
                          <a:latin typeface="Arial"/>
                        </a:rPr>
                        <a:t>2.950,00</a:t>
                      </a:r>
                    </a:p>
                  </a:txBody>
                  <a:tcPr marL="0" marR="0" marT="0" marB="0"/>
                </a:tc>
                <a:tc>
                  <a:txBody>
                    <a:bodyPr/>
                    <a:lstStyle/>
                    <a:p>
                      <a:pPr marL="0" marR="0" indent="406400" algn="just"/>
                      <a:r>
                        <a:rPr lang="tr" sz="450">
                          <a:solidFill>
                            <a:srgbClr val="8B8A8C"/>
                          </a:solidFill>
                          <a:latin typeface="Arial"/>
                        </a:rPr>
                        <a:t>2.950,OOİ</a:t>
                      </a:r>
                    </a:p>
                  </a:txBody>
                  <a:tcPr marL="0" marR="0" marT="0" marB="0"/>
                </a:tc>
                <a:tc>
                  <a:txBody>
                    <a:bodyPr/>
                    <a:lstStyle/>
                    <a:p>
                      <a:endParaRPr sz="500"/>
                    </a:p>
                  </a:txBody>
                  <a:tcPr marL="0" marR="0" marT="0" marB="0"/>
                </a:tc>
                <a:extLst>
                  <a:ext uri="{0D108BD9-81ED-4DB2-BD59-A6C34878D82A}">
                    <a16:rowId xmlns:a16="http://schemas.microsoft.com/office/drawing/2014/main" val="10018"/>
                  </a:ext>
                </a:extLst>
              </a:tr>
              <a:tr h="100584">
                <a:tc>
                  <a:txBody>
                    <a:bodyPr/>
                    <a:lstStyle/>
                    <a:p>
                      <a:pPr marL="0" marR="0" indent="0"/>
                      <a:r>
                        <a:rPr lang="tr" sz="450">
                          <a:solidFill>
                            <a:srgbClr val="8B8A8C"/>
                          </a:solidFill>
                          <a:latin typeface="Arial"/>
                        </a:rPr>
                        <a:t>320.63</a:t>
                      </a:r>
                    </a:p>
                  </a:txBody>
                  <a:tcPr marL="0" marR="0" marT="0" marB="0" anchor="b"/>
                </a:tc>
                <a:tc>
                  <a:txBody>
                    <a:bodyPr/>
                    <a:lstStyle/>
                    <a:p>
                      <a:pPr marL="0" marR="0" indent="0"/>
                      <a:r>
                        <a:rPr lang="tr" sz="450">
                          <a:solidFill>
                            <a:srgbClr val="8B8A8C"/>
                          </a:solidFill>
                          <a:latin typeface="Arial"/>
                        </a:rPr>
                        <a:t>Hanedar Kırtasiye Şekerleme Gıda Ticaret Pazarlama Sanayi Limited Şirketi</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368300" algn="just"/>
                      <a:r>
                        <a:rPr lang="tr" sz="450">
                          <a:solidFill>
                            <a:srgbClr val="8B8A8C"/>
                          </a:solidFill>
                          <a:latin typeface="Arial"/>
                        </a:rPr>
                        <a:t>85.600,86</a:t>
                      </a:r>
                    </a:p>
                  </a:txBody>
                  <a:tcPr marL="0" marR="0" marT="0" marB="0" anchor="b"/>
                </a:tc>
                <a:tc>
                  <a:txBody>
                    <a:bodyPr/>
                    <a:lstStyle/>
                    <a:p>
                      <a:pPr marL="0" marR="0" indent="368300" algn="just"/>
                      <a:r>
                        <a:rPr lang="tr" sz="450">
                          <a:solidFill>
                            <a:srgbClr val="8B8A8C"/>
                          </a:solidFill>
                          <a:latin typeface="Arial"/>
                        </a:rPr>
                        <a:t>85.656,65</a:t>
                      </a:r>
                    </a:p>
                  </a:txBody>
                  <a:tcPr marL="0" marR="0" marT="0" marB="0" anchor="b"/>
                </a:tc>
                <a:tc>
                  <a:txBody>
                    <a:bodyPr/>
                    <a:lstStyle/>
                    <a:p>
                      <a:pPr marL="0" marR="0" indent="520700" algn="just"/>
                      <a:r>
                        <a:rPr lang="tr" sz="450">
                          <a:solidFill>
                            <a:srgbClr val="8B8A8C"/>
                          </a:solidFill>
                          <a:latin typeface="Arial"/>
                        </a:rPr>
                        <a:t>55,79</a:t>
                      </a:r>
                    </a:p>
                  </a:txBody>
                  <a:tcPr marL="0" marR="0" marT="0" marB="0" anchor="b"/>
                </a:tc>
                <a:extLst>
                  <a:ext uri="{0D108BD9-81ED-4DB2-BD59-A6C34878D82A}">
                    <a16:rowId xmlns:a16="http://schemas.microsoft.com/office/drawing/2014/main" val="10019"/>
                  </a:ext>
                </a:extLst>
              </a:tr>
              <a:tr h="100584">
                <a:tc>
                  <a:txBody>
                    <a:bodyPr/>
                    <a:lstStyle/>
                    <a:p>
                      <a:pPr marL="0" marR="0" indent="0"/>
                      <a:r>
                        <a:rPr lang="tr" sz="450">
                          <a:solidFill>
                            <a:srgbClr val="8B8A8C"/>
                          </a:solidFill>
                          <a:latin typeface="Arial"/>
                        </a:rPr>
                        <a:t>320.64</a:t>
                      </a:r>
                    </a:p>
                  </a:txBody>
                  <a:tcPr marL="0" marR="0" marT="0" marB="0" anchor="b"/>
                </a:tc>
                <a:tc>
                  <a:txBody>
                    <a:bodyPr/>
                    <a:lstStyle/>
                    <a:p>
                      <a:pPr marL="0" marR="0" indent="0"/>
                      <a:r>
                        <a:rPr lang="tr" sz="450">
                          <a:solidFill>
                            <a:srgbClr val="8B8A8C"/>
                          </a:solidFill>
                          <a:latin typeface="Arial"/>
                        </a:rPr>
                        <a:t>Horon Gıda Maddeleri Turizm inşaat Taahhüt Mühendislik Temizlik Yemekhane</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368300" algn="just"/>
                      <a:r>
                        <a:rPr lang="tr" sz="450">
                          <a:solidFill>
                            <a:srgbClr val="8B8A8C"/>
                          </a:solidFill>
                          <a:latin typeface="Arial"/>
                        </a:rPr>
                        <a:t>71.695,00</a:t>
                      </a:r>
                    </a:p>
                  </a:txBody>
                  <a:tcPr marL="0" marR="0" marT="0" marB="0" anchor="b"/>
                </a:tc>
                <a:tc>
                  <a:txBody>
                    <a:bodyPr/>
                    <a:lstStyle/>
                    <a:p>
                      <a:pPr marL="0" marR="0" indent="368300" defTabSz="1081532">
                        <a:tabLst>
                          <a:tab pos="1081532" algn="l"/>
                        </a:tabLst>
                      </a:pPr>
                      <a:r>
                        <a:rPr lang="tr" sz="450">
                          <a:solidFill>
                            <a:srgbClr val="8B8A8C"/>
                          </a:solidFill>
                          <a:latin typeface="Arial"/>
                        </a:rPr>
                        <a:t>71.625,OM	70,00</a:t>
                      </a:r>
                    </a:p>
                  </a:txBody>
                  <a:tcPr marL="0" marR="0" marT="0" marB="0" anchor="b"/>
                </a:tc>
                <a:tc>
                  <a:txBody>
                    <a:bodyPr/>
                    <a:lstStyle/>
                    <a:p>
                      <a:endParaRPr sz="500"/>
                    </a:p>
                  </a:txBody>
                  <a:tcPr marL="0" marR="0" marT="0" marB="0"/>
                </a:tc>
                <a:extLst>
                  <a:ext uri="{0D108BD9-81ED-4DB2-BD59-A6C34878D82A}">
                    <a16:rowId xmlns:a16="http://schemas.microsoft.com/office/drawing/2014/main" val="10020"/>
                  </a:ext>
                </a:extLst>
              </a:tr>
              <a:tr h="103632">
                <a:tc>
                  <a:txBody>
                    <a:bodyPr/>
                    <a:lstStyle/>
                    <a:p>
                      <a:pPr marL="0" marR="0" indent="0"/>
                      <a:r>
                        <a:rPr lang="tr" sz="450">
                          <a:solidFill>
                            <a:srgbClr val="8B8A8C"/>
                          </a:solidFill>
                          <a:latin typeface="Arial"/>
                        </a:rPr>
                        <a:t>320.65</a:t>
                      </a:r>
                    </a:p>
                  </a:txBody>
                  <a:tcPr marL="0" marR="0" marT="0" marB="0"/>
                </a:tc>
                <a:tc>
                  <a:txBody>
                    <a:bodyPr/>
                    <a:lstStyle/>
                    <a:p>
                      <a:pPr marL="0" marR="0" indent="0"/>
                      <a:r>
                        <a:rPr lang="tr" sz="450">
                          <a:solidFill>
                            <a:srgbClr val="8B8A8C"/>
                          </a:solidFill>
                          <a:latin typeface="Arial"/>
                        </a:rPr>
                        <a:t>Nasıp Gıda Tekstil Pazarlama Nakliye Ve Dıs Ticaret Limited Şirketi</a:t>
                      </a:r>
                    </a:p>
                  </a:txBody>
                  <a:tcPr marL="0" marR="0" marT="0" marB="0"/>
                </a:tc>
                <a:tc>
                  <a:txBody>
                    <a:bodyPr/>
                    <a:lstStyle/>
                    <a:p>
                      <a:pPr marL="0" marR="0" indent="0" algn="just"/>
                      <a:r>
                        <a:rPr lang="tr" sz="450">
                          <a:solidFill>
                            <a:srgbClr val="8B8A8C"/>
                          </a:solidFill>
                          <a:latin typeface="Arial"/>
                        </a:rPr>
                        <a:t>TL</a:t>
                      </a:r>
                    </a:p>
                  </a:txBody>
                  <a:tcPr marL="0" marR="0" marT="0" marB="0"/>
                </a:tc>
                <a:tc>
                  <a:txBody>
                    <a:bodyPr/>
                    <a:lstStyle/>
                    <a:p>
                      <a:pPr marL="0" marR="0" indent="368300" algn="just"/>
                      <a:r>
                        <a:rPr lang="tr" sz="450">
                          <a:solidFill>
                            <a:srgbClr val="696469"/>
                          </a:solidFill>
                          <a:latin typeface="Arial"/>
                        </a:rPr>
                        <a:t>51.980,80</a:t>
                      </a:r>
                    </a:p>
                  </a:txBody>
                  <a:tcPr marL="0" marR="0" marT="0" marB="0"/>
                </a:tc>
                <a:tc>
                  <a:txBody>
                    <a:bodyPr/>
                    <a:lstStyle/>
                    <a:p>
                      <a:pPr marL="0" marR="0" indent="368300" defTabSz="1078484">
                        <a:tabLst>
                          <a:tab pos="1078484" algn="l"/>
                        </a:tabLst>
                      </a:pPr>
                      <a:r>
                        <a:rPr lang="tr" sz="450">
                          <a:solidFill>
                            <a:srgbClr val="8B8A8C"/>
                          </a:solidFill>
                          <a:latin typeface="Arial"/>
                        </a:rPr>
                        <a:t>51.933,29i	47,51</a:t>
                      </a:r>
                    </a:p>
                  </a:txBody>
                  <a:tcPr marL="0" marR="0" marT="0" marB="0"/>
                </a:tc>
                <a:tc>
                  <a:txBody>
                    <a:bodyPr/>
                    <a:lstStyle/>
                    <a:p>
                      <a:endParaRPr sz="500"/>
                    </a:p>
                  </a:txBody>
                  <a:tcPr marL="0" marR="0" marT="0" marB="0"/>
                </a:tc>
                <a:extLst>
                  <a:ext uri="{0D108BD9-81ED-4DB2-BD59-A6C34878D82A}">
                    <a16:rowId xmlns:a16="http://schemas.microsoft.com/office/drawing/2014/main" val="10021"/>
                  </a:ext>
                </a:extLst>
              </a:tr>
              <a:tr h="97536">
                <a:tc>
                  <a:txBody>
                    <a:bodyPr/>
                    <a:lstStyle/>
                    <a:p>
                      <a:pPr marL="0" marR="0" indent="0"/>
                      <a:r>
                        <a:rPr lang="tr" sz="450">
                          <a:solidFill>
                            <a:srgbClr val="8B8A8C"/>
                          </a:solidFill>
                          <a:latin typeface="Arial"/>
                        </a:rPr>
                        <a:t>320.66</a:t>
                      </a:r>
                    </a:p>
                  </a:txBody>
                  <a:tcPr marL="0" marR="0" marT="0" marB="0" anchor="b"/>
                </a:tc>
                <a:tc>
                  <a:txBody>
                    <a:bodyPr/>
                    <a:lstStyle/>
                    <a:p>
                      <a:pPr marL="0" marR="0" indent="0"/>
                      <a:r>
                        <a:rPr lang="tr" sz="450">
                          <a:solidFill>
                            <a:srgbClr val="8B8A8C"/>
                          </a:solidFill>
                          <a:latin typeface="Arial"/>
                        </a:rPr>
                        <a:t>Burçin Yıldırım Örük Kaya End Temizlik</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368300" algn="just"/>
                      <a:r>
                        <a:rPr lang="tr" sz="450">
                          <a:solidFill>
                            <a:srgbClr val="8B8A8C"/>
                          </a:solidFill>
                          <a:latin typeface="Arial"/>
                        </a:rPr>
                        <a:t>26.511,12</a:t>
                      </a:r>
                    </a:p>
                  </a:txBody>
                  <a:tcPr marL="0" marR="0" marT="0" marB="0" anchor="b"/>
                </a:tc>
                <a:tc>
                  <a:txBody>
                    <a:bodyPr/>
                    <a:lstStyle/>
                    <a:p>
                      <a:pPr marL="0" marR="0" indent="368300" algn="just"/>
                      <a:r>
                        <a:rPr lang="tr" sz="450">
                          <a:solidFill>
                            <a:srgbClr val="8B8A8C"/>
                          </a:solidFill>
                          <a:latin typeface="Arial"/>
                        </a:rPr>
                        <a:t>26.511,12</a:t>
                      </a:r>
                    </a:p>
                  </a:txBody>
                  <a:tcPr marL="0" marR="0" marT="0" marB="0" anchor="b"/>
                </a:tc>
                <a:tc>
                  <a:txBody>
                    <a:bodyPr/>
                    <a:lstStyle/>
                    <a:p>
                      <a:endParaRPr sz="500"/>
                    </a:p>
                  </a:txBody>
                  <a:tcPr marL="0" marR="0" marT="0" marB="0"/>
                </a:tc>
                <a:extLst>
                  <a:ext uri="{0D108BD9-81ED-4DB2-BD59-A6C34878D82A}">
                    <a16:rowId xmlns:a16="http://schemas.microsoft.com/office/drawing/2014/main" val="10022"/>
                  </a:ext>
                </a:extLst>
              </a:tr>
              <a:tr h="103632">
                <a:tc>
                  <a:txBody>
                    <a:bodyPr/>
                    <a:lstStyle/>
                    <a:p>
                      <a:pPr marL="0" marR="0" indent="0"/>
                      <a:r>
                        <a:rPr lang="tr" sz="450">
                          <a:solidFill>
                            <a:srgbClr val="8B8A8C"/>
                          </a:solidFill>
                          <a:latin typeface="Arial"/>
                        </a:rPr>
                        <a:t>320.67</a:t>
                      </a:r>
                    </a:p>
                  </a:txBody>
                  <a:tcPr marL="0" marR="0" marT="0" marB="0" anchor="b"/>
                </a:tc>
                <a:tc>
                  <a:txBody>
                    <a:bodyPr/>
                    <a:lstStyle/>
                    <a:p>
                      <a:pPr marL="0" marR="0" indent="0"/>
                      <a:r>
                        <a:rPr lang="tr" sz="450">
                          <a:solidFill>
                            <a:srgbClr val="8B8A8C"/>
                          </a:solidFill>
                          <a:latin typeface="Arial"/>
                        </a:rPr>
                        <a:t>Semizler Demir Çelik</a:t>
                      </a:r>
                    </a:p>
                  </a:txBody>
                  <a:tcPr marL="0" marR="0" marT="0" marB="0" anchor="b"/>
                </a:tc>
                <a:tc>
                  <a:txBody>
                    <a:bodyPr/>
                    <a:lstStyle/>
                    <a:p>
                      <a:pPr marL="0" marR="0" indent="0" algn="just"/>
                      <a:r>
                        <a:rPr lang="tr" sz="450">
                          <a:solidFill>
                            <a:srgbClr val="8B8A8C"/>
                          </a:solidFill>
                          <a:latin typeface="Arial"/>
                        </a:rPr>
                        <a:t>n.</a:t>
                      </a:r>
                    </a:p>
                  </a:txBody>
                  <a:tcPr marL="0" marR="0" marT="0" marB="0" anchor="b"/>
                </a:tc>
                <a:tc>
                  <a:txBody>
                    <a:bodyPr/>
                    <a:lstStyle/>
                    <a:p>
                      <a:pPr marL="0" marR="0" indent="406400" algn="just"/>
                      <a:r>
                        <a:rPr lang="tr" sz="450">
                          <a:solidFill>
                            <a:srgbClr val="8B8A8C"/>
                          </a:solidFill>
                          <a:latin typeface="Arial"/>
                        </a:rPr>
                        <a:t>1.740,00</a:t>
                      </a:r>
                    </a:p>
                  </a:txBody>
                  <a:tcPr marL="0" marR="0" marT="0" marB="0" anchor="b"/>
                </a:tc>
                <a:tc>
                  <a:txBody>
                    <a:bodyPr/>
                    <a:lstStyle/>
                    <a:p>
                      <a:pPr marL="0" marR="0" indent="406400" algn="just"/>
                      <a:r>
                        <a:rPr lang="tr" sz="450">
                          <a:solidFill>
                            <a:srgbClr val="8B8A8C"/>
                          </a:solidFill>
                          <a:latin typeface="Arial"/>
                        </a:rPr>
                        <a:t>1.740,öd</a:t>
                      </a:r>
                    </a:p>
                  </a:txBody>
                  <a:tcPr marL="0" marR="0" marT="0" marB="0"/>
                </a:tc>
                <a:tc>
                  <a:txBody>
                    <a:bodyPr/>
                    <a:lstStyle/>
                    <a:p>
                      <a:endParaRPr sz="500"/>
                    </a:p>
                  </a:txBody>
                  <a:tcPr marL="0" marR="0" marT="0" marB="0"/>
                </a:tc>
                <a:extLst>
                  <a:ext uri="{0D108BD9-81ED-4DB2-BD59-A6C34878D82A}">
                    <a16:rowId xmlns:a16="http://schemas.microsoft.com/office/drawing/2014/main" val="10023"/>
                  </a:ext>
                </a:extLst>
              </a:tr>
              <a:tr h="97536">
                <a:tc>
                  <a:txBody>
                    <a:bodyPr/>
                    <a:lstStyle/>
                    <a:p>
                      <a:pPr marL="0" marR="0" indent="0"/>
                      <a:r>
                        <a:rPr lang="tr" sz="450">
                          <a:solidFill>
                            <a:srgbClr val="8B8A8C"/>
                          </a:solidFill>
                          <a:latin typeface="Arial"/>
                        </a:rPr>
                        <a:t>320.69</a:t>
                      </a:r>
                    </a:p>
                  </a:txBody>
                  <a:tcPr marL="0" marR="0" marT="0" marB="0" anchor="b"/>
                </a:tc>
                <a:tc>
                  <a:txBody>
                    <a:bodyPr/>
                    <a:lstStyle/>
                    <a:p>
                      <a:pPr marL="0" marR="0" indent="0"/>
                      <a:r>
                        <a:rPr lang="tr" sz="450">
                          <a:solidFill>
                            <a:srgbClr val="8B8A8C"/>
                          </a:solidFill>
                          <a:latin typeface="Arial"/>
                        </a:rPr>
                        <a:t>Provit Grafik Reklam Ve Promosyon Hizmetten Sanayi Ticaret Limited Şirketi</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368300" algn="just"/>
                      <a:r>
                        <a:rPr lang="tr" sz="450">
                          <a:solidFill>
                            <a:srgbClr val="8B8A8C"/>
                          </a:solidFill>
                          <a:latin typeface="Arial"/>
                        </a:rPr>
                        <a:t>20,163,00</a:t>
                      </a:r>
                    </a:p>
                  </a:txBody>
                  <a:tcPr marL="0" marR="0" marT="0" marB="0" anchor="b"/>
                </a:tc>
                <a:tc>
                  <a:txBody>
                    <a:bodyPr/>
                    <a:lstStyle/>
                    <a:p>
                      <a:pPr marL="0" marR="0" indent="368300" algn="just"/>
                      <a:r>
                        <a:rPr lang="tr" sz="450">
                          <a:solidFill>
                            <a:srgbClr val="8B8A8C"/>
                          </a:solidFill>
                          <a:latin typeface="Arial"/>
                        </a:rPr>
                        <a:t>20.163,00</a:t>
                      </a:r>
                    </a:p>
                  </a:txBody>
                  <a:tcPr marL="0" marR="0" marT="0" marB="0" anchor="b"/>
                </a:tc>
                <a:tc>
                  <a:txBody>
                    <a:bodyPr/>
                    <a:lstStyle/>
                    <a:p>
                      <a:endParaRPr sz="500"/>
                    </a:p>
                  </a:txBody>
                  <a:tcPr marL="0" marR="0" marT="0" marB="0"/>
                </a:tc>
                <a:extLst>
                  <a:ext uri="{0D108BD9-81ED-4DB2-BD59-A6C34878D82A}">
                    <a16:rowId xmlns:a16="http://schemas.microsoft.com/office/drawing/2014/main" val="10024"/>
                  </a:ext>
                </a:extLst>
              </a:tr>
              <a:tr h="106680">
                <a:tc>
                  <a:txBody>
                    <a:bodyPr/>
                    <a:lstStyle/>
                    <a:p>
                      <a:pPr marL="0" marR="0" indent="0"/>
                      <a:r>
                        <a:rPr lang="tr" sz="450">
                          <a:solidFill>
                            <a:srgbClr val="696469"/>
                          </a:solidFill>
                          <a:latin typeface="Arial"/>
                        </a:rPr>
                        <a:t>33</a:t>
                      </a:r>
                    </a:p>
                  </a:txBody>
                  <a:tcPr marL="0" marR="0" marT="0" marB="0" anchor="b"/>
                </a:tc>
                <a:tc>
                  <a:txBody>
                    <a:bodyPr/>
                    <a:lstStyle/>
                    <a:p>
                      <a:pPr marL="0" marR="0" indent="0"/>
                      <a:r>
                        <a:rPr lang="tr" sz="450">
                          <a:solidFill>
                            <a:srgbClr val="696469"/>
                          </a:solidFill>
                          <a:latin typeface="Arial"/>
                        </a:rPr>
                        <a:t>DİĞER BORÇLAR</a:t>
                      </a:r>
                    </a:p>
                  </a:txBody>
                  <a:tcPr marL="0" marR="0" marT="0" marB="0" anchor="b"/>
                </a:tc>
                <a:tc>
                  <a:txBody>
                    <a:bodyPr/>
                    <a:lstStyle/>
                    <a:p>
                      <a:endParaRPr sz="600"/>
                    </a:p>
                  </a:txBody>
                  <a:tcPr marL="0" marR="0" marT="0" marB="0"/>
                </a:tc>
                <a:tc>
                  <a:txBody>
                    <a:bodyPr/>
                    <a:lstStyle/>
                    <a:p>
                      <a:pPr marL="0" marR="0" indent="215900"/>
                      <a:r>
                        <a:rPr lang="tr" sz="450">
                          <a:solidFill>
                            <a:srgbClr val="424E31"/>
                          </a:solidFill>
                          <a:latin typeface="Arial"/>
                        </a:rPr>
                        <a:t>1.537.522,86</a:t>
                      </a:r>
                    </a:p>
                  </a:txBody>
                  <a:tcPr marL="0" marR="0" marT="0" marB="0" anchor="b"/>
                </a:tc>
                <a:tc>
                  <a:txBody>
                    <a:bodyPr/>
                    <a:lstStyle/>
                    <a:p>
                      <a:pPr marL="0" marR="0" indent="241300" algn="just"/>
                      <a:r>
                        <a:rPr lang="tr" sz="450">
                          <a:solidFill>
                            <a:srgbClr val="696469"/>
                          </a:solidFill>
                          <a:latin typeface="Arial"/>
                        </a:rPr>
                        <a:t>1.738.767,221</a:t>
                      </a:r>
                    </a:p>
                  </a:txBody>
                  <a:tcPr marL="0" marR="0" marT="0" marB="0" anchor="b"/>
                </a:tc>
                <a:tc>
                  <a:txBody>
                    <a:bodyPr/>
                    <a:lstStyle/>
                    <a:p>
                      <a:pPr marL="0" marR="0" indent="304800" algn="just"/>
                      <a:r>
                        <a:rPr lang="tr" sz="450">
                          <a:solidFill>
                            <a:srgbClr val="696469"/>
                          </a:solidFill>
                          <a:latin typeface="Arial"/>
                        </a:rPr>
                        <a:t>201.244,36</a:t>
                      </a:r>
                    </a:p>
                  </a:txBody>
                  <a:tcPr marL="0" marR="0" marT="0" marB="0" anchor="b"/>
                </a:tc>
                <a:extLst>
                  <a:ext uri="{0D108BD9-81ED-4DB2-BD59-A6C34878D82A}">
                    <a16:rowId xmlns:a16="http://schemas.microsoft.com/office/drawing/2014/main" val="10025"/>
                  </a:ext>
                </a:extLst>
              </a:tr>
              <a:tr h="97536">
                <a:tc>
                  <a:txBody>
                    <a:bodyPr/>
                    <a:lstStyle/>
                    <a:p>
                      <a:pPr marL="0" marR="0" indent="0"/>
                      <a:r>
                        <a:rPr lang="tr" sz="450">
                          <a:solidFill>
                            <a:srgbClr val="424E31"/>
                          </a:solidFill>
                          <a:latin typeface="Arial"/>
                        </a:rPr>
                        <a:t>331</a:t>
                      </a:r>
                    </a:p>
                  </a:txBody>
                  <a:tcPr marL="0" marR="0" marT="0" marB="0" anchor="b"/>
                </a:tc>
                <a:tc>
                  <a:txBody>
                    <a:bodyPr/>
                    <a:lstStyle/>
                    <a:p>
                      <a:pPr marL="0" marR="0" indent="0"/>
                      <a:r>
                        <a:rPr lang="tr" sz="450">
                          <a:solidFill>
                            <a:srgbClr val="424E31"/>
                          </a:solidFill>
                          <a:latin typeface="Arial"/>
                        </a:rPr>
                        <a:t>ORTAKLARA BORÇLAR</a:t>
                      </a:r>
                    </a:p>
                  </a:txBody>
                  <a:tcPr marL="0" marR="0" marT="0" marB="0" anchor="b"/>
                </a:tc>
                <a:tc>
                  <a:txBody>
                    <a:bodyPr/>
                    <a:lstStyle/>
                    <a:p>
                      <a:endParaRPr sz="500"/>
                    </a:p>
                  </a:txBody>
                  <a:tcPr marL="0" marR="0" marT="0" marB="0"/>
                </a:tc>
                <a:tc>
                  <a:txBody>
                    <a:bodyPr/>
                    <a:lstStyle/>
                    <a:p>
                      <a:pPr marL="0" marR="0" indent="292100"/>
                      <a:r>
                        <a:rPr lang="tr" sz="450">
                          <a:solidFill>
                            <a:srgbClr val="696469"/>
                          </a:solidFill>
                          <a:latin typeface="Arial"/>
                        </a:rPr>
                        <a:t>427.026,50</a:t>
                      </a:r>
                    </a:p>
                  </a:txBody>
                  <a:tcPr marL="0" marR="0" marT="0" marB="0" anchor="b"/>
                </a:tc>
                <a:tc>
                  <a:txBody>
                    <a:bodyPr/>
                    <a:lstStyle/>
                    <a:p>
                      <a:pPr marL="0" marR="0" indent="292100" algn="just"/>
                      <a:r>
                        <a:rPr lang="tr" sz="450">
                          <a:solidFill>
                            <a:srgbClr val="696469"/>
                          </a:solidFill>
                          <a:latin typeface="Arial"/>
                        </a:rPr>
                        <a:t>577.089,18</a:t>
                      </a:r>
                    </a:p>
                  </a:txBody>
                  <a:tcPr marL="0" marR="0" marT="0" marB="0" anchor="b"/>
                </a:tc>
                <a:tc>
                  <a:txBody>
                    <a:bodyPr/>
                    <a:lstStyle/>
                    <a:p>
                      <a:pPr marL="0" marR="0" indent="304800" algn="just"/>
                      <a:r>
                        <a:rPr lang="tr" sz="450">
                          <a:solidFill>
                            <a:srgbClr val="696469"/>
                          </a:solidFill>
                          <a:latin typeface="Arial"/>
                        </a:rPr>
                        <a:t>150.062,68</a:t>
                      </a:r>
                    </a:p>
                  </a:txBody>
                  <a:tcPr marL="0" marR="0" marT="0" marB="0" anchor="b"/>
                </a:tc>
                <a:extLst>
                  <a:ext uri="{0D108BD9-81ED-4DB2-BD59-A6C34878D82A}">
                    <a16:rowId xmlns:a16="http://schemas.microsoft.com/office/drawing/2014/main" val="10026"/>
                  </a:ext>
                </a:extLst>
              </a:tr>
              <a:tr h="103632">
                <a:tc>
                  <a:txBody>
                    <a:bodyPr/>
                    <a:lstStyle/>
                    <a:p>
                      <a:pPr marL="0" marR="0" indent="0"/>
                      <a:r>
                        <a:rPr lang="tr" sz="450">
                          <a:solidFill>
                            <a:srgbClr val="8B8A8C"/>
                          </a:solidFill>
                          <a:latin typeface="Arial"/>
                        </a:rPr>
                        <a:t>331.01</a:t>
                      </a:r>
                    </a:p>
                  </a:txBody>
                  <a:tcPr marL="0" marR="0" marT="0" marB="0" anchor="b"/>
                </a:tc>
                <a:tc>
                  <a:txBody>
                    <a:bodyPr/>
                    <a:lstStyle/>
                    <a:p>
                      <a:pPr marL="0" marR="0" indent="0"/>
                      <a:r>
                        <a:rPr lang="tr" sz="450">
                          <a:solidFill>
                            <a:srgbClr val="8B8A8C"/>
                          </a:solidFill>
                          <a:latin typeface="Arial"/>
                        </a:rPr>
                        <a:t>Sabit Karafazlı Hes</a:t>
                      </a:r>
                    </a:p>
                  </a:txBody>
                  <a:tcPr marL="0" marR="0" marT="0" marB="0" anchor="b"/>
                </a:tc>
                <a:tc>
                  <a:txBody>
                    <a:bodyPr/>
                    <a:lstStyle/>
                    <a:p>
                      <a:pPr marL="0" marR="0" indent="0" algn="just"/>
                      <a:r>
                        <a:rPr lang="tr" sz="450">
                          <a:solidFill>
                            <a:srgbClr val="696469"/>
                          </a:solidFill>
                          <a:latin typeface="Arial"/>
                        </a:rPr>
                        <a:t>TL</a:t>
                      </a:r>
                    </a:p>
                  </a:txBody>
                  <a:tcPr marL="0" marR="0" marT="0" marB="0" anchor="b"/>
                </a:tc>
                <a:tc>
                  <a:txBody>
                    <a:bodyPr/>
                    <a:lstStyle/>
                    <a:p>
                      <a:endParaRPr sz="500"/>
                    </a:p>
                  </a:txBody>
                  <a:tcPr marL="0" marR="0" marT="0" marB="0"/>
                </a:tc>
                <a:tc>
                  <a:txBody>
                    <a:bodyPr/>
                    <a:lstStyle/>
                    <a:p>
                      <a:pPr marL="0" marR="0" indent="406400" algn="just"/>
                      <a:r>
                        <a:rPr lang="tr" sz="450">
                          <a:solidFill>
                            <a:srgbClr val="8B8A8C"/>
                          </a:solidFill>
                          <a:latin typeface="Arial"/>
                        </a:rPr>
                        <a:t>5.054,36|</a:t>
                      </a:r>
                    </a:p>
                  </a:txBody>
                  <a:tcPr marL="0" marR="0" marT="0" marB="0" anchor="b"/>
                </a:tc>
                <a:tc>
                  <a:txBody>
                    <a:bodyPr/>
                    <a:lstStyle/>
                    <a:p>
                      <a:pPr marL="0" marR="0" indent="431800" algn="just"/>
                      <a:r>
                        <a:rPr lang="tr" sz="450">
                          <a:solidFill>
                            <a:srgbClr val="8B8A8C"/>
                          </a:solidFill>
                          <a:latin typeface="Arial"/>
                        </a:rPr>
                        <a:t>5.054,36</a:t>
                      </a:r>
                    </a:p>
                  </a:txBody>
                  <a:tcPr marL="0" marR="0" marT="0" marB="0" anchor="b"/>
                </a:tc>
                <a:extLst>
                  <a:ext uri="{0D108BD9-81ED-4DB2-BD59-A6C34878D82A}">
                    <a16:rowId xmlns:a16="http://schemas.microsoft.com/office/drawing/2014/main" val="10027"/>
                  </a:ext>
                </a:extLst>
              </a:tr>
              <a:tr h="100584">
                <a:tc>
                  <a:txBody>
                    <a:bodyPr/>
                    <a:lstStyle/>
                    <a:p>
                      <a:pPr marL="0" marR="0" indent="0"/>
                      <a:r>
                        <a:rPr lang="tr" sz="450">
                          <a:solidFill>
                            <a:srgbClr val="8B8A8C"/>
                          </a:solidFill>
                          <a:latin typeface="Arial"/>
                        </a:rPr>
                        <a:t>331.02</a:t>
                      </a:r>
                    </a:p>
                  </a:txBody>
                  <a:tcPr marL="0" marR="0" marT="0" marB="0" anchor="b"/>
                </a:tc>
                <a:tc>
                  <a:txBody>
                    <a:bodyPr/>
                    <a:lstStyle/>
                    <a:p>
                      <a:pPr marL="0" marR="0" indent="0"/>
                      <a:r>
                        <a:rPr lang="tr" sz="450">
                          <a:solidFill>
                            <a:srgbClr val="8B8A8C"/>
                          </a:solidFill>
                          <a:latin typeface="Arial"/>
                        </a:rPr>
                        <a:t>Saffet Mete Hes</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342900" algn="just"/>
                      <a:r>
                        <a:rPr lang="tr" sz="450">
                          <a:solidFill>
                            <a:srgbClr val="696469"/>
                          </a:solidFill>
                          <a:latin typeface="Arial"/>
                        </a:rPr>
                        <a:t>427.026,50</a:t>
                      </a:r>
                    </a:p>
                  </a:txBody>
                  <a:tcPr marL="0" marR="0" marT="0" marB="0" anchor="b"/>
                </a:tc>
                <a:tc>
                  <a:txBody>
                    <a:bodyPr/>
                    <a:lstStyle/>
                    <a:p>
                      <a:pPr marL="0" marR="0" indent="342900" algn="just"/>
                      <a:r>
                        <a:rPr lang="tr" sz="450">
                          <a:solidFill>
                            <a:srgbClr val="8B8A8C"/>
                          </a:solidFill>
                          <a:latin typeface="Arial"/>
                        </a:rPr>
                        <a:t>572.034,82</a:t>
                      </a:r>
                    </a:p>
                  </a:txBody>
                  <a:tcPr marL="0" marR="0" marT="0" marB="0" anchor="b"/>
                </a:tc>
                <a:tc>
                  <a:txBody>
                    <a:bodyPr/>
                    <a:lstStyle/>
                    <a:p>
                      <a:pPr marL="0" marR="0" indent="355600" algn="just"/>
                      <a:r>
                        <a:rPr lang="tr" sz="450">
                          <a:solidFill>
                            <a:srgbClr val="8B8A8C"/>
                          </a:solidFill>
                          <a:latin typeface="Arial"/>
                        </a:rPr>
                        <a:t>145.008,32</a:t>
                      </a:r>
                    </a:p>
                  </a:txBody>
                  <a:tcPr marL="0" marR="0" marT="0" marB="0" anchor="b"/>
                </a:tc>
                <a:extLst>
                  <a:ext uri="{0D108BD9-81ED-4DB2-BD59-A6C34878D82A}">
                    <a16:rowId xmlns:a16="http://schemas.microsoft.com/office/drawing/2014/main" val="10028"/>
                  </a:ext>
                </a:extLst>
              </a:tr>
              <a:tr h="100584">
                <a:tc>
                  <a:txBody>
                    <a:bodyPr/>
                    <a:lstStyle/>
                    <a:p>
                      <a:pPr marL="0" marR="0" indent="0"/>
                      <a:r>
                        <a:rPr lang="tr" sz="450">
                          <a:solidFill>
                            <a:srgbClr val="696469"/>
                          </a:solidFill>
                          <a:latin typeface="Arial"/>
                        </a:rPr>
                        <a:t>335</a:t>
                      </a:r>
                    </a:p>
                  </a:txBody>
                  <a:tcPr marL="0" marR="0" marT="0" marB="0" anchor="b"/>
                </a:tc>
                <a:tc>
                  <a:txBody>
                    <a:bodyPr/>
                    <a:lstStyle/>
                    <a:p>
                      <a:pPr marL="0" marR="0" indent="0"/>
                      <a:r>
                        <a:rPr lang="tr" sz="450">
                          <a:solidFill>
                            <a:srgbClr val="696469"/>
                          </a:solidFill>
                          <a:latin typeface="Arial"/>
                        </a:rPr>
                        <a:t>PERSONELE BORÇLAR</a:t>
                      </a:r>
                    </a:p>
                  </a:txBody>
                  <a:tcPr marL="0" marR="0" marT="0" marB="0" anchor="b"/>
                </a:tc>
                <a:tc>
                  <a:txBody>
                    <a:bodyPr/>
                    <a:lstStyle/>
                    <a:p>
                      <a:endParaRPr sz="500"/>
                    </a:p>
                  </a:txBody>
                  <a:tcPr marL="0" marR="0" marT="0" marB="0"/>
                </a:tc>
                <a:tc>
                  <a:txBody>
                    <a:bodyPr/>
                    <a:lstStyle/>
                    <a:p>
                      <a:pPr marL="0" marR="0" indent="215900"/>
                      <a:r>
                        <a:rPr lang="tr" sz="450">
                          <a:solidFill>
                            <a:srgbClr val="424E31"/>
                          </a:solidFill>
                          <a:latin typeface="Arial"/>
                        </a:rPr>
                        <a:t>1.110.496,36</a:t>
                      </a:r>
                    </a:p>
                  </a:txBody>
                  <a:tcPr marL="0" marR="0" marT="0" marB="0" anchor="b"/>
                </a:tc>
                <a:tc>
                  <a:txBody>
                    <a:bodyPr/>
                    <a:lstStyle/>
                    <a:p>
                      <a:pPr marL="0" marR="0" indent="241300" algn="just"/>
                      <a:r>
                        <a:rPr lang="tr" sz="450">
                          <a:solidFill>
                            <a:srgbClr val="696469"/>
                          </a:solidFill>
                          <a:latin typeface="Arial"/>
                        </a:rPr>
                        <a:t>1.160.785,64</a:t>
                      </a:r>
                    </a:p>
                  </a:txBody>
                  <a:tcPr marL="0" marR="0" marT="0" marB="0" anchor="b"/>
                </a:tc>
                <a:tc>
                  <a:txBody>
                    <a:bodyPr/>
                    <a:lstStyle/>
                    <a:p>
                      <a:pPr marL="0" marR="0" indent="355600" algn="just"/>
                      <a:r>
                        <a:rPr lang="tr" sz="450">
                          <a:solidFill>
                            <a:srgbClr val="696469"/>
                          </a:solidFill>
                          <a:latin typeface="Arial"/>
                        </a:rPr>
                        <a:t>50.289,28</a:t>
                      </a:r>
                    </a:p>
                  </a:txBody>
                  <a:tcPr marL="0" marR="0" marT="0" marB="0" anchor="b"/>
                </a:tc>
                <a:extLst>
                  <a:ext uri="{0D108BD9-81ED-4DB2-BD59-A6C34878D82A}">
                    <a16:rowId xmlns:a16="http://schemas.microsoft.com/office/drawing/2014/main" val="10029"/>
                  </a:ext>
                </a:extLst>
              </a:tr>
              <a:tr h="100584">
                <a:tc>
                  <a:txBody>
                    <a:bodyPr/>
                    <a:lstStyle/>
                    <a:p>
                      <a:pPr marL="0" marR="0" indent="0"/>
                      <a:r>
                        <a:rPr lang="tr" sz="450">
                          <a:solidFill>
                            <a:srgbClr val="8B8A8C"/>
                          </a:solidFill>
                          <a:latin typeface="Arial"/>
                        </a:rPr>
                        <a:t>335.02</a:t>
                      </a:r>
                    </a:p>
                  </a:txBody>
                  <a:tcPr marL="0" marR="0" marT="0" marB="0" anchor="b"/>
                </a:tc>
                <a:tc>
                  <a:txBody>
                    <a:bodyPr/>
                    <a:lstStyle/>
                    <a:p>
                      <a:pPr marL="0" marR="0" indent="0"/>
                      <a:r>
                        <a:rPr lang="tr" sz="450">
                          <a:solidFill>
                            <a:srgbClr val="8B8A8C"/>
                          </a:solidFill>
                          <a:latin typeface="Arial"/>
                        </a:rPr>
                        <a:t>Yasemin Mete</a:t>
                      </a:r>
                    </a:p>
                  </a:txBody>
                  <a:tcPr marL="0" marR="0" marT="0" marB="0" anchor="b"/>
                </a:tc>
                <a:tc>
                  <a:txBody>
                    <a:bodyPr/>
                    <a:lstStyle/>
                    <a:p>
                      <a:pPr marL="0" marR="0" indent="0" algn="just"/>
                      <a:r>
                        <a:rPr lang="tr" sz="450">
                          <a:solidFill>
                            <a:srgbClr val="8B8A8C"/>
                          </a:solidFill>
                          <a:latin typeface="Arial"/>
                        </a:rPr>
                        <a:t>TL</a:t>
                      </a:r>
                    </a:p>
                  </a:txBody>
                  <a:tcPr marL="0" marR="0" marT="0" marB="0" anchor="b">
                    <a:solidFill>
                      <a:srgbClr val="DDE9FC"/>
                    </a:solidFill>
                  </a:tcPr>
                </a:tc>
                <a:tc>
                  <a:txBody>
                    <a:bodyPr/>
                    <a:lstStyle/>
                    <a:p>
                      <a:pPr marL="0" marR="0" indent="342900" algn="just"/>
                      <a:r>
                        <a:rPr lang="tr" sz="450">
                          <a:solidFill>
                            <a:srgbClr val="8B8A8C"/>
                          </a:solidFill>
                          <a:latin typeface="Arial"/>
                        </a:rPr>
                        <a:t>280.000,00</a:t>
                      </a:r>
                    </a:p>
                  </a:txBody>
                  <a:tcPr marL="0" marR="0" marT="0" marB="0" anchor="b"/>
                </a:tc>
                <a:tc>
                  <a:txBody>
                    <a:bodyPr/>
                    <a:lstStyle/>
                    <a:p>
                      <a:pPr marL="0" marR="0" indent="342900" algn="just"/>
                      <a:r>
                        <a:rPr lang="tr" sz="450">
                          <a:solidFill>
                            <a:srgbClr val="8B8A8C"/>
                          </a:solidFill>
                          <a:latin typeface="Arial"/>
                        </a:rPr>
                        <a:t>310.000,od</a:t>
                      </a:r>
                    </a:p>
                  </a:txBody>
                  <a:tcPr marL="0" marR="0" marT="0" marB="0"/>
                </a:tc>
                <a:tc>
                  <a:txBody>
                    <a:bodyPr/>
                    <a:lstStyle/>
                    <a:p>
                      <a:pPr marL="0" marR="0" indent="393700" algn="just"/>
                      <a:r>
                        <a:rPr lang="tr" sz="450">
                          <a:solidFill>
                            <a:srgbClr val="8B8A8C"/>
                          </a:solidFill>
                          <a:latin typeface="Arial"/>
                        </a:rPr>
                        <a:t>30.000.00</a:t>
                      </a:r>
                    </a:p>
                  </a:txBody>
                  <a:tcPr marL="0" marR="0" marT="0" marB="0" anchor="b"/>
                </a:tc>
                <a:extLst>
                  <a:ext uri="{0D108BD9-81ED-4DB2-BD59-A6C34878D82A}">
                    <a16:rowId xmlns:a16="http://schemas.microsoft.com/office/drawing/2014/main" val="10030"/>
                  </a:ext>
                </a:extLst>
              </a:tr>
              <a:tr h="100584">
                <a:tc>
                  <a:txBody>
                    <a:bodyPr/>
                    <a:lstStyle/>
                    <a:p>
                      <a:pPr marL="0" marR="0" indent="0"/>
                      <a:r>
                        <a:rPr lang="tr" sz="450">
                          <a:solidFill>
                            <a:srgbClr val="8B8A8C"/>
                          </a:solidFill>
                          <a:latin typeface="Arial"/>
                        </a:rPr>
                        <a:t>335.04</a:t>
                      </a:r>
                    </a:p>
                  </a:txBody>
                  <a:tcPr marL="0" marR="0" marT="0" marB="0" anchor="b"/>
                </a:tc>
                <a:tc>
                  <a:txBody>
                    <a:bodyPr/>
                    <a:lstStyle/>
                    <a:p>
                      <a:pPr marL="0" marR="0" indent="0"/>
                      <a:r>
                        <a:rPr lang="tr" sz="450">
                          <a:solidFill>
                            <a:srgbClr val="8B8A8C"/>
                          </a:solidFill>
                          <a:latin typeface="Arial"/>
                        </a:rPr>
                        <a:t>Zeynep Gûneşdoğdu</a:t>
                      </a:r>
                    </a:p>
                  </a:txBody>
                  <a:tcPr marL="0" marR="0" marT="0" marB="0" anchor="b"/>
                </a:tc>
                <a:tc>
                  <a:txBody>
                    <a:bodyPr/>
                    <a:lstStyle/>
                    <a:p>
                      <a:pPr marL="0" marR="0" indent="0" algn="just"/>
                      <a:r>
                        <a:rPr lang="tr" sz="450">
                          <a:solidFill>
                            <a:srgbClr val="8B8A8C"/>
                          </a:solidFill>
                          <a:latin typeface="Arial"/>
                        </a:rPr>
                        <a:t>TL</a:t>
                      </a:r>
                    </a:p>
                  </a:txBody>
                  <a:tcPr marL="0" marR="0" marT="0" marB="0" anchor="b">
                    <a:solidFill>
                      <a:srgbClr val="DDE9FC"/>
                    </a:solidFill>
                  </a:tcPr>
                </a:tc>
                <a:tc>
                  <a:txBody>
                    <a:bodyPr/>
                    <a:lstStyle/>
                    <a:p>
                      <a:pPr marL="0" marR="0" indent="342900" algn="just"/>
                      <a:r>
                        <a:rPr lang="tr" sz="450">
                          <a:solidFill>
                            <a:srgbClr val="696469"/>
                          </a:solidFill>
                          <a:latin typeface="Arial"/>
                        </a:rPr>
                        <a:t>225.417,66</a:t>
                      </a:r>
                    </a:p>
                  </a:txBody>
                  <a:tcPr marL="0" marR="0" marT="0" marB="0" anchor="b">
                    <a:solidFill>
                      <a:srgbClr val="DDE9FC"/>
                    </a:solidFill>
                  </a:tcPr>
                </a:tc>
                <a:tc>
                  <a:txBody>
                    <a:bodyPr/>
                    <a:lstStyle/>
                    <a:p>
                      <a:pPr marL="0" marR="0" indent="342900" algn="just"/>
                      <a:r>
                        <a:rPr lang="tr" sz="450">
                          <a:solidFill>
                            <a:srgbClr val="8B8A8C"/>
                          </a:solidFill>
                          <a:latin typeface="Arial"/>
                        </a:rPr>
                        <a:t>225.417,68</a:t>
                      </a:r>
                    </a:p>
                  </a:txBody>
                  <a:tcPr marL="0" marR="0" marT="0" marB="0" anchor="b"/>
                </a:tc>
                <a:tc>
                  <a:txBody>
                    <a:bodyPr/>
                    <a:lstStyle/>
                    <a:p>
                      <a:pPr marL="0" marR="0" indent="546100" algn="just"/>
                      <a:r>
                        <a:rPr lang="tr" sz="450">
                          <a:solidFill>
                            <a:srgbClr val="8B8A8C"/>
                          </a:solidFill>
                          <a:latin typeface="Arial"/>
                        </a:rPr>
                        <a:t>0,02</a:t>
                      </a:r>
                    </a:p>
                  </a:txBody>
                  <a:tcPr marL="0" marR="0" marT="0" marB="0" anchor="b"/>
                </a:tc>
                <a:extLst>
                  <a:ext uri="{0D108BD9-81ED-4DB2-BD59-A6C34878D82A}">
                    <a16:rowId xmlns:a16="http://schemas.microsoft.com/office/drawing/2014/main" val="10031"/>
                  </a:ext>
                </a:extLst>
              </a:tr>
              <a:tr h="103632">
                <a:tc>
                  <a:txBody>
                    <a:bodyPr/>
                    <a:lstStyle/>
                    <a:p>
                      <a:pPr marL="0" marR="0" indent="0"/>
                      <a:r>
                        <a:rPr lang="tr" sz="450">
                          <a:solidFill>
                            <a:srgbClr val="8B8A8C"/>
                          </a:solidFill>
                          <a:latin typeface="Arial"/>
                        </a:rPr>
                        <a:t>335.05</a:t>
                      </a:r>
                    </a:p>
                  </a:txBody>
                  <a:tcPr marL="0" marR="0" marT="0" marB="0" anchor="b"/>
                </a:tc>
                <a:tc>
                  <a:txBody>
                    <a:bodyPr/>
                    <a:lstStyle/>
                    <a:p>
                      <a:pPr marL="0" marR="0" indent="0"/>
                      <a:r>
                        <a:rPr lang="tr" sz="450">
                          <a:solidFill>
                            <a:srgbClr val="8B8A8C"/>
                          </a:solidFill>
                          <a:latin typeface="Arial"/>
                        </a:rPr>
                        <a:t>Musa Kavalcı</a:t>
                      </a:r>
                    </a:p>
                  </a:txBody>
                  <a:tcPr marL="0" marR="0" marT="0" marB="0" anchor="b"/>
                </a:tc>
                <a:tc>
                  <a:txBody>
                    <a:bodyPr/>
                    <a:lstStyle/>
                    <a:p>
                      <a:pPr marL="0" marR="0" indent="0" algn="just"/>
                      <a:r>
                        <a:rPr lang="tr" sz="450">
                          <a:solidFill>
                            <a:srgbClr val="696469"/>
                          </a:solidFill>
                          <a:latin typeface="Arial"/>
                        </a:rPr>
                        <a:t>TL</a:t>
                      </a:r>
                    </a:p>
                  </a:txBody>
                  <a:tcPr marL="0" marR="0" marT="0" marB="0" anchor="b">
                    <a:solidFill>
                      <a:srgbClr val="DDE9FC"/>
                    </a:solidFill>
                  </a:tcPr>
                </a:tc>
                <a:tc>
                  <a:txBody>
                    <a:bodyPr/>
                    <a:lstStyle/>
                    <a:p>
                      <a:pPr marL="0" marR="0" indent="342900" algn="just"/>
                      <a:r>
                        <a:rPr lang="tr" sz="450">
                          <a:solidFill>
                            <a:srgbClr val="696469"/>
                          </a:solidFill>
                          <a:latin typeface="Arial"/>
                        </a:rPr>
                        <a:t>429.620,00</a:t>
                      </a:r>
                    </a:p>
                  </a:txBody>
                  <a:tcPr marL="0" marR="0" marT="0" marB="0" anchor="b">
                    <a:solidFill>
                      <a:srgbClr val="DDE9FC"/>
                    </a:solidFill>
                  </a:tcPr>
                </a:tc>
                <a:tc>
                  <a:txBody>
                    <a:bodyPr/>
                    <a:lstStyle/>
                    <a:p>
                      <a:pPr marL="0" marR="0" indent="342900" algn="just"/>
                      <a:r>
                        <a:rPr lang="tr" sz="450">
                          <a:solidFill>
                            <a:srgbClr val="8B8A8C"/>
                          </a:solidFill>
                          <a:latin typeface="Arial"/>
                        </a:rPr>
                        <a:t>441.620,od</a:t>
                      </a:r>
                    </a:p>
                  </a:txBody>
                  <a:tcPr marL="0" marR="0" marT="0" marB="0"/>
                </a:tc>
                <a:tc>
                  <a:txBody>
                    <a:bodyPr/>
                    <a:lstStyle/>
                    <a:p>
                      <a:pPr marL="0" marR="0" indent="393700" algn="just"/>
                      <a:r>
                        <a:rPr lang="tr" sz="450">
                          <a:solidFill>
                            <a:srgbClr val="8B8A8C"/>
                          </a:solidFill>
                          <a:latin typeface="Arial"/>
                        </a:rPr>
                        <a:t>12.000.00</a:t>
                      </a:r>
                    </a:p>
                  </a:txBody>
                  <a:tcPr marL="0" marR="0" marT="0" marB="0" anchor="b"/>
                </a:tc>
                <a:extLst>
                  <a:ext uri="{0D108BD9-81ED-4DB2-BD59-A6C34878D82A}">
                    <a16:rowId xmlns:a16="http://schemas.microsoft.com/office/drawing/2014/main" val="10032"/>
                  </a:ext>
                </a:extLst>
              </a:tr>
              <a:tr h="97536">
                <a:tc>
                  <a:txBody>
                    <a:bodyPr/>
                    <a:lstStyle/>
                    <a:p>
                      <a:pPr marL="0" marR="0" indent="0"/>
                      <a:r>
                        <a:rPr lang="tr" sz="450">
                          <a:solidFill>
                            <a:srgbClr val="8B8A8C"/>
                          </a:solidFill>
                          <a:latin typeface="Arial"/>
                        </a:rPr>
                        <a:t>335.06</a:t>
                      </a:r>
                    </a:p>
                  </a:txBody>
                  <a:tcPr marL="0" marR="0" marT="0" marB="0" anchor="b"/>
                </a:tc>
                <a:tc>
                  <a:txBody>
                    <a:bodyPr/>
                    <a:lstStyle/>
                    <a:p>
                      <a:pPr marL="0" marR="0" indent="0"/>
                      <a:r>
                        <a:rPr lang="tr" sz="450">
                          <a:solidFill>
                            <a:srgbClr val="8B8A8C"/>
                          </a:solidFill>
                          <a:latin typeface="Arial"/>
                        </a:rPr>
                        <a:t>Engin Kavalcı Hes</a:t>
                      </a:r>
                    </a:p>
                  </a:txBody>
                  <a:tcPr marL="0" marR="0" marT="0" marB="0" anchor="b"/>
                </a:tc>
                <a:tc>
                  <a:txBody>
                    <a:bodyPr/>
                    <a:lstStyle/>
                    <a:p>
                      <a:pPr marL="0" marR="0" indent="0" algn="just"/>
                      <a:r>
                        <a:rPr lang="tr" sz="450">
                          <a:solidFill>
                            <a:srgbClr val="696469"/>
                          </a:solidFill>
                          <a:latin typeface="Arial"/>
                        </a:rPr>
                        <a:t>TL</a:t>
                      </a:r>
                    </a:p>
                  </a:txBody>
                  <a:tcPr marL="0" marR="0" marT="0" marB="0" anchor="b">
                    <a:solidFill>
                      <a:srgbClr val="DDE9FC"/>
                    </a:solidFill>
                  </a:tcPr>
                </a:tc>
                <a:tc>
                  <a:txBody>
                    <a:bodyPr/>
                    <a:lstStyle/>
                    <a:p>
                      <a:pPr marL="0" marR="0" indent="342900" algn="just"/>
                      <a:r>
                        <a:rPr lang="tr" sz="450">
                          <a:solidFill>
                            <a:srgbClr val="696469"/>
                          </a:solidFill>
                          <a:latin typeface="Arial"/>
                        </a:rPr>
                        <a:t>175.458,70</a:t>
                      </a:r>
                    </a:p>
                  </a:txBody>
                  <a:tcPr marL="0" marR="0" marT="0" marB="0" anchor="b">
                    <a:solidFill>
                      <a:srgbClr val="DDE9FC"/>
                    </a:solidFill>
                  </a:tcPr>
                </a:tc>
                <a:tc>
                  <a:txBody>
                    <a:bodyPr/>
                    <a:lstStyle/>
                    <a:p>
                      <a:pPr marL="0" marR="0" indent="342900" algn="just"/>
                      <a:r>
                        <a:rPr lang="tr" sz="450">
                          <a:solidFill>
                            <a:srgbClr val="696469"/>
                          </a:solidFill>
                          <a:latin typeface="Arial"/>
                        </a:rPr>
                        <a:t>183.747,98</a:t>
                      </a:r>
                    </a:p>
                  </a:txBody>
                  <a:tcPr marL="0" marR="0" marT="0" marB="0" anchor="b"/>
                </a:tc>
                <a:tc>
                  <a:txBody>
                    <a:bodyPr/>
                    <a:lstStyle/>
                    <a:p>
                      <a:pPr marL="0" marR="0" indent="431800" algn="just"/>
                      <a:r>
                        <a:rPr lang="tr" sz="450">
                          <a:solidFill>
                            <a:srgbClr val="8B8A8C"/>
                          </a:solidFill>
                          <a:latin typeface="Arial"/>
                        </a:rPr>
                        <a:t>8.289,26</a:t>
                      </a:r>
                    </a:p>
                  </a:txBody>
                  <a:tcPr marL="0" marR="0" marT="0" marB="0" anchor="b"/>
                </a:tc>
                <a:extLst>
                  <a:ext uri="{0D108BD9-81ED-4DB2-BD59-A6C34878D82A}">
                    <a16:rowId xmlns:a16="http://schemas.microsoft.com/office/drawing/2014/main" val="10033"/>
                  </a:ext>
                </a:extLst>
              </a:tr>
              <a:tr h="97536">
                <a:tc>
                  <a:txBody>
                    <a:bodyPr/>
                    <a:lstStyle/>
                    <a:p>
                      <a:pPr marL="0" marR="0" indent="0"/>
                      <a:r>
                        <a:rPr lang="tr" sz="450">
                          <a:solidFill>
                            <a:srgbClr val="424E31"/>
                          </a:solidFill>
                          <a:latin typeface="Arial"/>
                        </a:rPr>
                        <a:t>336</a:t>
                      </a:r>
                    </a:p>
                  </a:txBody>
                  <a:tcPr marL="0" marR="0" marT="0" marB="0" anchor="b"/>
                </a:tc>
                <a:tc>
                  <a:txBody>
                    <a:bodyPr/>
                    <a:lstStyle/>
                    <a:p>
                      <a:pPr marL="0" marR="0" indent="0"/>
                      <a:r>
                        <a:rPr lang="tr" sz="450">
                          <a:solidFill>
                            <a:srgbClr val="424E31"/>
                          </a:solidFill>
                          <a:latin typeface="Arial"/>
                        </a:rPr>
                        <a:t>DİĞER ÇEŞİTLİ BORÇLAR</a:t>
                      </a:r>
                    </a:p>
                  </a:txBody>
                  <a:tcPr marL="0" marR="0" marT="0" marB="0" anchor="b"/>
                </a:tc>
                <a:tc>
                  <a:txBody>
                    <a:bodyPr/>
                    <a:lstStyle/>
                    <a:p>
                      <a:endParaRPr sz="500"/>
                    </a:p>
                  </a:txBody>
                  <a:tcPr marL="0" marR="0" marT="0" marB="0">
                    <a:solidFill>
                      <a:srgbClr val="DDE9FC"/>
                    </a:solidFill>
                  </a:tcPr>
                </a:tc>
                <a:tc>
                  <a:txBody>
                    <a:bodyPr/>
                    <a:lstStyle/>
                    <a:p>
                      <a:endParaRPr sz="500"/>
                    </a:p>
                  </a:txBody>
                  <a:tcPr marL="0" marR="0" marT="0" marB="0">
                    <a:solidFill>
                      <a:srgbClr val="DDE9FC"/>
                    </a:solidFill>
                  </a:tcPr>
                </a:tc>
                <a:tc>
                  <a:txBody>
                    <a:bodyPr/>
                    <a:lstStyle/>
                    <a:p>
                      <a:endParaRPr sz="500"/>
                    </a:p>
                  </a:txBody>
                  <a:tcPr marL="0" marR="0" marT="0" marB="0"/>
                </a:tc>
                <a:tc>
                  <a:txBody>
                    <a:bodyPr/>
                    <a:lstStyle/>
                    <a:p>
                      <a:pPr marL="0" marR="0" indent="444500" algn="just"/>
                      <a:r>
                        <a:rPr lang="tr" sz="450">
                          <a:solidFill>
                            <a:srgbClr val="424E31"/>
                          </a:solidFill>
                          <a:latin typeface="Arial"/>
                        </a:rPr>
                        <a:t>892,40</a:t>
                      </a:r>
                    </a:p>
                  </a:txBody>
                  <a:tcPr marL="0" marR="0" marT="0" marB="0" anchor="b"/>
                </a:tc>
                <a:extLst>
                  <a:ext uri="{0D108BD9-81ED-4DB2-BD59-A6C34878D82A}">
                    <a16:rowId xmlns:a16="http://schemas.microsoft.com/office/drawing/2014/main" val="10034"/>
                  </a:ext>
                </a:extLst>
              </a:tr>
              <a:tr h="106680">
                <a:tc>
                  <a:txBody>
                    <a:bodyPr/>
                    <a:lstStyle/>
                    <a:p>
                      <a:pPr marL="0" marR="0" indent="0" algn="just"/>
                      <a:r>
                        <a:rPr lang="tr" sz="450">
                          <a:solidFill>
                            <a:srgbClr val="8B8A8C"/>
                          </a:solidFill>
                          <a:latin typeface="Arial"/>
                        </a:rPr>
                        <a:t>336.01</a:t>
                      </a:r>
                    </a:p>
                  </a:txBody>
                  <a:tcPr marL="0" marR="0" marT="0" marB="0" anchor="b"/>
                </a:tc>
                <a:tc>
                  <a:txBody>
                    <a:bodyPr/>
                    <a:lstStyle/>
                    <a:p>
                      <a:pPr marL="0" marR="0" indent="0"/>
                      <a:r>
                        <a:rPr lang="tr" sz="450">
                          <a:solidFill>
                            <a:srgbClr val="8B8A8C"/>
                          </a:solidFill>
                          <a:latin typeface="Arial"/>
                        </a:rPr>
                        <a:t>5.S 84 Nolu İyidere Kar Yuk Taş.Koop</a:t>
                      </a:r>
                    </a:p>
                  </a:txBody>
                  <a:tcPr marL="0" marR="0" marT="0" marB="0" anchor="b"/>
                </a:tc>
                <a:tc>
                  <a:txBody>
                    <a:bodyPr/>
                    <a:lstStyle/>
                    <a:p>
                      <a:pPr marL="0" marR="0" indent="0" algn="just"/>
                      <a:r>
                        <a:rPr lang="tr" sz="450">
                          <a:solidFill>
                            <a:srgbClr val="696469"/>
                          </a:solidFill>
                          <a:latin typeface="Arial"/>
                        </a:rPr>
                        <a:t>TL</a:t>
                      </a:r>
                    </a:p>
                  </a:txBody>
                  <a:tcPr marL="0" marR="0" marT="0" marB="0" anchor="b">
                    <a:solidFill>
                      <a:srgbClr val="DDE9FC"/>
                    </a:solidFill>
                  </a:tcPr>
                </a:tc>
                <a:tc>
                  <a:txBody>
                    <a:bodyPr/>
                    <a:lstStyle/>
                    <a:p>
                      <a:endParaRPr sz="600"/>
                    </a:p>
                  </a:txBody>
                  <a:tcPr marL="0" marR="0" marT="0" marB="0">
                    <a:solidFill>
                      <a:srgbClr val="DDE9FC"/>
                    </a:solidFill>
                  </a:tcPr>
                </a:tc>
                <a:tc>
                  <a:txBody>
                    <a:bodyPr/>
                    <a:lstStyle/>
                    <a:p>
                      <a:pPr marL="0" marR="0" indent="469900"/>
                      <a:r>
                        <a:rPr lang="tr" sz="450">
                          <a:solidFill>
                            <a:srgbClr val="696469"/>
                          </a:solidFill>
                          <a:latin typeface="Arial"/>
                        </a:rPr>
                        <a:t>217,60|</a:t>
                      </a:r>
                    </a:p>
                  </a:txBody>
                  <a:tcPr marL="0" marR="0" marT="0" marB="0" anchor="b"/>
                </a:tc>
                <a:tc>
                  <a:txBody>
                    <a:bodyPr/>
                    <a:lstStyle/>
                    <a:p>
                      <a:pPr marL="0" marR="0" indent="469900" algn="just"/>
                      <a:r>
                        <a:rPr lang="tr" sz="450">
                          <a:solidFill>
                            <a:srgbClr val="8B8A8C"/>
                          </a:solidFill>
                          <a:latin typeface="Arial"/>
                        </a:rPr>
                        <a:t>217,60</a:t>
                      </a:r>
                    </a:p>
                  </a:txBody>
                  <a:tcPr marL="0" marR="0" marT="0" marB="0" anchor="b"/>
                </a:tc>
                <a:extLst>
                  <a:ext uri="{0D108BD9-81ED-4DB2-BD59-A6C34878D82A}">
                    <a16:rowId xmlns:a16="http://schemas.microsoft.com/office/drawing/2014/main" val="10035"/>
                  </a:ext>
                </a:extLst>
              </a:tr>
              <a:tr h="97536">
                <a:tc>
                  <a:txBody>
                    <a:bodyPr/>
                    <a:lstStyle/>
                    <a:p>
                      <a:pPr marL="0" marR="0" indent="0" algn="just"/>
                      <a:r>
                        <a:rPr lang="tr" sz="450">
                          <a:solidFill>
                            <a:srgbClr val="8B8A8C"/>
                          </a:solidFill>
                          <a:latin typeface="Arial"/>
                        </a:rPr>
                        <a:t>336.02</a:t>
                      </a:r>
                    </a:p>
                  </a:txBody>
                  <a:tcPr marL="0" marR="0" marT="0" marB="0" anchor="b"/>
                </a:tc>
                <a:tc>
                  <a:txBody>
                    <a:bodyPr/>
                    <a:lstStyle/>
                    <a:p>
                      <a:pPr marL="0" marR="0" indent="0"/>
                      <a:r>
                        <a:rPr lang="tr" sz="450">
                          <a:solidFill>
                            <a:srgbClr val="8B8A8C"/>
                          </a:solidFill>
                          <a:latin typeface="Arial"/>
                        </a:rPr>
                        <a:t>S.s 53/13 İyidere Tar Kal Koop</a:t>
                      </a:r>
                    </a:p>
                  </a:txBody>
                  <a:tcPr marL="0" marR="0" marT="0" marB="0" anchor="b"/>
                </a:tc>
                <a:tc>
                  <a:txBody>
                    <a:bodyPr/>
                    <a:lstStyle/>
                    <a:p>
                      <a:pPr marL="0" marR="0" indent="0" algn="just"/>
                      <a:r>
                        <a:rPr lang="tr" sz="450">
                          <a:solidFill>
                            <a:srgbClr val="8B8A8C"/>
                          </a:solidFill>
                          <a:latin typeface="Arial"/>
                        </a:rPr>
                        <a:t>TL</a:t>
                      </a:r>
                    </a:p>
                  </a:txBody>
                  <a:tcPr marL="0" marR="0" marT="0" marB="0" anchor="b">
                    <a:solidFill>
                      <a:srgbClr val="DDE9FC"/>
                    </a:solidFill>
                  </a:tcPr>
                </a:tc>
                <a:tc>
                  <a:txBody>
                    <a:bodyPr/>
                    <a:lstStyle/>
                    <a:p>
                      <a:endParaRPr sz="500"/>
                    </a:p>
                  </a:txBody>
                  <a:tcPr marL="0" marR="0" marT="0" marB="0">
                    <a:solidFill>
                      <a:srgbClr val="DDE9FC"/>
                    </a:solidFill>
                  </a:tcPr>
                </a:tc>
                <a:tc>
                  <a:txBody>
                    <a:bodyPr/>
                    <a:lstStyle/>
                    <a:p>
                      <a:pPr marL="0" marR="0" indent="469900"/>
                      <a:r>
                        <a:rPr lang="tr" sz="450">
                          <a:solidFill>
                            <a:srgbClr val="696469"/>
                          </a:solidFill>
                          <a:latin typeface="Arial"/>
                        </a:rPr>
                        <a:t>150,od</a:t>
                      </a:r>
                    </a:p>
                  </a:txBody>
                  <a:tcPr marL="0" marR="0" marT="0" marB="0"/>
                </a:tc>
                <a:tc>
                  <a:txBody>
                    <a:bodyPr/>
                    <a:lstStyle/>
                    <a:p>
                      <a:pPr marL="0" marR="0" indent="469900" algn="just"/>
                      <a:r>
                        <a:rPr lang="tr" sz="450">
                          <a:solidFill>
                            <a:srgbClr val="8B8A8C"/>
                          </a:solidFill>
                          <a:latin typeface="Arial"/>
                        </a:rPr>
                        <a:t>150,00</a:t>
                      </a:r>
                    </a:p>
                  </a:txBody>
                  <a:tcPr marL="0" marR="0" marT="0" marB="0" anchor="b"/>
                </a:tc>
                <a:extLst>
                  <a:ext uri="{0D108BD9-81ED-4DB2-BD59-A6C34878D82A}">
                    <a16:rowId xmlns:a16="http://schemas.microsoft.com/office/drawing/2014/main" val="10036"/>
                  </a:ext>
                </a:extLst>
              </a:tr>
              <a:tr h="100584">
                <a:tc>
                  <a:txBody>
                    <a:bodyPr/>
                    <a:lstStyle/>
                    <a:p>
                      <a:pPr marL="0" marR="0" indent="0" algn="just"/>
                      <a:r>
                        <a:rPr lang="tr" sz="450">
                          <a:solidFill>
                            <a:srgbClr val="8B8A8C"/>
                          </a:solidFill>
                          <a:latin typeface="Arial"/>
                        </a:rPr>
                        <a:t>336.03</a:t>
                      </a:r>
                    </a:p>
                  </a:txBody>
                  <a:tcPr marL="0" marR="0" marT="0" marB="0" anchor="b"/>
                </a:tc>
                <a:tc>
                  <a:txBody>
                    <a:bodyPr/>
                    <a:lstStyle/>
                    <a:p>
                      <a:pPr marL="0" marR="0" indent="0"/>
                      <a:r>
                        <a:rPr lang="tr" sz="450">
                          <a:solidFill>
                            <a:srgbClr val="8B8A8C"/>
                          </a:solidFill>
                          <a:latin typeface="Arial"/>
                        </a:rPr>
                        <a:t>Sabit Karafazlı</a:t>
                      </a:r>
                    </a:p>
                  </a:txBody>
                  <a:tcPr marL="0" marR="0" marT="0" marB="0" anchor="b"/>
                </a:tc>
                <a:tc>
                  <a:txBody>
                    <a:bodyPr/>
                    <a:lstStyle/>
                    <a:p>
                      <a:endParaRPr sz="500"/>
                    </a:p>
                  </a:txBody>
                  <a:tcPr marL="0" marR="0" marT="0" marB="0">
                    <a:solidFill>
                      <a:srgbClr val="BEBABB"/>
                    </a:solidFill>
                  </a:tcPr>
                </a:tc>
                <a:tc>
                  <a:txBody>
                    <a:bodyPr/>
                    <a:lstStyle/>
                    <a:p>
                      <a:endParaRPr sz="500"/>
                    </a:p>
                  </a:txBody>
                  <a:tcPr marL="0" marR="0" marT="0" marB="0">
                    <a:solidFill>
                      <a:srgbClr val="DDE9FC"/>
                    </a:solidFill>
                  </a:tcPr>
                </a:tc>
                <a:tc>
                  <a:txBody>
                    <a:bodyPr/>
                    <a:lstStyle/>
                    <a:p>
                      <a:pPr marL="0" marR="0" indent="469900"/>
                      <a:r>
                        <a:rPr lang="tr" sz="450">
                          <a:solidFill>
                            <a:srgbClr val="696469"/>
                          </a:solidFill>
                          <a:latin typeface="Arial"/>
                        </a:rPr>
                        <a:t>524,8(j|</a:t>
                      </a:r>
                    </a:p>
                  </a:txBody>
                  <a:tcPr marL="0" marR="0" marT="0" marB="0" anchor="b"/>
                </a:tc>
                <a:tc>
                  <a:txBody>
                    <a:bodyPr/>
                    <a:lstStyle/>
                    <a:p>
                      <a:pPr marL="0" marR="0" indent="469900" algn="just"/>
                      <a:r>
                        <a:rPr lang="tr" sz="450">
                          <a:solidFill>
                            <a:srgbClr val="8B8A8C"/>
                          </a:solidFill>
                          <a:latin typeface="Arial"/>
                        </a:rPr>
                        <a:t>524,80</a:t>
                      </a:r>
                    </a:p>
                  </a:txBody>
                  <a:tcPr marL="0" marR="0" marT="0" marB="0" anchor="b"/>
                </a:tc>
                <a:extLst>
                  <a:ext uri="{0D108BD9-81ED-4DB2-BD59-A6C34878D82A}">
                    <a16:rowId xmlns:a16="http://schemas.microsoft.com/office/drawing/2014/main" val="10037"/>
                  </a:ext>
                </a:extLst>
              </a:tr>
              <a:tr h="103632">
                <a:tc>
                  <a:txBody>
                    <a:bodyPr/>
                    <a:lstStyle/>
                    <a:p>
                      <a:pPr marL="0" marR="0" indent="0"/>
                      <a:r>
                        <a:rPr lang="tr" sz="450">
                          <a:solidFill>
                            <a:srgbClr val="424E31"/>
                          </a:solidFill>
                          <a:latin typeface="Arial"/>
                        </a:rPr>
                        <a:t>34</a:t>
                      </a:r>
                    </a:p>
                  </a:txBody>
                  <a:tcPr marL="0" marR="0" marT="0" marB="0" anchor="b"/>
                </a:tc>
                <a:tc>
                  <a:txBody>
                    <a:bodyPr/>
                    <a:lstStyle/>
                    <a:p>
                      <a:pPr marL="0" marR="0" indent="0"/>
                      <a:r>
                        <a:rPr lang="tr" sz="450">
                          <a:solidFill>
                            <a:srgbClr val="696469"/>
                          </a:solidFill>
                          <a:latin typeface="Arial"/>
                        </a:rPr>
                        <a:t>ALINAN AVANSLAR</a:t>
                      </a:r>
                    </a:p>
                  </a:txBody>
                  <a:tcPr marL="0" marR="0" marT="0" marB="0" anchor="b"/>
                </a:tc>
                <a:tc>
                  <a:txBody>
                    <a:bodyPr/>
                    <a:lstStyle/>
                    <a:p>
                      <a:endParaRPr sz="500"/>
                    </a:p>
                  </a:txBody>
                  <a:tcPr marL="0" marR="0" marT="0" marB="0">
                    <a:solidFill>
                      <a:srgbClr val="BEBABB"/>
                    </a:solidFill>
                  </a:tcPr>
                </a:tc>
                <a:tc>
                  <a:txBody>
                    <a:bodyPr/>
                    <a:lstStyle/>
                    <a:p>
                      <a:endParaRPr sz="500"/>
                    </a:p>
                  </a:txBody>
                  <a:tcPr marL="0" marR="0" marT="0" marB="0">
                    <a:solidFill>
                      <a:srgbClr val="DDE9FC"/>
                    </a:solidFill>
                  </a:tcPr>
                </a:tc>
                <a:tc>
                  <a:txBody>
                    <a:bodyPr/>
                    <a:lstStyle/>
                    <a:p>
                      <a:pPr marL="0" marR="0" indent="342900" algn="just"/>
                      <a:r>
                        <a:rPr lang="tr" sz="450">
                          <a:solidFill>
                            <a:srgbClr val="424E31"/>
                          </a:solidFill>
                          <a:latin typeface="Arial"/>
                        </a:rPr>
                        <a:t>16.000,od</a:t>
                      </a:r>
                    </a:p>
                  </a:txBody>
                  <a:tcPr marL="0" marR="0" marT="0" marB="0"/>
                </a:tc>
                <a:tc>
                  <a:txBody>
                    <a:bodyPr/>
                    <a:lstStyle/>
                    <a:p>
                      <a:pPr marL="0" marR="0" indent="355600" algn="just"/>
                      <a:r>
                        <a:rPr lang="tr" sz="450">
                          <a:solidFill>
                            <a:srgbClr val="696469"/>
                          </a:solidFill>
                          <a:latin typeface="Arial"/>
                        </a:rPr>
                        <a:t>16.000,00</a:t>
                      </a:r>
                    </a:p>
                  </a:txBody>
                  <a:tcPr marL="0" marR="0" marT="0" marB="0" anchor="b"/>
                </a:tc>
                <a:extLst>
                  <a:ext uri="{0D108BD9-81ED-4DB2-BD59-A6C34878D82A}">
                    <a16:rowId xmlns:a16="http://schemas.microsoft.com/office/drawing/2014/main" val="10038"/>
                  </a:ext>
                </a:extLst>
              </a:tr>
              <a:tr h="100584">
                <a:tc>
                  <a:txBody>
                    <a:bodyPr/>
                    <a:lstStyle/>
                    <a:p>
                      <a:pPr marL="0" marR="0" indent="0"/>
                      <a:r>
                        <a:rPr lang="tr" sz="450">
                          <a:solidFill>
                            <a:srgbClr val="424E31"/>
                          </a:solidFill>
                          <a:latin typeface="Arial"/>
                        </a:rPr>
                        <a:t>340</a:t>
                      </a:r>
                    </a:p>
                  </a:txBody>
                  <a:tcPr marL="0" marR="0" marT="0" marB="0" anchor="b"/>
                </a:tc>
                <a:tc>
                  <a:txBody>
                    <a:bodyPr/>
                    <a:lstStyle/>
                    <a:p>
                      <a:pPr marL="0" marR="0" indent="0"/>
                      <a:r>
                        <a:rPr lang="tr" sz="450">
                          <a:solidFill>
                            <a:srgbClr val="424E31"/>
                          </a:solidFill>
                          <a:latin typeface="Arial"/>
                        </a:rPr>
                        <a:t>ALINAN SİPARİŞ AVANSLARI</a:t>
                      </a:r>
                    </a:p>
                  </a:txBody>
                  <a:tcPr marL="0" marR="0" marT="0" marB="0" anchor="b"/>
                </a:tc>
                <a:tc>
                  <a:txBody>
                    <a:bodyPr/>
                    <a:lstStyle/>
                    <a:p>
                      <a:endParaRPr sz="500"/>
                    </a:p>
                  </a:txBody>
                  <a:tcPr marL="0" marR="0" marT="0" marB="0">
                    <a:solidFill>
                      <a:srgbClr val="DDE9FC"/>
                    </a:solidFill>
                  </a:tcPr>
                </a:tc>
                <a:tc>
                  <a:txBody>
                    <a:bodyPr/>
                    <a:lstStyle/>
                    <a:p>
                      <a:endParaRPr sz="500"/>
                    </a:p>
                  </a:txBody>
                  <a:tcPr marL="0" marR="0" marT="0" marB="0">
                    <a:solidFill>
                      <a:srgbClr val="DDE9FC"/>
                    </a:solidFill>
                  </a:tcPr>
                </a:tc>
                <a:tc>
                  <a:txBody>
                    <a:bodyPr/>
                    <a:lstStyle/>
                    <a:p>
                      <a:pPr marL="0" marR="0" indent="368300" algn="just"/>
                      <a:r>
                        <a:rPr lang="tr" sz="450">
                          <a:solidFill>
                            <a:srgbClr val="424E31"/>
                          </a:solidFill>
                          <a:latin typeface="Arial"/>
                        </a:rPr>
                        <a:t>4.000,od</a:t>
                      </a:r>
                    </a:p>
                  </a:txBody>
                  <a:tcPr marL="0" marR="0" marT="0" marB="0"/>
                </a:tc>
                <a:tc>
                  <a:txBody>
                    <a:bodyPr/>
                    <a:lstStyle/>
                    <a:p>
                      <a:pPr marL="0" marR="0" indent="393700" algn="just"/>
                      <a:r>
                        <a:rPr lang="tr" sz="450">
                          <a:solidFill>
                            <a:srgbClr val="696469"/>
                          </a:solidFill>
                          <a:latin typeface="Arial"/>
                        </a:rPr>
                        <a:t>4.000,00</a:t>
                      </a:r>
                    </a:p>
                  </a:txBody>
                  <a:tcPr marL="0" marR="0" marT="0" marB="0" anchor="b"/>
                </a:tc>
                <a:extLst>
                  <a:ext uri="{0D108BD9-81ED-4DB2-BD59-A6C34878D82A}">
                    <a16:rowId xmlns:a16="http://schemas.microsoft.com/office/drawing/2014/main" val="10039"/>
                  </a:ext>
                </a:extLst>
              </a:tr>
              <a:tr h="97536">
                <a:tc>
                  <a:txBody>
                    <a:bodyPr/>
                    <a:lstStyle/>
                    <a:p>
                      <a:pPr marL="0" marR="0" indent="0"/>
                      <a:r>
                        <a:rPr lang="tr" sz="450">
                          <a:solidFill>
                            <a:srgbClr val="8B8A8C"/>
                          </a:solidFill>
                          <a:latin typeface="Arial"/>
                        </a:rPr>
                        <a:t>340.01</a:t>
                      </a:r>
                    </a:p>
                  </a:txBody>
                  <a:tcPr marL="0" marR="0" marT="0" marB="0" anchor="b"/>
                </a:tc>
                <a:tc>
                  <a:txBody>
                    <a:bodyPr/>
                    <a:lstStyle/>
                    <a:p>
                      <a:pPr marL="0" marR="0" indent="0"/>
                      <a:r>
                        <a:rPr lang="tr" sz="450">
                          <a:solidFill>
                            <a:srgbClr val="8B8A8C"/>
                          </a:solidFill>
                          <a:latin typeface="Arial"/>
                        </a:rPr>
                        <a:t>Tunç Geri Dönüşüm</a:t>
                      </a:r>
                    </a:p>
                  </a:txBody>
                  <a:tcPr marL="0" marR="0" marT="0" marB="0" anchor="b"/>
                </a:tc>
                <a:tc>
                  <a:txBody>
                    <a:bodyPr/>
                    <a:lstStyle/>
                    <a:p>
                      <a:pPr marL="0" marR="0" indent="0" algn="just"/>
                      <a:r>
                        <a:rPr lang="tr" sz="450">
                          <a:solidFill>
                            <a:srgbClr val="696469"/>
                          </a:solidFill>
                          <a:latin typeface="Arial"/>
                        </a:rPr>
                        <a:t>TL</a:t>
                      </a:r>
                    </a:p>
                  </a:txBody>
                  <a:tcPr marL="0" marR="0" marT="0" marB="0" anchor="b">
                    <a:solidFill>
                      <a:srgbClr val="DDE9FC"/>
                    </a:solidFill>
                  </a:tcPr>
                </a:tc>
                <a:tc>
                  <a:txBody>
                    <a:bodyPr/>
                    <a:lstStyle/>
                    <a:p>
                      <a:endParaRPr sz="500"/>
                    </a:p>
                  </a:txBody>
                  <a:tcPr marL="0" marR="0" marT="0" marB="0">
                    <a:solidFill>
                      <a:srgbClr val="DDE9FC"/>
                    </a:solidFill>
                  </a:tcPr>
                </a:tc>
                <a:tc>
                  <a:txBody>
                    <a:bodyPr/>
                    <a:lstStyle/>
                    <a:p>
                      <a:pPr marL="0" marR="0" indent="406400" algn="just"/>
                      <a:r>
                        <a:rPr lang="tr" sz="450">
                          <a:solidFill>
                            <a:srgbClr val="696469"/>
                          </a:solidFill>
                          <a:latin typeface="Arial"/>
                        </a:rPr>
                        <a:t>4.000,00</a:t>
                      </a:r>
                    </a:p>
                  </a:txBody>
                  <a:tcPr marL="0" marR="0" marT="0" marB="0" anchor="b"/>
                </a:tc>
                <a:tc>
                  <a:txBody>
                    <a:bodyPr/>
                    <a:lstStyle/>
                    <a:p>
                      <a:pPr marL="0" marR="0" indent="431800" algn="just"/>
                      <a:r>
                        <a:rPr lang="tr" sz="450">
                          <a:solidFill>
                            <a:srgbClr val="8B8A8C"/>
                          </a:solidFill>
                          <a:latin typeface="Arial"/>
                        </a:rPr>
                        <a:t>4.000,00</a:t>
                      </a:r>
                    </a:p>
                  </a:txBody>
                  <a:tcPr marL="0" marR="0" marT="0" marB="0" anchor="b"/>
                </a:tc>
                <a:extLst>
                  <a:ext uri="{0D108BD9-81ED-4DB2-BD59-A6C34878D82A}">
                    <a16:rowId xmlns:a16="http://schemas.microsoft.com/office/drawing/2014/main" val="10040"/>
                  </a:ext>
                </a:extLst>
              </a:tr>
              <a:tr h="103632">
                <a:tc>
                  <a:txBody>
                    <a:bodyPr/>
                    <a:lstStyle/>
                    <a:p>
                      <a:pPr marL="0" marR="0" indent="0"/>
                      <a:r>
                        <a:rPr lang="tr" sz="450">
                          <a:solidFill>
                            <a:srgbClr val="424E31"/>
                          </a:solidFill>
                          <a:latin typeface="Arial"/>
                        </a:rPr>
                        <a:t>349</a:t>
                      </a:r>
                    </a:p>
                  </a:txBody>
                  <a:tcPr marL="0" marR="0" marT="0" marB="0" anchor="b"/>
                </a:tc>
                <a:tc>
                  <a:txBody>
                    <a:bodyPr/>
                    <a:lstStyle/>
                    <a:p>
                      <a:pPr marL="0" marR="0" indent="0"/>
                      <a:r>
                        <a:rPr lang="tr" sz="450">
                          <a:solidFill>
                            <a:srgbClr val="424E31"/>
                          </a:solidFill>
                          <a:latin typeface="Arial"/>
                        </a:rPr>
                        <a:t>ALINAN DİĞER AVANSLAR</a:t>
                      </a:r>
                    </a:p>
                  </a:txBody>
                  <a:tcPr marL="0" marR="0" marT="0" marB="0" anchor="b"/>
                </a:tc>
                <a:tc>
                  <a:txBody>
                    <a:bodyPr/>
                    <a:lstStyle/>
                    <a:p>
                      <a:endParaRPr sz="500"/>
                    </a:p>
                  </a:txBody>
                  <a:tcPr marL="0" marR="0" marT="0" marB="0">
                    <a:solidFill>
                      <a:srgbClr val="DDE9FC"/>
                    </a:solidFill>
                  </a:tcPr>
                </a:tc>
                <a:tc>
                  <a:txBody>
                    <a:bodyPr/>
                    <a:lstStyle/>
                    <a:p>
                      <a:endParaRPr sz="500"/>
                    </a:p>
                  </a:txBody>
                  <a:tcPr marL="0" marR="0" marT="0" marB="0">
                    <a:solidFill>
                      <a:srgbClr val="DDE9FC"/>
                    </a:solidFill>
                  </a:tcPr>
                </a:tc>
                <a:tc>
                  <a:txBody>
                    <a:bodyPr/>
                    <a:lstStyle/>
                    <a:p>
                      <a:pPr marL="0" marR="0" indent="342900" algn="just"/>
                      <a:r>
                        <a:rPr lang="tr" sz="450">
                          <a:solidFill>
                            <a:srgbClr val="424E31"/>
                          </a:solidFill>
                          <a:latin typeface="Arial"/>
                        </a:rPr>
                        <a:t>12.000,od</a:t>
                      </a:r>
                    </a:p>
                  </a:txBody>
                  <a:tcPr marL="0" marR="0" marT="0" marB="0"/>
                </a:tc>
                <a:tc>
                  <a:txBody>
                    <a:bodyPr/>
                    <a:lstStyle/>
                    <a:p>
                      <a:pPr marL="0" marR="0" indent="355600" algn="just"/>
                      <a:r>
                        <a:rPr lang="tr" sz="450">
                          <a:solidFill>
                            <a:srgbClr val="424E31"/>
                          </a:solidFill>
                          <a:latin typeface="Arial"/>
                        </a:rPr>
                        <a:t>12.000,00</a:t>
                      </a:r>
                    </a:p>
                  </a:txBody>
                  <a:tcPr marL="0" marR="0" marT="0" marB="0" anchor="b"/>
                </a:tc>
                <a:extLst>
                  <a:ext uri="{0D108BD9-81ED-4DB2-BD59-A6C34878D82A}">
                    <a16:rowId xmlns:a16="http://schemas.microsoft.com/office/drawing/2014/main" val="10041"/>
                  </a:ext>
                </a:extLst>
              </a:tr>
              <a:tr h="103632">
                <a:tc>
                  <a:txBody>
                    <a:bodyPr/>
                    <a:lstStyle/>
                    <a:p>
                      <a:pPr marL="0" marR="0" indent="0" algn="just"/>
                      <a:r>
                        <a:rPr lang="tr" sz="450">
                          <a:solidFill>
                            <a:srgbClr val="8B8A8C"/>
                          </a:solidFill>
                          <a:latin typeface="Arial"/>
                        </a:rPr>
                        <a:t>34901</a:t>
                      </a:r>
                    </a:p>
                  </a:txBody>
                  <a:tcPr marL="0" marR="0" marT="0" marB="0" anchor="b"/>
                </a:tc>
                <a:tc>
                  <a:txBody>
                    <a:bodyPr/>
                    <a:lstStyle/>
                    <a:p>
                      <a:pPr marL="0" marR="0" indent="0"/>
                      <a:r>
                        <a:rPr lang="tr" sz="450">
                          <a:solidFill>
                            <a:srgbClr val="8B8A8C"/>
                          </a:solidFill>
                          <a:latin typeface="Arial"/>
                        </a:rPr>
                        <a:t>Aydemir Tarakçı</a:t>
                      </a:r>
                    </a:p>
                  </a:txBody>
                  <a:tcPr marL="0" marR="0" marT="0" marB="0" anchor="b"/>
                </a:tc>
                <a:tc>
                  <a:txBody>
                    <a:bodyPr/>
                    <a:lstStyle/>
                    <a:p>
                      <a:pPr marL="0" marR="0" indent="0" algn="just"/>
                      <a:r>
                        <a:rPr lang="tr" sz="450">
                          <a:solidFill>
                            <a:srgbClr val="696469"/>
                          </a:solidFill>
                          <a:latin typeface="Arial"/>
                        </a:rPr>
                        <a:t>a</a:t>
                      </a:r>
                    </a:p>
                  </a:txBody>
                  <a:tcPr marL="0" marR="0" marT="0" marB="0" anchor="b">
                    <a:solidFill>
                      <a:srgbClr val="DDE9FC"/>
                    </a:solidFill>
                  </a:tcPr>
                </a:tc>
                <a:tc>
                  <a:txBody>
                    <a:bodyPr/>
                    <a:lstStyle/>
                    <a:p>
                      <a:endParaRPr sz="500"/>
                    </a:p>
                  </a:txBody>
                  <a:tcPr marL="0" marR="0" marT="0" marB="0">
                    <a:solidFill>
                      <a:srgbClr val="DDE9FC"/>
                    </a:solidFill>
                  </a:tcPr>
                </a:tc>
                <a:tc>
                  <a:txBody>
                    <a:bodyPr/>
                    <a:lstStyle/>
                    <a:p>
                      <a:pPr marL="0" marR="0" indent="406400" algn="just"/>
                      <a:r>
                        <a:rPr lang="tr" sz="450">
                          <a:solidFill>
                            <a:srgbClr val="696469"/>
                          </a:solidFill>
                          <a:latin typeface="Arial"/>
                        </a:rPr>
                        <a:t>6.000,od</a:t>
                      </a:r>
                    </a:p>
                  </a:txBody>
                  <a:tcPr marL="0" marR="0" marT="0" marB="0"/>
                </a:tc>
                <a:tc>
                  <a:txBody>
                    <a:bodyPr/>
                    <a:lstStyle/>
                    <a:p>
                      <a:pPr marL="0" marR="0" indent="431800" algn="just"/>
                      <a:r>
                        <a:rPr lang="tr" sz="450">
                          <a:solidFill>
                            <a:srgbClr val="8B8A8C"/>
                          </a:solidFill>
                          <a:latin typeface="Arial"/>
                        </a:rPr>
                        <a:t>6.000,00</a:t>
                      </a:r>
                    </a:p>
                  </a:txBody>
                  <a:tcPr marL="0" marR="0" marT="0" marB="0" anchor="b"/>
                </a:tc>
                <a:extLst>
                  <a:ext uri="{0D108BD9-81ED-4DB2-BD59-A6C34878D82A}">
                    <a16:rowId xmlns:a16="http://schemas.microsoft.com/office/drawing/2014/main" val="10042"/>
                  </a:ext>
                </a:extLst>
              </a:tr>
              <a:tr h="100584">
                <a:tc>
                  <a:txBody>
                    <a:bodyPr/>
                    <a:lstStyle/>
                    <a:p>
                      <a:pPr marL="0" marR="0" indent="0" algn="just"/>
                      <a:r>
                        <a:rPr lang="tr" sz="450">
                          <a:solidFill>
                            <a:srgbClr val="8B8A8C"/>
                          </a:solidFill>
                          <a:latin typeface="Arial"/>
                        </a:rPr>
                        <a:t>34902</a:t>
                      </a:r>
                    </a:p>
                  </a:txBody>
                  <a:tcPr marL="0" marR="0" marT="0" marB="0"/>
                </a:tc>
                <a:tc>
                  <a:txBody>
                    <a:bodyPr/>
                    <a:lstStyle/>
                    <a:p>
                      <a:pPr marL="0" marR="0" indent="0"/>
                      <a:r>
                        <a:rPr lang="tr" sz="450">
                          <a:solidFill>
                            <a:srgbClr val="8B8A8C"/>
                          </a:solidFill>
                          <a:latin typeface="Arial"/>
                        </a:rPr>
                        <a:t>Osman Batur Mete</a:t>
                      </a:r>
                    </a:p>
                  </a:txBody>
                  <a:tcPr marL="0" marR="0" marT="0" marB="0"/>
                </a:tc>
                <a:tc>
                  <a:txBody>
                    <a:bodyPr/>
                    <a:lstStyle/>
                    <a:p>
                      <a:pPr marL="0" marR="0" indent="0" algn="just"/>
                      <a:r>
                        <a:rPr lang="tr" sz="450">
                          <a:solidFill>
                            <a:srgbClr val="696469"/>
                          </a:solidFill>
                          <a:latin typeface="Arial"/>
                        </a:rPr>
                        <a:t>n</a:t>
                      </a:r>
                    </a:p>
                  </a:txBody>
                  <a:tcPr marL="0" marR="0" marT="0" marB="0">
                    <a:solidFill>
                      <a:srgbClr val="DDE9FC"/>
                    </a:solidFill>
                  </a:tcPr>
                </a:tc>
                <a:tc>
                  <a:txBody>
                    <a:bodyPr/>
                    <a:lstStyle/>
                    <a:p>
                      <a:endParaRPr sz="500"/>
                    </a:p>
                  </a:txBody>
                  <a:tcPr marL="0" marR="0" marT="0" marB="0">
                    <a:solidFill>
                      <a:srgbClr val="DDE9FC"/>
                    </a:solidFill>
                  </a:tcPr>
                </a:tc>
                <a:tc>
                  <a:txBody>
                    <a:bodyPr/>
                    <a:lstStyle/>
                    <a:p>
                      <a:pPr marL="0" marR="0" indent="406400" algn="just"/>
                      <a:r>
                        <a:rPr lang="tr" sz="450">
                          <a:solidFill>
                            <a:srgbClr val="8B8A8C"/>
                          </a:solidFill>
                          <a:latin typeface="Arial"/>
                        </a:rPr>
                        <a:t>6.000,od</a:t>
                      </a:r>
                    </a:p>
                  </a:txBody>
                  <a:tcPr marL="0" marR="0" marT="0" marB="0"/>
                </a:tc>
                <a:tc>
                  <a:txBody>
                    <a:bodyPr/>
                    <a:lstStyle/>
                    <a:p>
                      <a:pPr marL="0" marR="0" indent="431800" algn="just"/>
                      <a:r>
                        <a:rPr lang="tr" sz="450">
                          <a:solidFill>
                            <a:srgbClr val="8B8A8C"/>
                          </a:solidFill>
                          <a:latin typeface="Arial"/>
                        </a:rPr>
                        <a:t>6.000,00</a:t>
                      </a:r>
                    </a:p>
                  </a:txBody>
                  <a:tcPr marL="0" marR="0" marT="0" marB="0"/>
                </a:tc>
                <a:extLst>
                  <a:ext uri="{0D108BD9-81ED-4DB2-BD59-A6C34878D82A}">
                    <a16:rowId xmlns:a16="http://schemas.microsoft.com/office/drawing/2014/main" val="10043"/>
                  </a:ext>
                </a:extLst>
              </a:tr>
              <a:tr h="94488">
                <a:tc>
                  <a:txBody>
                    <a:bodyPr/>
                    <a:lstStyle/>
                    <a:p>
                      <a:pPr marL="0" marR="0" indent="0"/>
                      <a:r>
                        <a:rPr lang="tr" sz="450">
                          <a:solidFill>
                            <a:srgbClr val="696469"/>
                          </a:solidFill>
                          <a:latin typeface="Arial"/>
                        </a:rPr>
                        <a:t>36</a:t>
                      </a:r>
                    </a:p>
                  </a:txBody>
                  <a:tcPr marL="0" marR="0" marT="0" marB="0" anchor="b"/>
                </a:tc>
                <a:tc>
                  <a:txBody>
                    <a:bodyPr/>
                    <a:lstStyle/>
                    <a:p>
                      <a:pPr marL="0" marR="0" indent="0"/>
                      <a:r>
                        <a:rPr lang="tr" sz="450">
                          <a:solidFill>
                            <a:srgbClr val="696469"/>
                          </a:solidFill>
                          <a:latin typeface="Arial"/>
                        </a:rPr>
                        <a:t>ÖDENECEK VERGİ VE DİĞER YÜKÜMLÜLÜKLER</a:t>
                      </a:r>
                    </a:p>
                  </a:txBody>
                  <a:tcPr marL="0" marR="0" marT="0" marB="0" anchor="b"/>
                </a:tc>
                <a:tc>
                  <a:txBody>
                    <a:bodyPr/>
                    <a:lstStyle/>
                    <a:p>
                      <a:endParaRPr sz="500"/>
                    </a:p>
                  </a:txBody>
                  <a:tcPr marL="0" marR="0" marT="0" marB="0">
                    <a:solidFill>
                      <a:srgbClr val="DDE9FC"/>
                    </a:solidFill>
                  </a:tcPr>
                </a:tc>
                <a:tc>
                  <a:txBody>
                    <a:bodyPr/>
                    <a:lstStyle/>
                    <a:p>
                      <a:pPr marL="0" marR="0" indent="292100"/>
                      <a:r>
                        <a:rPr lang="tr" sz="450">
                          <a:solidFill>
                            <a:srgbClr val="424E31"/>
                          </a:solidFill>
                          <a:latin typeface="Arial"/>
                        </a:rPr>
                        <a:t>703.851,06</a:t>
                      </a:r>
                    </a:p>
                  </a:txBody>
                  <a:tcPr marL="0" marR="0" marT="0" marB="0" anchor="b">
                    <a:solidFill>
                      <a:srgbClr val="DDE9FC"/>
                    </a:solidFill>
                  </a:tcPr>
                </a:tc>
                <a:tc>
                  <a:txBody>
                    <a:bodyPr/>
                    <a:lstStyle/>
                    <a:p>
                      <a:pPr marL="0" marR="0" indent="292100" algn="just"/>
                      <a:r>
                        <a:rPr lang="tr" sz="450">
                          <a:solidFill>
                            <a:srgbClr val="424E31"/>
                          </a:solidFill>
                          <a:latin typeface="Arial"/>
                        </a:rPr>
                        <a:t>742.042,23</a:t>
                      </a:r>
                    </a:p>
                  </a:txBody>
                  <a:tcPr marL="0" marR="0" marT="0" marB="0" anchor="b"/>
                </a:tc>
                <a:tc>
                  <a:txBody>
                    <a:bodyPr/>
                    <a:lstStyle/>
                    <a:p>
                      <a:pPr marL="0" marR="0" indent="355600" algn="just"/>
                      <a:r>
                        <a:rPr lang="tr" sz="450">
                          <a:solidFill>
                            <a:srgbClr val="696469"/>
                          </a:solidFill>
                          <a:latin typeface="Arial"/>
                        </a:rPr>
                        <a:t>38.191,19</a:t>
                      </a:r>
                    </a:p>
                  </a:txBody>
                  <a:tcPr marL="0" marR="0" marT="0" marB="0" anchor="b"/>
                </a:tc>
                <a:extLst>
                  <a:ext uri="{0D108BD9-81ED-4DB2-BD59-A6C34878D82A}">
                    <a16:rowId xmlns:a16="http://schemas.microsoft.com/office/drawing/2014/main" val="10044"/>
                  </a:ext>
                </a:extLst>
              </a:tr>
              <a:tr h="106680">
                <a:tc>
                  <a:txBody>
                    <a:bodyPr/>
                    <a:lstStyle/>
                    <a:p>
                      <a:pPr marL="0" marR="0" indent="0"/>
                      <a:r>
                        <a:rPr lang="tr" sz="450">
                          <a:solidFill>
                            <a:srgbClr val="696469"/>
                          </a:solidFill>
                          <a:latin typeface="Arial"/>
                        </a:rPr>
                        <a:t>360</a:t>
                      </a:r>
                    </a:p>
                  </a:txBody>
                  <a:tcPr marL="0" marR="0" marT="0" marB="0" anchor="b"/>
                </a:tc>
                <a:tc>
                  <a:txBody>
                    <a:bodyPr/>
                    <a:lstStyle/>
                    <a:p>
                      <a:pPr marL="0" marR="0" indent="0"/>
                      <a:r>
                        <a:rPr lang="tr" sz="450">
                          <a:solidFill>
                            <a:srgbClr val="696469"/>
                          </a:solidFill>
                          <a:latin typeface="Arial"/>
                        </a:rPr>
                        <a:t>ÖDENECEK VERGİ VE FONLAR</a:t>
                      </a:r>
                    </a:p>
                  </a:txBody>
                  <a:tcPr marL="0" marR="0" marT="0" marB="0" anchor="b"/>
                </a:tc>
                <a:tc>
                  <a:txBody>
                    <a:bodyPr/>
                    <a:lstStyle/>
                    <a:p>
                      <a:endParaRPr sz="600"/>
                    </a:p>
                  </a:txBody>
                  <a:tcPr marL="0" marR="0" marT="0" marB="0">
                    <a:solidFill>
                      <a:srgbClr val="DDE9FC"/>
                    </a:solidFill>
                  </a:tcPr>
                </a:tc>
                <a:tc>
                  <a:txBody>
                    <a:bodyPr/>
                    <a:lstStyle/>
                    <a:p>
                      <a:pPr marL="0" marR="0" indent="292100"/>
                      <a:r>
                        <a:rPr lang="tr" sz="450">
                          <a:solidFill>
                            <a:srgbClr val="424E31"/>
                          </a:solidFill>
                          <a:latin typeface="Arial"/>
                        </a:rPr>
                        <a:t>304.957,20</a:t>
                      </a:r>
                    </a:p>
                  </a:txBody>
                  <a:tcPr marL="0" marR="0" marT="0" marB="0" anchor="b">
                    <a:solidFill>
                      <a:srgbClr val="DDE9FC"/>
                    </a:solidFill>
                  </a:tcPr>
                </a:tc>
                <a:tc>
                  <a:txBody>
                    <a:bodyPr/>
                    <a:lstStyle/>
                    <a:p>
                      <a:pPr marL="0" marR="0" indent="292100" algn="just"/>
                      <a:r>
                        <a:rPr lang="tr" sz="450">
                          <a:solidFill>
                            <a:srgbClr val="424E31"/>
                          </a:solidFill>
                          <a:latin typeface="Arial"/>
                        </a:rPr>
                        <a:t>321.227,14</a:t>
                      </a:r>
                    </a:p>
                  </a:txBody>
                  <a:tcPr marL="0" marR="0" marT="0" marB="0" anchor="b"/>
                </a:tc>
                <a:tc>
                  <a:txBody>
                    <a:bodyPr/>
                    <a:lstStyle/>
                    <a:p>
                      <a:pPr marL="0" marR="0" indent="355600" algn="just"/>
                      <a:r>
                        <a:rPr lang="tr" sz="450">
                          <a:solidFill>
                            <a:srgbClr val="424E31"/>
                          </a:solidFill>
                          <a:latin typeface="Arial"/>
                        </a:rPr>
                        <a:t>16.269,94</a:t>
                      </a:r>
                    </a:p>
                  </a:txBody>
                  <a:tcPr marL="0" marR="0" marT="0" marB="0" anchor="b"/>
                </a:tc>
                <a:extLst>
                  <a:ext uri="{0D108BD9-81ED-4DB2-BD59-A6C34878D82A}">
                    <a16:rowId xmlns:a16="http://schemas.microsoft.com/office/drawing/2014/main" val="10045"/>
                  </a:ext>
                </a:extLst>
              </a:tr>
              <a:tr h="100584">
                <a:tc>
                  <a:txBody>
                    <a:bodyPr/>
                    <a:lstStyle/>
                    <a:p>
                      <a:pPr marL="0" marR="0" indent="0" algn="just"/>
                      <a:r>
                        <a:rPr lang="tr" sz="450">
                          <a:solidFill>
                            <a:srgbClr val="8B8A8C"/>
                          </a:solidFill>
                          <a:latin typeface="Arial"/>
                        </a:rPr>
                        <a:t>360.01</a:t>
                      </a:r>
                    </a:p>
                  </a:txBody>
                  <a:tcPr marL="0" marR="0" marT="0" marB="0" anchor="b"/>
                </a:tc>
                <a:tc>
                  <a:txBody>
                    <a:bodyPr/>
                    <a:lstStyle/>
                    <a:p>
                      <a:pPr marL="0" marR="0" indent="0"/>
                      <a:r>
                        <a:rPr lang="tr" sz="450">
                          <a:solidFill>
                            <a:srgbClr val="8B8A8C"/>
                          </a:solidFill>
                          <a:latin typeface="Arial"/>
                        </a:rPr>
                        <a:t>Öd Kdv Hes</a:t>
                      </a:r>
                    </a:p>
                  </a:txBody>
                  <a:tcPr marL="0" marR="0" marT="0" marB="0" anchor="b"/>
                </a:tc>
                <a:tc>
                  <a:txBody>
                    <a:bodyPr/>
                    <a:lstStyle/>
                    <a:p>
                      <a:pPr marL="0" marR="0" indent="0" algn="just"/>
                      <a:r>
                        <a:rPr lang="tr" sz="450">
                          <a:solidFill>
                            <a:srgbClr val="696469"/>
                          </a:solidFill>
                          <a:latin typeface="Arial"/>
                        </a:rPr>
                        <a:t>TL</a:t>
                      </a:r>
                    </a:p>
                  </a:txBody>
                  <a:tcPr marL="0" marR="0" marT="0" marB="0" anchor="b">
                    <a:solidFill>
                      <a:srgbClr val="DDE9FC"/>
                    </a:solidFill>
                  </a:tcPr>
                </a:tc>
                <a:tc>
                  <a:txBody>
                    <a:bodyPr/>
                    <a:lstStyle/>
                    <a:p>
                      <a:pPr marL="0" marR="0" indent="342900" algn="just"/>
                      <a:r>
                        <a:rPr lang="tr" sz="450">
                          <a:solidFill>
                            <a:srgbClr val="696469"/>
                          </a:solidFill>
                          <a:latin typeface="Arial"/>
                        </a:rPr>
                        <a:t>214.420,46</a:t>
                      </a:r>
                    </a:p>
                  </a:txBody>
                  <a:tcPr marL="0" marR="0" marT="0" marB="0" anchor="b">
                    <a:solidFill>
                      <a:srgbClr val="DDE9FC"/>
                    </a:solidFill>
                  </a:tcPr>
                </a:tc>
                <a:tc>
                  <a:txBody>
                    <a:bodyPr/>
                    <a:lstStyle/>
                    <a:p>
                      <a:pPr marL="0" marR="0" indent="342900" algn="just"/>
                      <a:r>
                        <a:rPr lang="tr" sz="450">
                          <a:solidFill>
                            <a:srgbClr val="8B8A8C"/>
                          </a:solidFill>
                          <a:latin typeface="Arial"/>
                        </a:rPr>
                        <a:t>220.780,81</a:t>
                      </a:r>
                    </a:p>
                  </a:txBody>
                  <a:tcPr marL="0" marR="0" marT="0" marB="0" anchor="b"/>
                </a:tc>
                <a:tc>
                  <a:txBody>
                    <a:bodyPr/>
                    <a:lstStyle/>
                    <a:p>
                      <a:pPr marL="0" marR="0" indent="431800" algn="just"/>
                      <a:r>
                        <a:rPr lang="tr" sz="450">
                          <a:solidFill>
                            <a:srgbClr val="8B8A8C"/>
                          </a:solidFill>
                          <a:latin typeface="Arial"/>
                        </a:rPr>
                        <a:t>6.360.35</a:t>
                      </a:r>
                    </a:p>
                  </a:txBody>
                  <a:tcPr marL="0" marR="0" marT="0" marB="0" anchor="b"/>
                </a:tc>
                <a:extLst>
                  <a:ext uri="{0D108BD9-81ED-4DB2-BD59-A6C34878D82A}">
                    <a16:rowId xmlns:a16="http://schemas.microsoft.com/office/drawing/2014/main" val="10046"/>
                  </a:ext>
                </a:extLst>
              </a:tr>
              <a:tr h="100584">
                <a:tc>
                  <a:txBody>
                    <a:bodyPr/>
                    <a:lstStyle/>
                    <a:p>
                      <a:pPr marL="0" marR="0" indent="0" algn="just"/>
                      <a:r>
                        <a:rPr lang="tr" sz="450">
                          <a:solidFill>
                            <a:srgbClr val="8B8A8C"/>
                          </a:solidFill>
                          <a:latin typeface="Arial"/>
                        </a:rPr>
                        <a:t>360.02</a:t>
                      </a:r>
                    </a:p>
                  </a:txBody>
                  <a:tcPr marL="0" marR="0" marT="0" marB="0" anchor="b"/>
                </a:tc>
                <a:tc>
                  <a:txBody>
                    <a:bodyPr/>
                    <a:lstStyle/>
                    <a:p>
                      <a:pPr marL="0" marR="0" indent="0"/>
                      <a:r>
                        <a:rPr lang="tr" sz="450">
                          <a:solidFill>
                            <a:srgbClr val="8B8A8C"/>
                          </a:solidFill>
                          <a:latin typeface="Arial"/>
                        </a:rPr>
                        <a:t>ÖD VERGİ HES</a:t>
                      </a:r>
                    </a:p>
                  </a:txBody>
                  <a:tcPr marL="0" marR="0" marT="0" marB="0" anchor="b"/>
                </a:tc>
                <a:tc>
                  <a:txBody>
                    <a:bodyPr/>
                    <a:lstStyle/>
                    <a:p>
                      <a:pPr marL="0" marR="0" indent="0" algn="just"/>
                      <a:r>
                        <a:rPr lang="tr" sz="450">
                          <a:solidFill>
                            <a:srgbClr val="696469"/>
                          </a:solidFill>
                          <a:latin typeface="Arial"/>
                        </a:rPr>
                        <a:t>TL</a:t>
                      </a:r>
                    </a:p>
                  </a:txBody>
                  <a:tcPr marL="0" marR="0" marT="0" marB="0" anchor="b">
                    <a:solidFill>
                      <a:srgbClr val="BEBABB"/>
                    </a:solidFill>
                  </a:tcPr>
                </a:tc>
                <a:tc>
                  <a:txBody>
                    <a:bodyPr/>
                    <a:lstStyle/>
                    <a:p>
                      <a:pPr marL="0" marR="0" indent="368300" algn="just"/>
                      <a:r>
                        <a:rPr lang="tr" sz="450">
                          <a:solidFill>
                            <a:srgbClr val="696469"/>
                          </a:solidFill>
                          <a:latin typeface="Arial"/>
                        </a:rPr>
                        <a:t>88.355,79</a:t>
                      </a:r>
                    </a:p>
                  </a:txBody>
                  <a:tcPr marL="0" marR="0" marT="0" marB="0" anchor="b">
                    <a:solidFill>
                      <a:srgbClr val="DDE9FC"/>
                    </a:solidFill>
                  </a:tcPr>
                </a:tc>
                <a:tc>
                  <a:txBody>
                    <a:bodyPr/>
                    <a:lstStyle/>
                    <a:p>
                      <a:pPr marL="0" marR="0" indent="368300" algn="just"/>
                      <a:r>
                        <a:rPr lang="tr" sz="450">
                          <a:solidFill>
                            <a:srgbClr val="8B8A8C"/>
                          </a:solidFill>
                          <a:latin typeface="Arial"/>
                        </a:rPr>
                        <a:t>98.033,43</a:t>
                      </a:r>
                    </a:p>
                  </a:txBody>
                  <a:tcPr marL="0" marR="0" marT="0" marB="0" anchor="b"/>
                </a:tc>
                <a:tc>
                  <a:txBody>
                    <a:bodyPr/>
                    <a:lstStyle/>
                    <a:p>
                      <a:pPr marL="0" marR="0" indent="431800" algn="just"/>
                      <a:r>
                        <a:rPr lang="tr" sz="450">
                          <a:solidFill>
                            <a:srgbClr val="8B8A8C"/>
                          </a:solidFill>
                          <a:latin typeface="Arial"/>
                        </a:rPr>
                        <a:t>9.677,64</a:t>
                      </a:r>
                    </a:p>
                  </a:txBody>
                  <a:tcPr marL="0" marR="0" marT="0" marB="0" anchor="b"/>
                </a:tc>
                <a:extLst>
                  <a:ext uri="{0D108BD9-81ED-4DB2-BD59-A6C34878D82A}">
                    <a16:rowId xmlns:a16="http://schemas.microsoft.com/office/drawing/2014/main" val="10047"/>
                  </a:ext>
                </a:extLst>
              </a:tr>
              <a:tr h="103632">
                <a:tc>
                  <a:txBody>
                    <a:bodyPr/>
                    <a:lstStyle/>
                    <a:p>
                      <a:pPr marL="0" marR="0" indent="0" algn="just"/>
                      <a:r>
                        <a:rPr lang="tr" sz="450">
                          <a:solidFill>
                            <a:srgbClr val="8B8A8C"/>
                          </a:solidFill>
                          <a:latin typeface="Arial"/>
                        </a:rPr>
                        <a:t>360 03</a:t>
                      </a:r>
                    </a:p>
                  </a:txBody>
                  <a:tcPr marL="0" marR="0" marT="0" marB="0" anchor="b"/>
                </a:tc>
                <a:tc>
                  <a:txBody>
                    <a:bodyPr/>
                    <a:lstStyle/>
                    <a:p>
                      <a:pPr marL="0" marR="0" indent="0"/>
                      <a:r>
                        <a:rPr lang="tr" sz="450">
                          <a:solidFill>
                            <a:srgbClr val="8B8A8C"/>
                          </a:solidFill>
                          <a:latin typeface="Arial"/>
                        </a:rPr>
                        <a:t>Damga Vergisi</a:t>
                      </a:r>
                    </a:p>
                  </a:txBody>
                  <a:tcPr marL="0" marR="0" marT="0" marB="0" anchor="b"/>
                </a:tc>
                <a:tc>
                  <a:txBody>
                    <a:bodyPr/>
                    <a:lstStyle/>
                    <a:p>
                      <a:pPr marL="0" marR="0" indent="0" algn="just"/>
                      <a:r>
                        <a:rPr lang="tr" sz="450">
                          <a:solidFill>
                            <a:srgbClr val="696469"/>
                          </a:solidFill>
                          <a:latin typeface="Arial"/>
                        </a:rPr>
                        <a:t>TL</a:t>
                      </a:r>
                    </a:p>
                  </a:txBody>
                  <a:tcPr marL="0" marR="0" marT="0" marB="0" anchor="b">
                    <a:solidFill>
                      <a:srgbClr val="BEBABB"/>
                    </a:solidFill>
                  </a:tcPr>
                </a:tc>
                <a:tc>
                  <a:txBody>
                    <a:bodyPr/>
                    <a:lstStyle/>
                    <a:p>
                      <a:pPr marL="0" marR="0" indent="406400" algn="just"/>
                      <a:r>
                        <a:rPr lang="tr" sz="450">
                          <a:solidFill>
                            <a:srgbClr val="696469"/>
                          </a:solidFill>
                          <a:latin typeface="Arial"/>
                        </a:rPr>
                        <a:t>2 180,95</a:t>
                      </a:r>
                    </a:p>
                  </a:txBody>
                  <a:tcPr marL="0" marR="0" marT="0" marB="0" anchor="b"/>
                </a:tc>
                <a:tc>
                  <a:txBody>
                    <a:bodyPr/>
                    <a:lstStyle/>
                    <a:p>
                      <a:pPr marL="0" marR="0" indent="406400" algn="just"/>
                      <a:r>
                        <a:rPr lang="tr" sz="450">
                          <a:solidFill>
                            <a:srgbClr val="8B8A8C"/>
                          </a:solidFill>
                          <a:latin typeface="Arial"/>
                        </a:rPr>
                        <a:t>2.412,90İ</a:t>
                      </a:r>
                    </a:p>
                  </a:txBody>
                  <a:tcPr marL="0" marR="0" marT="0" marB="0"/>
                </a:tc>
                <a:tc>
                  <a:txBody>
                    <a:bodyPr/>
                    <a:lstStyle/>
                    <a:p>
                      <a:pPr marL="0" marR="0" indent="469900" algn="just"/>
                      <a:r>
                        <a:rPr lang="tr" sz="450">
                          <a:solidFill>
                            <a:srgbClr val="8B8A8C"/>
                          </a:solidFill>
                          <a:latin typeface="Arial"/>
                        </a:rPr>
                        <a:t>231,95</a:t>
                      </a:r>
                    </a:p>
                  </a:txBody>
                  <a:tcPr marL="0" marR="0" marT="0" marB="0" anchor="b"/>
                </a:tc>
                <a:extLst>
                  <a:ext uri="{0D108BD9-81ED-4DB2-BD59-A6C34878D82A}">
                    <a16:rowId xmlns:a16="http://schemas.microsoft.com/office/drawing/2014/main" val="10048"/>
                  </a:ext>
                </a:extLst>
              </a:tr>
              <a:tr h="97536">
                <a:tc>
                  <a:txBody>
                    <a:bodyPr/>
                    <a:lstStyle/>
                    <a:p>
                      <a:pPr marL="0" marR="0" indent="0"/>
                      <a:r>
                        <a:rPr lang="tr" sz="450">
                          <a:solidFill>
                            <a:srgbClr val="696469"/>
                          </a:solidFill>
                          <a:latin typeface="Arial"/>
                        </a:rPr>
                        <a:t>361</a:t>
                      </a:r>
                    </a:p>
                  </a:txBody>
                  <a:tcPr marL="0" marR="0" marT="0" marB="0" anchor="b"/>
                </a:tc>
                <a:tc>
                  <a:txBody>
                    <a:bodyPr/>
                    <a:lstStyle/>
                    <a:p>
                      <a:pPr marL="0" marR="0" indent="0"/>
                      <a:r>
                        <a:rPr lang="tr" sz="450">
                          <a:solidFill>
                            <a:srgbClr val="696469"/>
                          </a:solidFill>
                          <a:latin typeface="Arial"/>
                        </a:rPr>
                        <a:t>ÖDENECEK SOSYAL GÜVENLİK KESİNTİLERİ</a:t>
                      </a:r>
                    </a:p>
                  </a:txBody>
                  <a:tcPr marL="0" marR="0" marT="0" marB="0" anchor="b"/>
                </a:tc>
                <a:tc>
                  <a:txBody>
                    <a:bodyPr/>
                    <a:lstStyle/>
                    <a:p>
                      <a:endParaRPr sz="500"/>
                    </a:p>
                  </a:txBody>
                  <a:tcPr marL="0" marR="0" marT="0" marB="0"/>
                </a:tc>
                <a:tc>
                  <a:txBody>
                    <a:bodyPr/>
                    <a:lstStyle/>
                    <a:p>
                      <a:pPr marL="0" marR="0" indent="292100"/>
                      <a:r>
                        <a:rPr lang="tr" sz="450">
                          <a:solidFill>
                            <a:srgbClr val="424E31"/>
                          </a:solidFill>
                          <a:latin typeface="Arial"/>
                        </a:rPr>
                        <a:t>341.952,30</a:t>
                      </a:r>
                    </a:p>
                  </a:txBody>
                  <a:tcPr marL="0" marR="0" marT="0" marB="0" anchor="b"/>
                </a:tc>
                <a:tc>
                  <a:txBody>
                    <a:bodyPr/>
                    <a:lstStyle/>
                    <a:p>
                      <a:pPr marL="0" marR="0" indent="292100" algn="just"/>
                      <a:r>
                        <a:rPr lang="tr" sz="450">
                          <a:solidFill>
                            <a:srgbClr val="424E31"/>
                          </a:solidFill>
                          <a:latin typeface="Arial"/>
                        </a:rPr>
                        <a:t>361.110,47</a:t>
                      </a:r>
                    </a:p>
                  </a:txBody>
                  <a:tcPr marL="0" marR="0" marT="0" marB="0" anchor="b"/>
                </a:tc>
                <a:tc>
                  <a:txBody>
                    <a:bodyPr/>
                    <a:lstStyle/>
                    <a:p>
                      <a:pPr marL="0" marR="0" indent="355600" algn="just"/>
                      <a:r>
                        <a:rPr lang="tr" sz="450">
                          <a:solidFill>
                            <a:srgbClr val="696469"/>
                          </a:solidFill>
                          <a:latin typeface="Arial"/>
                        </a:rPr>
                        <a:t>19.158,17</a:t>
                      </a:r>
                    </a:p>
                  </a:txBody>
                  <a:tcPr marL="0" marR="0" marT="0" marB="0" anchor="b"/>
                </a:tc>
                <a:extLst>
                  <a:ext uri="{0D108BD9-81ED-4DB2-BD59-A6C34878D82A}">
                    <a16:rowId xmlns:a16="http://schemas.microsoft.com/office/drawing/2014/main" val="10049"/>
                  </a:ext>
                </a:extLst>
              </a:tr>
              <a:tr h="100584">
                <a:tc>
                  <a:txBody>
                    <a:bodyPr/>
                    <a:lstStyle/>
                    <a:p>
                      <a:pPr marL="0" marR="0" indent="0"/>
                      <a:r>
                        <a:rPr lang="tr" sz="450">
                          <a:solidFill>
                            <a:srgbClr val="8B8A8C"/>
                          </a:solidFill>
                          <a:latin typeface="Arial"/>
                        </a:rPr>
                        <a:t>361.01</a:t>
                      </a:r>
                    </a:p>
                  </a:txBody>
                  <a:tcPr marL="0" marR="0" marT="0" marB="0" anchor="b"/>
                </a:tc>
                <a:tc>
                  <a:txBody>
                    <a:bodyPr/>
                    <a:lstStyle/>
                    <a:p>
                      <a:pPr marL="0" marR="0" indent="0"/>
                      <a:r>
                        <a:rPr lang="tr" sz="450">
                          <a:solidFill>
                            <a:srgbClr val="8B8A8C"/>
                          </a:solidFill>
                          <a:latin typeface="Arial"/>
                        </a:rPr>
                        <a:t>Odececek Sgk Hes</a:t>
                      </a:r>
                    </a:p>
                  </a:txBody>
                  <a:tcPr marL="0" marR="0" marT="0" marB="0" anchor="b"/>
                </a:tc>
                <a:tc>
                  <a:txBody>
                    <a:bodyPr/>
                    <a:lstStyle/>
                    <a:p>
                      <a:pPr marL="0" marR="0" indent="0" algn="just"/>
                      <a:r>
                        <a:rPr lang="tr" sz="450">
                          <a:solidFill>
                            <a:srgbClr val="696469"/>
                          </a:solidFill>
                          <a:latin typeface="Arial"/>
                        </a:rPr>
                        <a:t>TL</a:t>
                      </a:r>
                    </a:p>
                  </a:txBody>
                  <a:tcPr marL="0" marR="0" marT="0" marB="0" anchor="b"/>
                </a:tc>
                <a:tc>
                  <a:txBody>
                    <a:bodyPr/>
                    <a:lstStyle/>
                    <a:p>
                      <a:pPr marL="0" marR="0" indent="342900" algn="just"/>
                      <a:r>
                        <a:rPr lang="tr" sz="450">
                          <a:solidFill>
                            <a:srgbClr val="8B8A8C"/>
                          </a:solidFill>
                          <a:latin typeface="Arial"/>
                        </a:rPr>
                        <a:t>341.952,30</a:t>
                      </a:r>
                    </a:p>
                  </a:txBody>
                  <a:tcPr marL="0" marR="0" marT="0" marB="0" anchor="b"/>
                </a:tc>
                <a:tc>
                  <a:txBody>
                    <a:bodyPr/>
                    <a:lstStyle/>
                    <a:p>
                      <a:pPr marL="0" marR="0" indent="342900" algn="just"/>
                      <a:r>
                        <a:rPr lang="tr" sz="450">
                          <a:solidFill>
                            <a:srgbClr val="8B8A8C"/>
                          </a:solidFill>
                          <a:latin typeface="Arial"/>
                        </a:rPr>
                        <a:t>361.110,47[</a:t>
                      </a:r>
                    </a:p>
                  </a:txBody>
                  <a:tcPr marL="0" marR="0" marT="0" marB="0" anchor="b"/>
                </a:tc>
                <a:tc>
                  <a:txBody>
                    <a:bodyPr/>
                    <a:lstStyle/>
                    <a:p>
                      <a:pPr marL="0" marR="0" indent="393700" algn="just"/>
                      <a:r>
                        <a:rPr lang="tr" sz="450">
                          <a:solidFill>
                            <a:srgbClr val="8B8A8C"/>
                          </a:solidFill>
                          <a:latin typeface="Arial"/>
                        </a:rPr>
                        <a:t>19.158.17</a:t>
                      </a:r>
                    </a:p>
                  </a:txBody>
                  <a:tcPr marL="0" marR="0" marT="0" marB="0" anchor="b"/>
                </a:tc>
                <a:extLst>
                  <a:ext uri="{0D108BD9-81ED-4DB2-BD59-A6C34878D82A}">
                    <a16:rowId xmlns:a16="http://schemas.microsoft.com/office/drawing/2014/main" val="10050"/>
                  </a:ext>
                </a:extLst>
              </a:tr>
              <a:tr h="100584">
                <a:tc>
                  <a:txBody>
                    <a:bodyPr/>
                    <a:lstStyle/>
                    <a:p>
                      <a:pPr marL="0" marR="0" indent="0"/>
                      <a:r>
                        <a:rPr lang="tr" sz="450">
                          <a:solidFill>
                            <a:srgbClr val="696469"/>
                          </a:solidFill>
                          <a:latin typeface="Arial"/>
                        </a:rPr>
                        <a:t>369</a:t>
                      </a:r>
                    </a:p>
                  </a:txBody>
                  <a:tcPr marL="0" marR="0" marT="0" marB="0" anchor="b"/>
                </a:tc>
                <a:tc>
                  <a:txBody>
                    <a:bodyPr/>
                    <a:lstStyle/>
                    <a:p>
                      <a:pPr marL="0" marR="0" indent="0"/>
                      <a:r>
                        <a:rPr lang="tr" sz="450">
                          <a:solidFill>
                            <a:srgbClr val="696469"/>
                          </a:solidFill>
                          <a:latin typeface="Arial"/>
                        </a:rPr>
                        <a:t>ÖDENECEK DİĞER YÜKÜMLÜLÜKLER</a:t>
                      </a:r>
                    </a:p>
                  </a:txBody>
                  <a:tcPr marL="0" marR="0" marT="0" marB="0" anchor="b"/>
                </a:tc>
                <a:tc>
                  <a:txBody>
                    <a:bodyPr/>
                    <a:lstStyle/>
                    <a:p>
                      <a:endParaRPr sz="500"/>
                    </a:p>
                  </a:txBody>
                  <a:tcPr marL="0" marR="0" marT="0" marB="0"/>
                </a:tc>
                <a:tc>
                  <a:txBody>
                    <a:bodyPr/>
                    <a:lstStyle/>
                    <a:p>
                      <a:pPr marL="0" marR="0" indent="342900" algn="just"/>
                      <a:r>
                        <a:rPr lang="tr" sz="450">
                          <a:solidFill>
                            <a:srgbClr val="424E31"/>
                          </a:solidFill>
                          <a:latin typeface="Arial"/>
                        </a:rPr>
                        <a:t>56.941,56</a:t>
                      </a:r>
                    </a:p>
                  </a:txBody>
                  <a:tcPr marL="0" marR="0" marT="0" marB="0" anchor="b"/>
                </a:tc>
                <a:tc>
                  <a:txBody>
                    <a:bodyPr/>
                    <a:lstStyle/>
                    <a:p>
                      <a:pPr marL="0" marR="0" indent="342900" algn="just"/>
                      <a:r>
                        <a:rPr lang="tr" sz="450">
                          <a:solidFill>
                            <a:srgbClr val="696469"/>
                          </a:solidFill>
                          <a:latin typeface="Arial"/>
                        </a:rPr>
                        <a:t>59.704,64</a:t>
                      </a:r>
                    </a:p>
                  </a:txBody>
                  <a:tcPr marL="0" marR="0" marT="0" marB="0" anchor="b"/>
                </a:tc>
                <a:tc>
                  <a:txBody>
                    <a:bodyPr/>
                    <a:lstStyle/>
                    <a:p>
                      <a:pPr marL="0" marR="0" indent="393700" algn="just"/>
                      <a:r>
                        <a:rPr lang="tr" sz="450">
                          <a:solidFill>
                            <a:srgbClr val="696469"/>
                          </a:solidFill>
                          <a:latin typeface="Arial"/>
                        </a:rPr>
                        <a:t>2.763,08</a:t>
                      </a:r>
                    </a:p>
                  </a:txBody>
                  <a:tcPr marL="0" marR="0" marT="0" marB="0" anchor="b"/>
                </a:tc>
                <a:extLst>
                  <a:ext uri="{0D108BD9-81ED-4DB2-BD59-A6C34878D82A}">
                    <a16:rowId xmlns:a16="http://schemas.microsoft.com/office/drawing/2014/main" val="10051"/>
                  </a:ext>
                </a:extLst>
              </a:tr>
              <a:tr h="100584">
                <a:tc>
                  <a:txBody>
                    <a:bodyPr/>
                    <a:lstStyle/>
                    <a:p>
                      <a:pPr marL="0" marR="0" indent="0"/>
                      <a:r>
                        <a:rPr lang="tr" sz="450">
                          <a:solidFill>
                            <a:srgbClr val="8B8A8C"/>
                          </a:solidFill>
                          <a:latin typeface="Arial"/>
                        </a:rPr>
                        <a:t>369.01</a:t>
                      </a:r>
                    </a:p>
                  </a:txBody>
                  <a:tcPr marL="0" marR="0" marT="0" marB="0" anchor="b"/>
                </a:tc>
                <a:tc>
                  <a:txBody>
                    <a:bodyPr/>
                    <a:lstStyle/>
                    <a:p>
                      <a:pPr marL="0" marR="0" indent="0"/>
                      <a:r>
                        <a:rPr lang="tr" sz="450">
                          <a:solidFill>
                            <a:srgbClr val="8B8A8C"/>
                          </a:solidFill>
                          <a:latin typeface="Arial"/>
                        </a:rPr>
                        <a:t>Engin Kavalcı İcra Kesintisi</a:t>
                      </a:r>
                    </a:p>
                  </a:txBody>
                  <a:tcPr marL="0" marR="0" marT="0" marB="0" anchor="b"/>
                </a:tc>
                <a:tc>
                  <a:txBody>
                    <a:bodyPr/>
                    <a:lstStyle/>
                    <a:p>
                      <a:pPr marL="0" marR="0" indent="0" algn="just"/>
                      <a:r>
                        <a:rPr lang="tr" sz="450">
                          <a:solidFill>
                            <a:srgbClr val="696469"/>
                          </a:solidFill>
                          <a:latin typeface="Arial"/>
                        </a:rPr>
                        <a:t>TL</a:t>
                      </a:r>
                    </a:p>
                  </a:txBody>
                  <a:tcPr marL="0" marR="0" marT="0" marB="0" anchor="b">
                    <a:solidFill>
                      <a:srgbClr val="DDE9FC"/>
                    </a:solidFill>
                  </a:tcPr>
                </a:tc>
                <a:tc>
                  <a:txBody>
                    <a:bodyPr/>
                    <a:lstStyle/>
                    <a:p>
                      <a:pPr marL="0" marR="0" indent="368300" algn="just"/>
                      <a:r>
                        <a:rPr lang="tr" sz="450">
                          <a:solidFill>
                            <a:srgbClr val="696469"/>
                          </a:solidFill>
                          <a:latin typeface="Arial"/>
                        </a:rPr>
                        <a:t>45.311,30</a:t>
                      </a:r>
                    </a:p>
                  </a:txBody>
                  <a:tcPr marL="0" marR="0" marT="0" marB="0" anchor="b"/>
                </a:tc>
                <a:tc>
                  <a:txBody>
                    <a:bodyPr/>
                    <a:lstStyle/>
                    <a:p>
                      <a:pPr marL="0" marR="0" indent="368300" algn="just"/>
                      <a:r>
                        <a:rPr lang="tr" sz="450">
                          <a:solidFill>
                            <a:srgbClr val="8B8A8C"/>
                          </a:solidFill>
                          <a:latin typeface="Arial"/>
                        </a:rPr>
                        <a:t>48.074,38</a:t>
                      </a:r>
                    </a:p>
                  </a:txBody>
                  <a:tcPr marL="0" marR="0" marT="0" marB="0" anchor="b"/>
                </a:tc>
                <a:tc>
                  <a:txBody>
                    <a:bodyPr/>
                    <a:lstStyle/>
                    <a:p>
                      <a:pPr marL="0" marR="0" indent="431800" algn="just"/>
                      <a:r>
                        <a:rPr lang="tr" sz="450">
                          <a:solidFill>
                            <a:srgbClr val="8B8A8C"/>
                          </a:solidFill>
                          <a:latin typeface="Arial"/>
                        </a:rPr>
                        <a:t>2.763,08</a:t>
                      </a:r>
                    </a:p>
                  </a:txBody>
                  <a:tcPr marL="0" marR="0" marT="0" marB="0" anchor="b"/>
                </a:tc>
                <a:extLst>
                  <a:ext uri="{0D108BD9-81ED-4DB2-BD59-A6C34878D82A}">
                    <a16:rowId xmlns:a16="http://schemas.microsoft.com/office/drawing/2014/main" val="10052"/>
                  </a:ext>
                </a:extLst>
              </a:tr>
              <a:tr h="100584">
                <a:tc>
                  <a:txBody>
                    <a:bodyPr/>
                    <a:lstStyle/>
                    <a:p>
                      <a:pPr marL="0" marR="0" indent="0"/>
                      <a:r>
                        <a:rPr lang="tr" sz="450">
                          <a:solidFill>
                            <a:srgbClr val="8B8A8C"/>
                          </a:solidFill>
                          <a:latin typeface="Arial"/>
                        </a:rPr>
                        <a:t>369.02</a:t>
                      </a:r>
                    </a:p>
                  </a:txBody>
                  <a:tcPr marL="0" marR="0" marT="0" marB="0" anchor="b"/>
                </a:tc>
                <a:tc>
                  <a:txBody>
                    <a:bodyPr/>
                    <a:lstStyle/>
                    <a:p>
                      <a:pPr marL="0" marR="0" indent="0"/>
                      <a:r>
                        <a:rPr lang="tr" sz="450">
                          <a:solidFill>
                            <a:srgbClr val="8B8A8C"/>
                          </a:solidFill>
                          <a:latin typeface="Arial"/>
                        </a:rPr>
                        <a:t>Volkan Erol</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368300" algn="just"/>
                      <a:r>
                        <a:rPr lang="tr" sz="450">
                          <a:solidFill>
                            <a:srgbClr val="696469"/>
                          </a:solidFill>
                          <a:latin typeface="Arial"/>
                        </a:rPr>
                        <a:t>11.630,26</a:t>
                      </a:r>
                    </a:p>
                  </a:txBody>
                  <a:tcPr marL="0" marR="0" marT="0" marB="0" anchor="b"/>
                </a:tc>
                <a:tc>
                  <a:txBody>
                    <a:bodyPr/>
                    <a:lstStyle/>
                    <a:p>
                      <a:pPr marL="0" marR="0" indent="368300" algn="just"/>
                      <a:r>
                        <a:rPr lang="tr" sz="450">
                          <a:solidFill>
                            <a:srgbClr val="8B8A8C"/>
                          </a:solidFill>
                          <a:latin typeface="Arial"/>
                        </a:rPr>
                        <a:t>11.630,28</a:t>
                      </a:r>
                    </a:p>
                  </a:txBody>
                  <a:tcPr marL="0" marR="0" marT="0" marB="0" anchor="b"/>
                </a:tc>
                <a:tc>
                  <a:txBody>
                    <a:bodyPr/>
                    <a:lstStyle/>
                    <a:p>
                      <a:endParaRPr sz="500"/>
                    </a:p>
                  </a:txBody>
                  <a:tcPr marL="0" marR="0" marT="0" marB="0"/>
                </a:tc>
                <a:extLst>
                  <a:ext uri="{0D108BD9-81ED-4DB2-BD59-A6C34878D82A}">
                    <a16:rowId xmlns:a16="http://schemas.microsoft.com/office/drawing/2014/main" val="10053"/>
                  </a:ext>
                </a:extLst>
              </a:tr>
              <a:tr h="100584">
                <a:tc>
                  <a:txBody>
                    <a:bodyPr/>
                    <a:lstStyle/>
                    <a:p>
                      <a:pPr marL="0" marR="0" indent="0"/>
                      <a:r>
                        <a:rPr lang="tr" sz="450">
                          <a:solidFill>
                            <a:srgbClr val="696469"/>
                          </a:solidFill>
                          <a:latin typeface="Arial"/>
                        </a:rPr>
                        <a:t>37</a:t>
                      </a:r>
                    </a:p>
                  </a:txBody>
                  <a:tcPr marL="0" marR="0" marT="0" marB="0" anchor="b"/>
                </a:tc>
                <a:tc>
                  <a:txBody>
                    <a:bodyPr/>
                    <a:lstStyle/>
                    <a:p>
                      <a:pPr marL="0" marR="0" indent="0"/>
                      <a:r>
                        <a:rPr lang="tr" sz="450">
                          <a:solidFill>
                            <a:srgbClr val="696469"/>
                          </a:solidFill>
                          <a:latin typeface="Arial"/>
                        </a:rPr>
                        <a:t>BORÇ VE GİDER KARŞILIKLARI</a:t>
                      </a:r>
                    </a:p>
                  </a:txBody>
                  <a:tcPr marL="0" marR="0" marT="0" marB="0" anchor="b"/>
                </a:tc>
                <a:tc>
                  <a:txBody>
                    <a:bodyPr/>
                    <a:lstStyle/>
                    <a:p>
                      <a:endParaRPr sz="500"/>
                    </a:p>
                  </a:txBody>
                  <a:tcPr marL="0" marR="0" marT="0" marB="0"/>
                </a:tc>
                <a:tc>
                  <a:txBody>
                    <a:bodyPr/>
                    <a:lstStyle/>
                    <a:p>
                      <a:pPr marL="0" marR="0" indent="342900" algn="just"/>
                      <a:r>
                        <a:rPr lang="tr" sz="450">
                          <a:solidFill>
                            <a:srgbClr val="424E31"/>
                          </a:solidFill>
                          <a:latin typeface="Arial"/>
                        </a:rPr>
                        <a:t>67.817,90</a:t>
                      </a:r>
                    </a:p>
                  </a:txBody>
                  <a:tcPr marL="0" marR="0" marT="0" marB="0" anchor="b"/>
                </a:tc>
                <a:tc>
                  <a:txBody>
                    <a:bodyPr/>
                    <a:lstStyle/>
                    <a:p>
                      <a:pPr marL="0" marR="0" indent="292100" algn="just"/>
                      <a:r>
                        <a:rPr lang="tr" sz="450">
                          <a:solidFill>
                            <a:srgbClr val="424E31"/>
                          </a:solidFill>
                          <a:latin typeface="Arial"/>
                        </a:rPr>
                        <a:t>146.788,3u</a:t>
                      </a:r>
                    </a:p>
                  </a:txBody>
                  <a:tcPr marL="0" marR="0" marT="0" marB="0" anchor="b"/>
                </a:tc>
                <a:tc>
                  <a:txBody>
                    <a:bodyPr/>
                    <a:lstStyle/>
                    <a:p>
                      <a:pPr marL="0" marR="0" indent="355600" algn="just"/>
                      <a:r>
                        <a:rPr lang="tr" sz="450">
                          <a:solidFill>
                            <a:srgbClr val="424E31"/>
                          </a:solidFill>
                          <a:latin typeface="Arial"/>
                        </a:rPr>
                        <a:t>78.970,41</a:t>
                      </a:r>
                    </a:p>
                  </a:txBody>
                  <a:tcPr marL="0" marR="0" marT="0" marB="0" anchor="b"/>
                </a:tc>
                <a:extLst>
                  <a:ext uri="{0D108BD9-81ED-4DB2-BD59-A6C34878D82A}">
                    <a16:rowId xmlns:a16="http://schemas.microsoft.com/office/drawing/2014/main" val="10054"/>
                  </a:ext>
                </a:extLst>
              </a:tr>
              <a:tr h="97536">
                <a:tc>
                  <a:txBody>
                    <a:bodyPr/>
                    <a:lstStyle/>
                    <a:p>
                      <a:pPr marL="0" marR="0" indent="0"/>
                      <a:r>
                        <a:rPr lang="tr" sz="450">
                          <a:solidFill>
                            <a:srgbClr val="696469"/>
                          </a:solidFill>
                          <a:latin typeface="Arial"/>
                        </a:rPr>
                        <a:t>370</a:t>
                      </a:r>
                    </a:p>
                  </a:txBody>
                  <a:tcPr marL="0" marR="0" marT="0" marB="0" anchor="b"/>
                </a:tc>
                <a:tc>
                  <a:txBody>
                    <a:bodyPr/>
                    <a:lstStyle/>
                    <a:p>
                      <a:pPr marL="0" marR="0" indent="0"/>
                      <a:r>
                        <a:rPr lang="tr" sz="450">
                          <a:solidFill>
                            <a:srgbClr val="696469"/>
                          </a:solidFill>
                          <a:latin typeface="Arial"/>
                        </a:rPr>
                        <a:t>DÖNEM KARI VERGİ VE DİĞER YASAL YÜKÜMLÜLÜK</a:t>
                      </a:r>
                    </a:p>
                  </a:txBody>
                  <a:tcPr marL="0" marR="0" marT="0" marB="0" anchor="b"/>
                </a:tc>
                <a:tc>
                  <a:txBody>
                    <a:bodyPr/>
                    <a:lstStyle/>
                    <a:p>
                      <a:endParaRPr sz="500"/>
                    </a:p>
                  </a:txBody>
                  <a:tcPr marL="0" marR="0" marT="0" marB="0"/>
                </a:tc>
                <a:tc>
                  <a:txBody>
                    <a:bodyPr/>
                    <a:lstStyle/>
                    <a:p>
                      <a:pPr marL="0" marR="0" indent="342900" algn="just"/>
                      <a:r>
                        <a:rPr lang="tr" sz="450">
                          <a:solidFill>
                            <a:srgbClr val="696469"/>
                          </a:solidFill>
                          <a:latin typeface="Arial"/>
                        </a:rPr>
                        <a:t>34.800,54</a:t>
                      </a:r>
                    </a:p>
                  </a:txBody>
                  <a:tcPr marL="0" marR="0" marT="0" marB="0" anchor="b"/>
                </a:tc>
                <a:tc>
                  <a:txBody>
                    <a:bodyPr/>
                    <a:lstStyle/>
                    <a:p>
                      <a:pPr marL="0" marR="0" indent="292100" algn="just"/>
                      <a:r>
                        <a:rPr lang="tr" sz="450">
                          <a:solidFill>
                            <a:srgbClr val="424E31"/>
                          </a:solidFill>
                          <a:latin typeface="Arial"/>
                        </a:rPr>
                        <a:t>113.770,95</a:t>
                      </a:r>
                    </a:p>
                  </a:txBody>
                  <a:tcPr marL="0" marR="0" marT="0" marB="0" anchor="b"/>
                </a:tc>
                <a:tc>
                  <a:txBody>
                    <a:bodyPr/>
                    <a:lstStyle/>
                    <a:p>
                      <a:pPr marL="0" marR="0" indent="355600" algn="just"/>
                      <a:r>
                        <a:rPr lang="tr" sz="450">
                          <a:solidFill>
                            <a:srgbClr val="424E31"/>
                          </a:solidFill>
                          <a:latin typeface="Arial"/>
                        </a:rPr>
                        <a:t>78.970,41</a:t>
                      </a:r>
                    </a:p>
                  </a:txBody>
                  <a:tcPr marL="0" marR="0" marT="0" marB="0" anchor="b"/>
                </a:tc>
                <a:extLst>
                  <a:ext uri="{0D108BD9-81ED-4DB2-BD59-A6C34878D82A}">
                    <a16:rowId xmlns:a16="http://schemas.microsoft.com/office/drawing/2014/main" val="10055"/>
                  </a:ext>
                </a:extLst>
              </a:tr>
              <a:tr h="106680">
                <a:tc>
                  <a:txBody>
                    <a:bodyPr/>
                    <a:lstStyle/>
                    <a:p>
                      <a:pPr marL="0" marR="0" indent="0" algn="just"/>
                      <a:r>
                        <a:rPr lang="tr" sz="450">
                          <a:solidFill>
                            <a:srgbClr val="8B8A8C"/>
                          </a:solidFill>
                          <a:latin typeface="Arial"/>
                        </a:rPr>
                        <a:t>370.04</a:t>
                      </a:r>
                    </a:p>
                  </a:txBody>
                  <a:tcPr marL="0" marR="0" marT="0" marB="0" anchor="b"/>
                </a:tc>
                <a:tc>
                  <a:txBody>
                    <a:bodyPr/>
                    <a:lstStyle/>
                    <a:p>
                      <a:pPr marL="0" marR="0" indent="0"/>
                      <a:r>
                        <a:rPr lang="tr" sz="450">
                          <a:solidFill>
                            <a:srgbClr val="8B8A8C"/>
                          </a:solidFill>
                          <a:latin typeface="Arial"/>
                        </a:rPr>
                        <a:t>2024 Yılı Kurumlar Vergisi</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368300" algn="just"/>
                      <a:r>
                        <a:rPr lang="tr" sz="450">
                          <a:solidFill>
                            <a:srgbClr val="8B8A8C"/>
                          </a:solidFill>
                          <a:latin typeface="Arial"/>
                        </a:rPr>
                        <a:t>34.800,54</a:t>
                      </a:r>
                    </a:p>
                  </a:txBody>
                  <a:tcPr marL="0" marR="0" marT="0" marB="0" anchor="b"/>
                </a:tc>
                <a:tc>
                  <a:txBody>
                    <a:bodyPr/>
                    <a:lstStyle/>
                    <a:p>
                      <a:pPr marL="0" marR="0" indent="368300" algn="just"/>
                      <a:r>
                        <a:rPr lang="tr" sz="450">
                          <a:solidFill>
                            <a:srgbClr val="8B8A8C"/>
                          </a:solidFill>
                          <a:latin typeface="Arial"/>
                        </a:rPr>
                        <a:t>34.800,541</a:t>
                      </a:r>
                    </a:p>
                  </a:txBody>
                  <a:tcPr marL="0" marR="0" marT="0" marB="0" anchor="b"/>
                </a:tc>
                <a:tc>
                  <a:txBody>
                    <a:bodyPr/>
                    <a:lstStyle/>
                    <a:p>
                      <a:endParaRPr sz="600"/>
                    </a:p>
                  </a:txBody>
                  <a:tcPr marL="0" marR="0" marT="0" marB="0"/>
                </a:tc>
                <a:extLst>
                  <a:ext uri="{0D108BD9-81ED-4DB2-BD59-A6C34878D82A}">
                    <a16:rowId xmlns:a16="http://schemas.microsoft.com/office/drawing/2014/main" val="10056"/>
                  </a:ext>
                </a:extLst>
              </a:tr>
              <a:tr h="100584">
                <a:tc>
                  <a:txBody>
                    <a:bodyPr/>
                    <a:lstStyle/>
                    <a:p>
                      <a:pPr marL="0" marR="0" indent="0" algn="just"/>
                      <a:r>
                        <a:rPr lang="tr" sz="450">
                          <a:solidFill>
                            <a:srgbClr val="8B8A8C"/>
                          </a:solidFill>
                          <a:latin typeface="Arial"/>
                        </a:rPr>
                        <a:t>370.05</a:t>
                      </a:r>
                    </a:p>
                  </a:txBody>
                  <a:tcPr marL="0" marR="0" marT="0" marB="0" anchor="b"/>
                </a:tc>
                <a:tc>
                  <a:txBody>
                    <a:bodyPr/>
                    <a:lstStyle/>
                    <a:p>
                      <a:pPr marL="0" marR="0" indent="0"/>
                      <a:r>
                        <a:rPr lang="tr" sz="450">
                          <a:solidFill>
                            <a:srgbClr val="8B8A8C"/>
                          </a:solidFill>
                          <a:latin typeface="Arial"/>
                        </a:rPr>
                        <a:t>2025 Yılı Kurumlar Vergisi</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endParaRPr sz="500"/>
                    </a:p>
                  </a:txBody>
                  <a:tcPr marL="0" marR="0" marT="0" marB="0"/>
                </a:tc>
                <a:tc>
                  <a:txBody>
                    <a:bodyPr/>
                    <a:lstStyle/>
                    <a:p>
                      <a:pPr marL="0" marR="0" indent="368300" algn="just"/>
                      <a:r>
                        <a:rPr lang="tr" sz="450">
                          <a:solidFill>
                            <a:srgbClr val="8B8A8C"/>
                          </a:solidFill>
                          <a:latin typeface="Arial"/>
                        </a:rPr>
                        <a:t>78.970,41</a:t>
                      </a:r>
                    </a:p>
                  </a:txBody>
                  <a:tcPr marL="0" marR="0" marT="0" marB="0" anchor="b"/>
                </a:tc>
                <a:tc>
                  <a:txBody>
                    <a:bodyPr/>
                    <a:lstStyle/>
                    <a:p>
                      <a:pPr marL="0" marR="0" indent="393700" algn="just"/>
                      <a:r>
                        <a:rPr lang="tr" sz="450">
                          <a:solidFill>
                            <a:srgbClr val="8B8A8C"/>
                          </a:solidFill>
                          <a:latin typeface="Arial"/>
                        </a:rPr>
                        <a:t>78.970,41</a:t>
                      </a:r>
                    </a:p>
                  </a:txBody>
                  <a:tcPr marL="0" marR="0" marT="0" marB="0" anchor="b"/>
                </a:tc>
                <a:extLst>
                  <a:ext uri="{0D108BD9-81ED-4DB2-BD59-A6C34878D82A}">
                    <a16:rowId xmlns:a16="http://schemas.microsoft.com/office/drawing/2014/main" val="10057"/>
                  </a:ext>
                </a:extLst>
              </a:tr>
              <a:tr h="97536">
                <a:tc>
                  <a:txBody>
                    <a:bodyPr/>
                    <a:lstStyle/>
                    <a:p>
                      <a:pPr marL="0" marR="0" indent="0" algn="just"/>
                      <a:r>
                        <a:rPr lang="tr" sz="450">
                          <a:solidFill>
                            <a:srgbClr val="696469"/>
                          </a:solidFill>
                          <a:latin typeface="Arial"/>
                        </a:rPr>
                        <a:t>371</a:t>
                      </a:r>
                    </a:p>
                  </a:txBody>
                  <a:tcPr marL="0" marR="0" marT="0" marB="0" anchor="b"/>
                </a:tc>
                <a:tc>
                  <a:txBody>
                    <a:bodyPr/>
                    <a:lstStyle/>
                    <a:p>
                      <a:pPr marL="0" marR="0" indent="0"/>
                      <a:r>
                        <a:rPr lang="tr" sz="450">
                          <a:solidFill>
                            <a:srgbClr val="696469"/>
                          </a:solidFill>
                          <a:latin typeface="Arial"/>
                        </a:rPr>
                        <a:t>DÖNEM KARININ PEŞİN ÖDENEN VERGİ VE DİĞER</a:t>
                      </a:r>
                    </a:p>
                  </a:txBody>
                  <a:tcPr marL="0" marR="0" marT="0" marB="0" anchor="b"/>
                </a:tc>
                <a:tc>
                  <a:txBody>
                    <a:bodyPr/>
                    <a:lstStyle/>
                    <a:p>
                      <a:endParaRPr sz="500"/>
                    </a:p>
                  </a:txBody>
                  <a:tcPr marL="0" marR="0" marT="0" marB="0"/>
                </a:tc>
                <a:tc>
                  <a:txBody>
                    <a:bodyPr/>
                    <a:lstStyle/>
                    <a:p>
                      <a:pPr marL="0" marR="0" indent="342900" algn="just"/>
                      <a:r>
                        <a:rPr lang="tr" sz="450">
                          <a:solidFill>
                            <a:srgbClr val="696469"/>
                          </a:solidFill>
                          <a:latin typeface="Arial"/>
                        </a:rPr>
                        <a:t>33.017,36</a:t>
                      </a:r>
                    </a:p>
                  </a:txBody>
                  <a:tcPr marL="0" marR="0" marT="0" marB="0" anchor="b"/>
                </a:tc>
                <a:tc>
                  <a:txBody>
                    <a:bodyPr/>
                    <a:lstStyle/>
                    <a:p>
                      <a:pPr marL="0" marR="0" indent="342900" algn="just"/>
                      <a:r>
                        <a:rPr lang="tr" sz="450">
                          <a:solidFill>
                            <a:srgbClr val="696469"/>
                          </a:solidFill>
                          <a:latin typeface="Arial"/>
                        </a:rPr>
                        <a:t>33.017,35</a:t>
                      </a:r>
                    </a:p>
                  </a:txBody>
                  <a:tcPr marL="0" marR="0" marT="0" marB="0" anchor="b"/>
                </a:tc>
                <a:tc>
                  <a:txBody>
                    <a:bodyPr/>
                    <a:lstStyle/>
                    <a:p>
                      <a:endParaRPr sz="500"/>
                    </a:p>
                  </a:txBody>
                  <a:tcPr marL="0" marR="0" marT="0" marB="0"/>
                </a:tc>
                <a:extLst>
                  <a:ext uri="{0D108BD9-81ED-4DB2-BD59-A6C34878D82A}">
                    <a16:rowId xmlns:a16="http://schemas.microsoft.com/office/drawing/2014/main" val="10058"/>
                  </a:ext>
                </a:extLst>
              </a:tr>
              <a:tr h="103632">
                <a:tc>
                  <a:txBody>
                    <a:bodyPr/>
                    <a:lstStyle/>
                    <a:p>
                      <a:pPr marL="0" marR="0" indent="0" algn="just"/>
                      <a:r>
                        <a:rPr lang="tr" sz="450">
                          <a:solidFill>
                            <a:srgbClr val="8B8A8C"/>
                          </a:solidFill>
                          <a:latin typeface="Arial"/>
                        </a:rPr>
                        <a:t>371.01</a:t>
                      </a:r>
                    </a:p>
                  </a:txBody>
                  <a:tcPr marL="0" marR="0" marT="0" marB="0" anchor="b"/>
                </a:tc>
                <a:tc>
                  <a:txBody>
                    <a:bodyPr/>
                    <a:lstStyle/>
                    <a:p>
                      <a:pPr marL="0" marR="0" indent="0"/>
                      <a:r>
                        <a:rPr lang="tr" sz="450">
                          <a:solidFill>
                            <a:srgbClr val="8B8A8C"/>
                          </a:solidFill>
                          <a:latin typeface="Arial"/>
                        </a:rPr>
                        <a:t>Dönem Karının Peşin Ödenen Vergi</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368300" algn="just"/>
                      <a:r>
                        <a:rPr lang="tr" sz="450">
                          <a:solidFill>
                            <a:srgbClr val="8B8A8C"/>
                          </a:solidFill>
                          <a:latin typeface="Arial"/>
                        </a:rPr>
                        <a:t>33.017,36</a:t>
                      </a:r>
                    </a:p>
                  </a:txBody>
                  <a:tcPr marL="0" marR="0" marT="0" marB="0" anchor="b"/>
                </a:tc>
                <a:tc>
                  <a:txBody>
                    <a:bodyPr/>
                    <a:lstStyle/>
                    <a:p>
                      <a:pPr marL="0" marR="0" indent="368300" algn="just"/>
                      <a:r>
                        <a:rPr lang="tr" sz="450">
                          <a:solidFill>
                            <a:srgbClr val="8B8A8C"/>
                          </a:solidFill>
                          <a:latin typeface="Arial"/>
                        </a:rPr>
                        <a:t>33.017,36</a:t>
                      </a:r>
                    </a:p>
                  </a:txBody>
                  <a:tcPr marL="0" marR="0" marT="0" marB="0" anchor="b"/>
                </a:tc>
                <a:tc>
                  <a:txBody>
                    <a:bodyPr/>
                    <a:lstStyle/>
                    <a:p>
                      <a:endParaRPr sz="500"/>
                    </a:p>
                  </a:txBody>
                  <a:tcPr marL="0" marR="0" marT="0" marB="0"/>
                </a:tc>
                <a:extLst>
                  <a:ext uri="{0D108BD9-81ED-4DB2-BD59-A6C34878D82A}">
                    <a16:rowId xmlns:a16="http://schemas.microsoft.com/office/drawing/2014/main" val="10059"/>
                  </a:ext>
                </a:extLst>
              </a:tr>
              <a:tr h="103632">
                <a:tc>
                  <a:txBody>
                    <a:bodyPr/>
                    <a:lstStyle/>
                    <a:p>
                      <a:pPr marL="0" marR="0" indent="0"/>
                      <a:r>
                        <a:rPr lang="tr" sz="450">
                          <a:solidFill>
                            <a:srgbClr val="696469"/>
                          </a:solidFill>
                          <a:latin typeface="Arial"/>
                        </a:rPr>
                        <a:t>39</a:t>
                      </a:r>
                    </a:p>
                  </a:txBody>
                  <a:tcPr marL="0" marR="0" marT="0" marB="0"/>
                </a:tc>
                <a:tc>
                  <a:txBody>
                    <a:bodyPr/>
                    <a:lstStyle/>
                    <a:p>
                      <a:pPr marL="0" marR="0" indent="0"/>
                      <a:r>
                        <a:rPr lang="tr" sz="450">
                          <a:solidFill>
                            <a:srgbClr val="424E31"/>
                          </a:solidFill>
                          <a:latin typeface="Arial"/>
                        </a:rPr>
                        <a:t>DİĞER KISA VADELİ YABANCI KAYNAKLAR</a:t>
                      </a:r>
                    </a:p>
                  </a:txBody>
                  <a:tcPr marL="0" marR="0" marT="0" marB="0"/>
                </a:tc>
                <a:tc>
                  <a:txBody>
                    <a:bodyPr/>
                    <a:lstStyle/>
                    <a:p>
                      <a:endParaRPr sz="500"/>
                    </a:p>
                  </a:txBody>
                  <a:tcPr marL="0" marR="0" marT="0" marB="0"/>
                </a:tc>
                <a:tc>
                  <a:txBody>
                    <a:bodyPr/>
                    <a:lstStyle/>
                    <a:p>
                      <a:pPr marL="0" marR="0" indent="0" algn="r"/>
                      <a:r>
                        <a:rPr lang="tr" sz="450">
                          <a:solidFill>
                            <a:srgbClr val="424E31"/>
                          </a:solidFill>
                          <a:latin typeface="Arial"/>
                        </a:rPr>
                        <a:t>342.838,99</a:t>
                      </a:r>
                    </a:p>
                  </a:txBody>
                  <a:tcPr marL="0" marR="0" marT="0" marB="0"/>
                </a:tc>
                <a:tc>
                  <a:txBody>
                    <a:bodyPr/>
                    <a:lstStyle/>
                    <a:p>
                      <a:pPr marL="0" marR="0" indent="292100" algn="just"/>
                      <a:r>
                        <a:rPr lang="tr" sz="450">
                          <a:solidFill>
                            <a:srgbClr val="424E31"/>
                          </a:solidFill>
                          <a:latin typeface="Arial"/>
                        </a:rPr>
                        <a:t>342.838,93</a:t>
                      </a:r>
                    </a:p>
                  </a:txBody>
                  <a:tcPr marL="0" marR="0" marT="0" marB="0"/>
                </a:tc>
                <a:tc>
                  <a:txBody>
                    <a:bodyPr/>
                    <a:lstStyle/>
                    <a:p>
                      <a:endParaRPr sz="500"/>
                    </a:p>
                  </a:txBody>
                  <a:tcPr marL="0" marR="0" marT="0" marB="0"/>
                </a:tc>
                <a:extLst>
                  <a:ext uri="{0D108BD9-81ED-4DB2-BD59-A6C34878D82A}">
                    <a16:rowId xmlns:a16="http://schemas.microsoft.com/office/drawing/2014/main" val="10060"/>
                  </a:ext>
                </a:extLst>
              </a:tr>
              <a:tr h="94488">
                <a:tc>
                  <a:txBody>
                    <a:bodyPr/>
                    <a:lstStyle/>
                    <a:p>
                      <a:pPr marL="0" marR="0" indent="0"/>
                      <a:r>
                        <a:rPr lang="tr" sz="450">
                          <a:solidFill>
                            <a:srgbClr val="696469"/>
                          </a:solidFill>
                          <a:latin typeface="Arial"/>
                        </a:rPr>
                        <a:t>391</a:t>
                      </a:r>
                    </a:p>
                  </a:txBody>
                  <a:tcPr marL="0" marR="0" marT="0" marB="0" anchor="b"/>
                </a:tc>
                <a:tc>
                  <a:txBody>
                    <a:bodyPr/>
                    <a:lstStyle/>
                    <a:p>
                      <a:pPr marL="0" marR="0" indent="0"/>
                      <a:r>
                        <a:rPr lang="tr" sz="450">
                          <a:solidFill>
                            <a:srgbClr val="696469"/>
                          </a:solidFill>
                          <a:latin typeface="Arial"/>
                        </a:rPr>
                        <a:t>HESAPLANAN KDV</a:t>
                      </a:r>
                    </a:p>
                  </a:txBody>
                  <a:tcPr marL="0" marR="0" marT="0" marB="0" anchor="b"/>
                </a:tc>
                <a:tc>
                  <a:txBody>
                    <a:bodyPr/>
                    <a:lstStyle/>
                    <a:p>
                      <a:endParaRPr sz="500"/>
                    </a:p>
                  </a:txBody>
                  <a:tcPr marL="0" marR="0" marT="0" marB="0"/>
                </a:tc>
                <a:tc>
                  <a:txBody>
                    <a:bodyPr/>
                    <a:lstStyle/>
                    <a:p>
                      <a:pPr marL="0" marR="0" indent="292100"/>
                      <a:r>
                        <a:rPr lang="tr" sz="450">
                          <a:solidFill>
                            <a:srgbClr val="696469"/>
                          </a:solidFill>
                          <a:latin typeface="Arial"/>
                        </a:rPr>
                        <a:t>342.838,99</a:t>
                      </a:r>
                    </a:p>
                  </a:txBody>
                  <a:tcPr marL="0" marR="0" marT="0" marB="0" anchor="b"/>
                </a:tc>
                <a:tc>
                  <a:txBody>
                    <a:bodyPr/>
                    <a:lstStyle/>
                    <a:p>
                      <a:pPr marL="0" marR="0" indent="292100" algn="just"/>
                      <a:r>
                        <a:rPr lang="tr" sz="450">
                          <a:solidFill>
                            <a:srgbClr val="696469"/>
                          </a:solidFill>
                          <a:latin typeface="Arial"/>
                        </a:rPr>
                        <a:t>342.838,93</a:t>
                      </a:r>
                    </a:p>
                  </a:txBody>
                  <a:tcPr marL="0" marR="0" marT="0" marB="0" anchor="b"/>
                </a:tc>
                <a:tc>
                  <a:txBody>
                    <a:bodyPr/>
                    <a:lstStyle/>
                    <a:p>
                      <a:endParaRPr sz="500"/>
                    </a:p>
                  </a:txBody>
                  <a:tcPr marL="0" marR="0" marT="0" marB="0"/>
                </a:tc>
                <a:extLst>
                  <a:ext uri="{0D108BD9-81ED-4DB2-BD59-A6C34878D82A}">
                    <a16:rowId xmlns:a16="http://schemas.microsoft.com/office/drawing/2014/main" val="10061"/>
                  </a:ext>
                </a:extLst>
              </a:tr>
              <a:tr h="106680">
                <a:tc>
                  <a:txBody>
                    <a:bodyPr/>
                    <a:lstStyle/>
                    <a:p>
                      <a:pPr marL="0" marR="0" indent="0" algn="just"/>
                      <a:r>
                        <a:rPr lang="tr" sz="450">
                          <a:solidFill>
                            <a:srgbClr val="8B8A8C"/>
                          </a:solidFill>
                          <a:latin typeface="Arial"/>
                        </a:rPr>
                        <a:t>391.01</a:t>
                      </a:r>
                    </a:p>
                  </a:txBody>
                  <a:tcPr marL="0" marR="0" marT="0" marB="0" anchor="b"/>
                </a:tc>
                <a:tc>
                  <a:txBody>
                    <a:bodyPr/>
                    <a:lstStyle/>
                    <a:p>
                      <a:pPr marL="0" marR="0" indent="0"/>
                      <a:r>
                        <a:rPr lang="tr" sz="450">
                          <a:solidFill>
                            <a:srgbClr val="8B8A8C"/>
                          </a:solidFill>
                          <a:latin typeface="Arial"/>
                        </a:rPr>
                        <a:t>Kİ KDV</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0" algn="r"/>
                      <a:r>
                        <a:rPr lang="tr" sz="450">
                          <a:solidFill>
                            <a:srgbClr val="8B8A8C"/>
                          </a:solidFill>
                          <a:latin typeface="Arial"/>
                        </a:rPr>
                        <a:t>7.854,59</a:t>
                      </a:r>
                    </a:p>
                  </a:txBody>
                  <a:tcPr marL="0" marR="0" marT="0" marB="0" anchor="b"/>
                </a:tc>
                <a:tc>
                  <a:txBody>
                    <a:bodyPr/>
                    <a:lstStyle/>
                    <a:p>
                      <a:pPr marL="0" marR="0" indent="406400" algn="just"/>
                      <a:r>
                        <a:rPr lang="tr" sz="450">
                          <a:solidFill>
                            <a:srgbClr val="8B8A8C"/>
                          </a:solidFill>
                          <a:latin typeface="Arial"/>
                        </a:rPr>
                        <a:t>7.854,59|</a:t>
                      </a:r>
                    </a:p>
                  </a:txBody>
                  <a:tcPr marL="0" marR="0" marT="0" marB="0" anchor="b"/>
                </a:tc>
                <a:tc>
                  <a:txBody>
                    <a:bodyPr/>
                    <a:lstStyle/>
                    <a:p>
                      <a:endParaRPr sz="600"/>
                    </a:p>
                  </a:txBody>
                  <a:tcPr marL="0" marR="0" marT="0" marB="0"/>
                </a:tc>
                <a:extLst>
                  <a:ext uri="{0D108BD9-81ED-4DB2-BD59-A6C34878D82A}">
                    <a16:rowId xmlns:a16="http://schemas.microsoft.com/office/drawing/2014/main" val="10062"/>
                  </a:ext>
                </a:extLst>
              </a:tr>
              <a:tr h="100584">
                <a:tc>
                  <a:txBody>
                    <a:bodyPr/>
                    <a:lstStyle/>
                    <a:p>
                      <a:pPr marL="0" marR="0" indent="0" algn="just"/>
                      <a:r>
                        <a:rPr lang="tr" sz="450">
                          <a:solidFill>
                            <a:srgbClr val="8B8A8C"/>
                          </a:solidFill>
                          <a:latin typeface="Arial"/>
                        </a:rPr>
                        <a:t>391.02</a:t>
                      </a:r>
                    </a:p>
                  </a:txBody>
                  <a:tcPr marL="0" marR="0" marT="0" marB="0" anchor="b"/>
                </a:tc>
                <a:tc>
                  <a:txBody>
                    <a:bodyPr/>
                    <a:lstStyle/>
                    <a:p>
                      <a:pPr marL="0" marR="0" indent="0"/>
                      <a:r>
                        <a:rPr lang="tr" sz="450">
                          <a:solidFill>
                            <a:srgbClr val="8B8A8C"/>
                          </a:solidFill>
                          <a:latin typeface="Arial"/>
                        </a:rPr>
                        <a:t>M 10 HESAPLANAN KDV</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342900" algn="just"/>
                      <a:r>
                        <a:rPr lang="tr" sz="450">
                          <a:solidFill>
                            <a:srgbClr val="8B8A8C"/>
                          </a:solidFill>
                          <a:latin typeface="Arial"/>
                        </a:rPr>
                        <a:t>324 878,56</a:t>
                      </a:r>
                    </a:p>
                  </a:txBody>
                  <a:tcPr marL="0" marR="0" marT="0" marB="0" anchor="b"/>
                </a:tc>
                <a:tc>
                  <a:txBody>
                    <a:bodyPr/>
                    <a:lstStyle/>
                    <a:p>
                      <a:pPr marL="0" marR="0" indent="342900" algn="just"/>
                      <a:r>
                        <a:rPr lang="tr" sz="450">
                          <a:solidFill>
                            <a:srgbClr val="8B8A8C"/>
                          </a:solidFill>
                          <a:latin typeface="Arial"/>
                        </a:rPr>
                        <a:t>324.878,56İ</a:t>
                      </a:r>
                    </a:p>
                  </a:txBody>
                  <a:tcPr marL="0" marR="0" marT="0" marB="0"/>
                </a:tc>
                <a:tc>
                  <a:txBody>
                    <a:bodyPr/>
                    <a:lstStyle/>
                    <a:p>
                      <a:endParaRPr sz="500"/>
                    </a:p>
                  </a:txBody>
                  <a:tcPr marL="0" marR="0" marT="0" marB="0"/>
                </a:tc>
                <a:extLst>
                  <a:ext uri="{0D108BD9-81ED-4DB2-BD59-A6C34878D82A}">
                    <a16:rowId xmlns:a16="http://schemas.microsoft.com/office/drawing/2014/main" val="10063"/>
                  </a:ext>
                </a:extLst>
              </a:tr>
              <a:tr h="100584">
                <a:tc>
                  <a:txBody>
                    <a:bodyPr/>
                    <a:lstStyle/>
                    <a:p>
                      <a:pPr marL="0" marR="0" indent="0" algn="just"/>
                      <a:r>
                        <a:rPr lang="tr" sz="450">
                          <a:solidFill>
                            <a:srgbClr val="8B8A8C"/>
                          </a:solidFill>
                          <a:latin typeface="Arial"/>
                        </a:rPr>
                        <a:t>391.03</a:t>
                      </a:r>
                    </a:p>
                  </a:txBody>
                  <a:tcPr marL="0" marR="0" marT="0" marB="0" anchor="b"/>
                </a:tc>
                <a:tc>
                  <a:txBody>
                    <a:bodyPr/>
                    <a:lstStyle/>
                    <a:p>
                      <a:pPr marL="0" marR="0" indent="0"/>
                      <a:r>
                        <a:rPr lang="tr" sz="450">
                          <a:solidFill>
                            <a:srgbClr val="8B8A8C"/>
                          </a:solidFill>
                          <a:latin typeface="Arial"/>
                        </a:rPr>
                        <a:t>K 20 HESAPLANAN KDV</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0" algn="r"/>
                      <a:r>
                        <a:rPr lang="tr" sz="450">
                          <a:solidFill>
                            <a:srgbClr val="8B8A8C"/>
                          </a:solidFill>
                          <a:latin typeface="Arial"/>
                        </a:rPr>
                        <a:t>9.443,49</a:t>
                      </a:r>
                    </a:p>
                  </a:txBody>
                  <a:tcPr marL="0" marR="0" marT="0" marB="0" anchor="b"/>
                </a:tc>
                <a:tc>
                  <a:txBody>
                    <a:bodyPr/>
                    <a:lstStyle/>
                    <a:p>
                      <a:pPr marL="0" marR="0" indent="406400" algn="just"/>
                      <a:r>
                        <a:rPr lang="tr" sz="450">
                          <a:solidFill>
                            <a:srgbClr val="8B8A8C"/>
                          </a:solidFill>
                          <a:latin typeface="Arial"/>
                        </a:rPr>
                        <a:t>9.443,43</a:t>
                      </a:r>
                    </a:p>
                  </a:txBody>
                  <a:tcPr marL="0" marR="0" marT="0" marB="0" anchor="b"/>
                </a:tc>
                <a:tc>
                  <a:txBody>
                    <a:bodyPr/>
                    <a:lstStyle/>
                    <a:p>
                      <a:endParaRPr sz="500"/>
                    </a:p>
                  </a:txBody>
                  <a:tcPr marL="0" marR="0" marT="0" marB="0"/>
                </a:tc>
                <a:extLst>
                  <a:ext uri="{0D108BD9-81ED-4DB2-BD59-A6C34878D82A}">
                    <a16:rowId xmlns:a16="http://schemas.microsoft.com/office/drawing/2014/main" val="10064"/>
                  </a:ext>
                </a:extLst>
              </a:tr>
              <a:tr h="97536">
                <a:tc>
                  <a:txBody>
                    <a:bodyPr/>
                    <a:lstStyle/>
                    <a:p>
                      <a:pPr marL="0" marR="0" indent="0" algn="just"/>
                      <a:r>
                        <a:rPr lang="tr" sz="450">
                          <a:solidFill>
                            <a:srgbClr val="8B8A8C"/>
                          </a:solidFill>
                          <a:latin typeface="Arial"/>
                        </a:rPr>
                        <a:t>391.10</a:t>
                      </a:r>
                    </a:p>
                  </a:txBody>
                  <a:tcPr marL="0" marR="0" marT="0" marB="0" anchor="b"/>
                </a:tc>
                <a:tc>
                  <a:txBody>
                    <a:bodyPr/>
                    <a:lstStyle/>
                    <a:p>
                      <a:pPr marL="0" marR="0" indent="0"/>
                      <a:r>
                        <a:rPr lang="tr" sz="450">
                          <a:solidFill>
                            <a:srgbClr val="8B8A8C"/>
                          </a:solidFill>
                          <a:latin typeface="Arial"/>
                        </a:rPr>
                        <a:t>% İkdv Alışlar İade Kdv Si</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0" algn="r"/>
                      <a:r>
                        <a:rPr lang="tr" sz="450">
                          <a:solidFill>
                            <a:srgbClr val="8B8A8C"/>
                          </a:solidFill>
                          <a:latin typeface="Arial"/>
                        </a:rPr>
                        <a:t>266,53</a:t>
                      </a:r>
                    </a:p>
                  </a:txBody>
                  <a:tcPr marL="0" marR="0" marT="0" marB="0" anchor="b"/>
                </a:tc>
                <a:tc>
                  <a:txBody>
                    <a:bodyPr/>
                    <a:lstStyle/>
                    <a:p>
                      <a:pPr marL="0" marR="0" indent="469900"/>
                      <a:r>
                        <a:rPr lang="tr" sz="450">
                          <a:solidFill>
                            <a:srgbClr val="8B8A8C"/>
                          </a:solidFill>
                          <a:latin typeface="Arial"/>
                        </a:rPr>
                        <a:t>266,53</a:t>
                      </a:r>
                    </a:p>
                  </a:txBody>
                  <a:tcPr marL="0" marR="0" marT="0" marB="0" anchor="b"/>
                </a:tc>
                <a:tc>
                  <a:txBody>
                    <a:bodyPr/>
                    <a:lstStyle/>
                    <a:p>
                      <a:endParaRPr sz="500"/>
                    </a:p>
                  </a:txBody>
                  <a:tcPr marL="0" marR="0" marT="0" marB="0"/>
                </a:tc>
                <a:extLst>
                  <a:ext uri="{0D108BD9-81ED-4DB2-BD59-A6C34878D82A}">
                    <a16:rowId xmlns:a16="http://schemas.microsoft.com/office/drawing/2014/main" val="10065"/>
                  </a:ext>
                </a:extLst>
              </a:tr>
              <a:tr h="106680">
                <a:tc>
                  <a:txBody>
                    <a:bodyPr/>
                    <a:lstStyle/>
                    <a:p>
                      <a:pPr marL="0" marR="0" indent="0" algn="just"/>
                      <a:r>
                        <a:rPr lang="tr" sz="450">
                          <a:solidFill>
                            <a:srgbClr val="8B8A8C"/>
                          </a:solidFill>
                          <a:latin typeface="Arial"/>
                        </a:rPr>
                        <a:t>391.30</a:t>
                      </a:r>
                    </a:p>
                  </a:txBody>
                  <a:tcPr marL="0" marR="0" marT="0" marB="0" anchor="b"/>
                </a:tc>
                <a:tc>
                  <a:txBody>
                    <a:bodyPr/>
                    <a:lstStyle/>
                    <a:p>
                      <a:pPr marL="0" marR="0" indent="0"/>
                      <a:r>
                        <a:rPr lang="tr" sz="450">
                          <a:solidFill>
                            <a:srgbClr val="8B8A8C"/>
                          </a:solidFill>
                          <a:latin typeface="Arial"/>
                        </a:rPr>
                        <a:t>H 10 Kdv İade</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0" algn="r"/>
                      <a:r>
                        <a:rPr lang="tr" sz="450">
                          <a:solidFill>
                            <a:srgbClr val="8B8A8C"/>
                          </a:solidFill>
                          <a:latin typeface="Arial"/>
                        </a:rPr>
                        <a:t>395,82</a:t>
                      </a:r>
                    </a:p>
                  </a:txBody>
                  <a:tcPr marL="0" marR="0" marT="0" marB="0" anchor="b"/>
                </a:tc>
                <a:tc>
                  <a:txBody>
                    <a:bodyPr/>
                    <a:lstStyle/>
                    <a:p>
                      <a:pPr marL="0" marR="0" indent="469900"/>
                      <a:r>
                        <a:rPr lang="tr" sz="450">
                          <a:solidFill>
                            <a:srgbClr val="8B8A8C"/>
                          </a:solidFill>
                          <a:latin typeface="Arial"/>
                        </a:rPr>
                        <a:t>395,82</a:t>
                      </a:r>
                    </a:p>
                  </a:txBody>
                  <a:tcPr marL="0" marR="0" marT="0" marB="0" anchor="b"/>
                </a:tc>
                <a:tc>
                  <a:txBody>
                    <a:bodyPr/>
                    <a:lstStyle/>
                    <a:p>
                      <a:endParaRPr sz="600"/>
                    </a:p>
                  </a:txBody>
                  <a:tcPr marL="0" marR="0" marT="0" marB="0"/>
                </a:tc>
                <a:extLst>
                  <a:ext uri="{0D108BD9-81ED-4DB2-BD59-A6C34878D82A}">
                    <a16:rowId xmlns:a16="http://schemas.microsoft.com/office/drawing/2014/main" val="10066"/>
                  </a:ext>
                </a:extLst>
              </a:tr>
              <a:tr h="94488">
                <a:tc>
                  <a:txBody>
                    <a:bodyPr/>
                    <a:lstStyle/>
                    <a:p>
                      <a:pPr marL="0" marR="0" indent="0"/>
                      <a:r>
                        <a:rPr lang="tr" sz="450">
                          <a:solidFill>
                            <a:srgbClr val="696469"/>
                          </a:solidFill>
                          <a:latin typeface="Arial"/>
                        </a:rPr>
                        <a:t>5</a:t>
                      </a:r>
                    </a:p>
                  </a:txBody>
                  <a:tcPr marL="0" marR="0" marT="0" marB="0" anchor="b"/>
                </a:tc>
                <a:tc>
                  <a:txBody>
                    <a:bodyPr/>
                    <a:lstStyle/>
                    <a:p>
                      <a:pPr marL="0" marR="0" indent="0"/>
                      <a:r>
                        <a:rPr lang="tr" sz="450">
                          <a:solidFill>
                            <a:srgbClr val="696469"/>
                          </a:solidFill>
                          <a:latin typeface="Arial"/>
                        </a:rPr>
                        <a:t>ÖZ KAYNAKLAR</a:t>
                      </a:r>
                    </a:p>
                  </a:txBody>
                  <a:tcPr marL="0" marR="0" marT="0" marB="0" anchor="b"/>
                </a:tc>
                <a:tc>
                  <a:txBody>
                    <a:bodyPr/>
                    <a:lstStyle/>
                    <a:p>
                      <a:endParaRPr sz="500"/>
                    </a:p>
                  </a:txBody>
                  <a:tcPr marL="0" marR="0" marT="0" marB="0"/>
                </a:tc>
                <a:tc>
                  <a:txBody>
                    <a:bodyPr/>
                    <a:lstStyle/>
                    <a:p>
                      <a:pPr marL="0" marR="0" indent="342900" algn="just"/>
                      <a:r>
                        <a:rPr lang="tr" sz="450">
                          <a:solidFill>
                            <a:srgbClr val="696469"/>
                          </a:solidFill>
                          <a:latin typeface="Arial"/>
                        </a:rPr>
                        <a:t>96.801,46</a:t>
                      </a:r>
                    </a:p>
                  </a:txBody>
                  <a:tcPr marL="0" marR="0" marT="0" marB="0" anchor="b"/>
                </a:tc>
                <a:tc>
                  <a:txBody>
                    <a:bodyPr/>
                    <a:lstStyle/>
                    <a:p>
                      <a:pPr marL="0" marR="0" indent="292100" algn="just"/>
                      <a:r>
                        <a:rPr lang="tr" sz="450">
                          <a:solidFill>
                            <a:srgbClr val="424E31"/>
                          </a:solidFill>
                          <a:latin typeface="Arial"/>
                        </a:rPr>
                        <a:t>830.239,48</a:t>
                      </a:r>
                    </a:p>
                  </a:txBody>
                  <a:tcPr marL="0" marR="0" marT="0" marB="0" anchor="b"/>
                </a:tc>
                <a:tc>
                  <a:txBody>
                    <a:bodyPr/>
                    <a:lstStyle/>
                    <a:p>
                      <a:pPr marL="0" marR="0" indent="304800" algn="just"/>
                      <a:r>
                        <a:rPr lang="tr" sz="450">
                          <a:solidFill>
                            <a:srgbClr val="424E31"/>
                          </a:solidFill>
                          <a:latin typeface="Arial"/>
                        </a:rPr>
                        <a:t>733.438,02</a:t>
                      </a:r>
                    </a:p>
                  </a:txBody>
                  <a:tcPr marL="0" marR="0" marT="0" marB="0" anchor="b"/>
                </a:tc>
                <a:extLst>
                  <a:ext uri="{0D108BD9-81ED-4DB2-BD59-A6C34878D82A}">
                    <a16:rowId xmlns:a16="http://schemas.microsoft.com/office/drawing/2014/main" val="10067"/>
                  </a:ext>
                </a:extLst>
              </a:tr>
              <a:tr h="106680">
                <a:tc>
                  <a:txBody>
                    <a:bodyPr/>
                    <a:lstStyle/>
                    <a:p>
                      <a:pPr marL="0" marR="0" indent="0"/>
                      <a:r>
                        <a:rPr lang="tr" sz="450">
                          <a:solidFill>
                            <a:srgbClr val="696469"/>
                          </a:solidFill>
                          <a:latin typeface="Arial"/>
                        </a:rPr>
                        <a:t>50</a:t>
                      </a:r>
                    </a:p>
                  </a:txBody>
                  <a:tcPr marL="0" marR="0" marT="0" marB="0" anchor="b"/>
                </a:tc>
                <a:tc>
                  <a:txBody>
                    <a:bodyPr/>
                    <a:lstStyle/>
                    <a:p>
                      <a:pPr marL="0" marR="0" indent="0"/>
                      <a:r>
                        <a:rPr lang="tr" sz="450">
                          <a:solidFill>
                            <a:srgbClr val="696469"/>
                          </a:solidFill>
                          <a:latin typeface="Arial"/>
                        </a:rPr>
                        <a:t>ÖDENMİŞ SERMAYE</a:t>
                      </a:r>
                    </a:p>
                  </a:txBody>
                  <a:tcPr marL="0" marR="0" marT="0" marB="0" anchor="b"/>
                </a:tc>
                <a:tc>
                  <a:txBody>
                    <a:bodyPr/>
                    <a:lstStyle/>
                    <a:p>
                      <a:endParaRPr sz="600"/>
                    </a:p>
                  </a:txBody>
                  <a:tcPr marL="0" marR="0" marT="0" marB="0"/>
                </a:tc>
                <a:tc>
                  <a:txBody>
                    <a:bodyPr/>
                    <a:lstStyle/>
                    <a:p>
                      <a:endParaRPr sz="600"/>
                    </a:p>
                  </a:txBody>
                  <a:tcPr marL="0" marR="0" marT="0" marB="0"/>
                </a:tc>
                <a:tc>
                  <a:txBody>
                    <a:bodyPr/>
                    <a:lstStyle/>
                    <a:p>
                      <a:pPr marL="0" marR="0" indent="342900" algn="just"/>
                      <a:r>
                        <a:rPr lang="tr" sz="450">
                          <a:solidFill>
                            <a:srgbClr val="696469"/>
                          </a:solidFill>
                          <a:latin typeface="Arial"/>
                        </a:rPr>
                        <a:t>32.936,40</a:t>
                      </a:r>
                    </a:p>
                  </a:txBody>
                  <a:tcPr marL="0" marR="0" marT="0" marB="0" anchor="b"/>
                </a:tc>
                <a:tc>
                  <a:txBody>
                    <a:bodyPr/>
                    <a:lstStyle/>
                    <a:p>
                      <a:pPr marL="0" marR="0" indent="355600" algn="just"/>
                      <a:r>
                        <a:rPr lang="tr" sz="450">
                          <a:solidFill>
                            <a:srgbClr val="696469"/>
                          </a:solidFill>
                          <a:latin typeface="Arial"/>
                        </a:rPr>
                        <a:t>32.936,40</a:t>
                      </a:r>
                    </a:p>
                  </a:txBody>
                  <a:tcPr marL="0" marR="0" marT="0" marB="0" anchor="b"/>
                </a:tc>
                <a:extLst>
                  <a:ext uri="{0D108BD9-81ED-4DB2-BD59-A6C34878D82A}">
                    <a16:rowId xmlns:a16="http://schemas.microsoft.com/office/drawing/2014/main" val="10068"/>
                  </a:ext>
                </a:extLst>
              </a:tr>
              <a:tr h="97536">
                <a:tc>
                  <a:txBody>
                    <a:bodyPr/>
                    <a:lstStyle/>
                    <a:p>
                      <a:pPr marL="0" marR="0" indent="0"/>
                      <a:r>
                        <a:rPr lang="tr" sz="450">
                          <a:solidFill>
                            <a:srgbClr val="696469"/>
                          </a:solidFill>
                          <a:latin typeface="Arial"/>
                        </a:rPr>
                        <a:t>500</a:t>
                      </a:r>
                    </a:p>
                  </a:txBody>
                  <a:tcPr marL="0" marR="0" marT="0" marB="0"/>
                </a:tc>
                <a:tc>
                  <a:txBody>
                    <a:bodyPr/>
                    <a:lstStyle/>
                    <a:p>
                      <a:pPr marL="0" marR="0" indent="0"/>
                      <a:r>
                        <a:rPr lang="tr" sz="450">
                          <a:solidFill>
                            <a:srgbClr val="696469"/>
                          </a:solidFill>
                          <a:latin typeface="Arial"/>
                        </a:rPr>
                        <a:t>SERMAYE</a:t>
                      </a:r>
                    </a:p>
                  </a:txBody>
                  <a:tcPr marL="0" marR="0" marT="0" marB="0"/>
                </a:tc>
                <a:tc>
                  <a:txBody>
                    <a:bodyPr/>
                    <a:lstStyle/>
                    <a:p>
                      <a:endParaRPr sz="500"/>
                    </a:p>
                  </a:txBody>
                  <a:tcPr marL="0" marR="0" marT="0" marB="0"/>
                </a:tc>
                <a:tc>
                  <a:txBody>
                    <a:bodyPr/>
                    <a:lstStyle/>
                    <a:p>
                      <a:endParaRPr sz="500"/>
                    </a:p>
                  </a:txBody>
                  <a:tcPr marL="0" marR="0" marT="0" marB="0"/>
                </a:tc>
                <a:tc>
                  <a:txBody>
                    <a:bodyPr/>
                    <a:lstStyle/>
                    <a:p>
                      <a:pPr marL="0" marR="0" indent="342900" algn="just"/>
                      <a:r>
                        <a:rPr lang="tr" sz="450">
                          <a:solidFill>
                            <a:srgbClr val="696469"/>
                          </a:solidFill>
                          <a:latin typeface="Arial"/>
                        </a:rPr>
                        <a:t>lo.ooo,od</a:t>
                      </a:r>
                    </a:p>
                  </a:txBody>
                  <a:tcPr marL="0" marR="0" marT="0" marB="0"/>
                </a:tc>
                <a:tc>
                  <a:txBody>
                    <a:bodyPr/>
                    <a:lstStyle/>
                    <a:p>
                      <a:pPr marL="0" marR="0" indent="355600" algn="just"/>
                      <a:r>
                        <a:rPr lang="tr" sz="450">
                          <a:solidFill>
                            <a:srgbClr val="696469"/>
                          </a:solidFill>
                          <a:latin typeface="Arial"/>
                        </a:rPr>
                        <a:t>10.000,00</a:t>
                      </a:r>
                    </a:p>
                  </a:txBody>
                  <a:tcPr marL="0" marR="0" marT="0" marB="0"/>
                </a:tc>
                <a:extLst>
                  <a:ext uri="{0D108BD9-81ED-4DB2-BD59-A6C34878D82A}">
                    <a16:rowId xmlns:a16="http://schemas.microsoft.com/office/drawing/2014/main" val="10069"/>
                  </a:ext>
                </a:extLst>
              </a:tr>
              <a:tr h="121920">
                <a:tc>
                  <a:txBody>
                    <a:bodyPr/>
                    <a:lstStyle/>
                    <a:p>
                      <a:pPr marL="0" marR="0" indent="0" algn="just"/>
                      <a:r>
                        <a:rPr lang="tr" sz="450">
                          <a:solidFill>
                            <a:srgbClr val="8B8A8C"/>
                          </a:solidFill>
                          <a:latin typeface="Arial"/>
                        </a:rPr>
                        <a:t>500.02</a:t>
                      </a:r>
                    </a:p>
                  </a:txBody>
                  <a:tcPr marL="0" marR="0" marT="0" marB="0"/>
                </a:tc>
                <a:tc>
                  <a:txBody>
                    <a:bodyPr/>
                    <a:lstStyle/>
                    <a:p>
                      <a:pPr marL="0" marR="0" indent="0"/>
                      <a:r>
                        <a:rPr lang="tr" sz="450">
                          <a:solidFill>
                            <a:srgbClr val="8B8A8C"/>
                          </a:solidFill>
                          <a:latin typeface="Arial"/>
                        </a:rPr>
                        <a:t>iyidere Belediye Başkanlığı</a:t>
                      </a:r>
                    </a:p>
                  </a:txBody>
                  <a:tcPr marL="0" marR="0" marT="0" marB="0"/>
                </a:tc>
                <a:tc>
                  <a:txBody>
                    <a:bodyPr/>
                    <a:lstStyle/>
                    <a:p>
                      <a:pPr marL="0" marR="0" indent="0" algn="just"/>
                      <a:r>
                        <a:rPr lang="tr" sz="450">
                          <a:solidFill>
                            <a:srgbClr val="8B8A8C"/>
                          </a:solidFill>
                          <a:latin typeface="Arial"/>
                        </a:rPr>
                        <a:t>TL</a:t>
                      </a:r>
                    </a:p>
                  </a:txBody>
                  <a:tcPr marL="0" marR="0" marT="0" marB="0"/>
                </a:tc>
                <a:tc>
                  <a:txBody>
                    <a:bodyPr/>
                    <a:lstStyle/>
                    <a:p>
                      <a:endParaRPr sz="600"/>
                    </a:p>
                  </a:txBody>
                  <a:tcPr marL="0" marR="0" marT="0" marB="0"/>
                </a:tc>
                <a:tc>
                  <a:txBody>
                    <a:bodyPr/>
                    <a:lstStyle/>
                    <a:p>
                      <a:pPr marL="0" marR="0" indent="368300" algn="just"/>
                      <a:r>
                        <a:rPr lang="tr" sz="450">
                          <a:solidFill>
                            <a:srgbClr val="8B8A8C"/>
                          </a:solidFill>
                          <a:latin typeface="Arial"/>
                        </a:rPr>
                        <a:t>10.000,00]</a:t>
                      </a:r>
                    </a:p>
                  </a:txBody>
                  <a:tcPr marL="0" marR="0" marT="0" marB="0"/>
                </a:tc>
                <a:tc>
                  <a:txBody>
                    <a:bodyPr/>
                    <a:lstStyle/>
                    <a:p>
                      <a:pPr marL="0" marR="0" indent="0" algn="just" defTabSz="118872">
                        <a:tabLst/>
                      </a:pPr>
                      <a:r>
                        <a:rPr lang="tr" sz="450">
                          <a:solidFill>
                            <a:srgbClr val="8B8A8C"/>
                          </a:solidFill>
                          <a:latin typeface="Arial"/>
                        </a:rPr>
                        <a:t>_____</a:t>
                      </a:r>
                      <a:r>
                        <a:rPr lang="tr" sz="450" u="sng">
                          <a:solidFill>
                            <a:srgbClr val="8B8A8C"/>
                          </a:solidFill>
                          <a:latin typeface="Arial"/>
                        </a:rPr>
                        <a:t>10.000.00</a:t>
                      </a:r>
                    </a:p>
                  </a:txBody>
                  <a:tcPr marL="0" marR="0" marT="0" marB="0"/>
                </a:tc>
                <a:extLst>
                  <a:ext uri="{0D108BD9-81ED-4DB2-BD59-A6C34878D82A}">
                    <a16:rowId xmlns:a16="http://schemas.microsoft.com/office/drawing/2014/main" val="10070"/>
                  </a:ext>
                </a:extLst>
              </a:tr>
            </a:tbl>
          </a:graphicData>
        </a:graphic>
      </p:graphicFrame>
    </p:spTree>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864352" y="265176"/>
            <a:ext cx="1441704" cy="1027176"/>
          </a:xfrm>
          <a:prstGeom prst="rect">
            <a:avLst/>
          </a:prstGeom>
        </p:spPr>
      </p:pic>
      <p:graphicFrame>
        <p:nvGraphicFramePr>
          <p:cNvPr id="3" name="Tablo 2"/>
          <p:cNvGraphicFramePr>
            <a:graphicFrameLocks noGrp="1"/>
          </p:cNvGraphicFramePr>
          <p:nvPr/>
        </p:nvGraphicFramePr>
        <p:xfrm>
          <a:off x="859536" y="856488"/>
          <a:ext cx="5779008" cy="7882128"/>
        </p:xfrm>
        <a:graphic>
          <a:graphicData uri="http://schemas.openxmlformats.org/drawingml/2006/table">
            <a:tbl>
              <a:tblPr/>
              <a:tblGrid>
                <a:gridCol w="548640">
                  <a:extLst>
                    <a:ext uri="{9D8B030D-6E8A-4147-A177-3AD203B41FA5}">
                      <a16:colId xmlns:a16="http://schemas.microsoft.com/office/drawing/2014/main" val="20000"/>
                    </a:ext>
                  </a:extLst>
                </a:gridCol>
                <a:gridCol w="2267712">
                  <a:extLst>
                    <a:ext uri="{9D8B030D-6E8A-4147-A177-3AD203B41FA5}">
                      <a16:colId xmlns:a16="http://schemas.microsoft.com/office/drawing/2014/main" val="20001"/>
                    </a:ext>
                  </a:extLst>
                </a:gridCol>
                <a:gridCol w="301752">
                  <a:extLst>
                    <a:ext uri="{9D8B030D-6E8A-4147-A177-3AD203B41FA5}">
                      <a16:colId xmlns:a16="http://schemas.microsoft.com/office/drawing/2014/main" val="20002"/>
                    </a:ext>
                  </a:extLst>
                </a:gridCol>
                <a:gridCol w="673608">
                  <a:extLst>
                    <a:ext uri="{9D8B030D-6E8A-4147-A177-3AD203B41FA5}">
                      <a16:colId xmlns:a16="http://schemas.microsoft.com/office/drawing/2014/main" val="20003"/>
                    </a:ext>
                  </a:extLst>
                </a:gridCol>
                <a:gridCol w="676656">
                  <a:extLst>
                    <a:ext uri="{9D8B030D-6E8A-4147-A177-3AD203B41FA5}">
                      <a16:colId xmlns:a16="http://schemas.microsoft.com/office/drawing/2014/main" val="20004"/>
                    </a:ext>
                  </a:extLst>
                </a:gridCol>
                <a:gridCol w="603504">
                  <a:extLst>
                    <a:ext uri="{9D8B030D-6E8A-4147-A177-3AD203B41FA5}">
                      <a16:colId xmlns:a16="http://schemas.microsoft.com/office/drawing/2014/main" val="20005"/>
                    </a:ext>
                  </a:extLst>
                </a:gridCol>
                <a:gridCol w="707136">
                  <a:extLst>
                    <a:ext uri="{9D8B030D-6E8A-4147-A177-3AD203B41FA5}">
                      <a16:colId xmlns:a16="http://schemas.microsoft.com/office/drawing/2014/main" val="20006"/>
                    </a:ext>
                  </a:extLst>
                </a:gridCol>
              </a:tblGrid>
              <a:tr h="97536">
                <a:tc>
                  <a:txBody>
                    <a:bodyPr/>
                    <a:lstStyle/>
                    <a:p>
                      <a:endParaRPr sz="500"/>
                    </a:p>
                  </a:txBody>
                  <a:tcPr marL="0" marR="0" marT="0" marB="0"/>
                </a:tc>
                <a:tc gridSpan="3">
                  <a:txBody>
                    <a:bodyPr/>
                    <a:lstStyle/>
                    <a:p>
                      <a:pPr marL="0" marR="52900" indent="0" algn="r"/>
                      <a:r>
                        <a:rPr lang="tr" sz="400" b="1">
                          <a:solidFill>
                            <a:srgbClr val="424E31"/>
                          </a:solidFill>
                          <a:latin typeface="Arial"/>
                        </a:rPr>
                        <a:t>İYİBELSAN SOSYAL ET.TEM.HİZM.INŞ.SAN.VL.TİC.LTD.ŞTİ.</a:t>
                      </a:r>
                    </a:p>
                  </a:txBody>
                  <a:tcPr marL="0" marR="0" marT="0" marB="0" anchor="b"/>
                </a:tc>
                <a:tc hMerge="1">
                  <a:txBody>
                    <a:bodyPr/>
                    <a:lstStyle/>
                    <a:p>
                      <a:endParaRPr sz="500"/>
                    </a:p>
                  </a:txBody>
                  <a:tcPr marL="0" marR="0" marT="0" marB="0"/>
                </a:tc>
                <a:tc hMerge="1">
                  <a:txBody>
                    <a:bodyPr/>
                    <a:lstStyle/>
                    <a:p>
                      <a:endParaRPr sz="500"/>
                    </a:p>
                  </a:txBody>
                  <a:tcPr marL="0" marR="0" marT="0" marB="0"/>
                </a:tc>
                <a:tc>
                  <a:txBody>
                    <a:bodyPr/>
                    <a:lstStyle/>
                    <a:p>
                      <a:endParaRPr sz="500"/>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00"/>
                  </a:ext>
                </a:extLst>
              </a:tr>
              <a:tr h="97536">
                <a:tc>
                  <a:txBody>
                    <a:bodyPr/>
                    <a:lstStyle/>
                    <a:p>
                      <a:pPr marL="0" marR="0" indent="279400"/>
                      <a:r>
                        <a:rPr lang="tr" sz="450">
                          <a:solidFill>
                            <a:srgbClr val="696469"/>
                          </a:solidFill>
                          <a:latin typeface="Arial"/>
                        </a:rPr>
                        <a:t>Dönem :</a:t>
                      </a:r>
                    </a:p>
                  </a:txBody>
                  <a:tcPr marL="0" marR="0" marT="0" marB="0" anchor="b"/>
                </a:tc>
                <a:tc>
                  <a:txBody>
                    <a:bodyPr/>
                    <a:lstStyle/>
                    <a:p>
                      <a:pPr marL="0" marR="0" indent="0"/>
                      <a:r>
                        <a:rPr lang="tr" sz="450">
                          <a:solidFill>
                            <a:srgbClr val="8B8A8C"/>
                          </a:solidFill>
                          <a:latin typeface="Arial"/>
                        </a:rPr>
                        <a:t>01/01/2025-31/12/2025</a:t>
                      </a:r>
                    </a:p>
                  </a:txBody>
                  <a:tcPr marL="0" marR="0" marT="0" marB="0" anchor="b"/>
                </a:tc>
                <a:tc>
                  <a:txBody>
                    <a:bodyPr/>
                    <a:lstStyle/>
                    <a:p>
                      <a:endParaRPr sz="500"/>
                    </a:p>
                  </a:txBody>
                  <a:tcPr marL="0" marR="0" marT="0" marB="0"/>
                </a:tc>
                <a:tc>
                  <a:txBody>
                    <a:bodyPr/>
                    <a:lstStyle/>
                    <a:p>
                      <a:endParaRPr sz="500"/>
                    </a:p>
                  </a:txBody>
                  <a:tcPr marL="0" marR="0" marT="0" marB="0"/>
                </a:tc>
                <a:tc>
                  <a:txBody>
                    <a:bodyPr/>
                    <a:lstStyle/>
                    <a:p>
                      <a:endParaRPr sz="500"/>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01"/>
                  </a:ext>
                </a:extLst>
              </a:tr>
              <a:tr h="91440">
                <a:tc>
                  <a:txBody>
                    <a:bodyPr/>
                    <a:lstStyle/>
                    <a:p>
                      <a:pPr marL="0" marR="0" indent="139700"/>
                      <a:r>
                        <a:rPr lang="tr" sz="450">
                          <a:solidFill>
                            <a:srgbClr val="696469"/>
                          </a:solidFill>
                          <a:latin typeface="Arial"/>
                        </a:rPr>
                        <a:t>Tarih Aralığı :</a:t>
                      </a:r>
                    </a:p>
                  </a:txBody>
                  <a:tcPr marL="0" marR="0" marT="0" marB="0" anchor="b"/>
                </a:tc>
                <a:tc>
                  <a:txBody>
                    <a:bodyPr/>
                    <a:lstStyle/>
                    <a:p>
                      <a:pPr marL="0" marR="0" indent="0"/>
                      <a:r>
                        <a:rPr lang="tr" sz="450">
                          <a:solidFill>
                            <a:srgbClr val="8B8A8C"/>
                          </a:solidFill>
                          <a:latin typeface="Arial"/>
                        </a:rPr>
                        <a:t>31/01/2025-31/12/2025</a:t>
                      </a:r>
                    </a:p>
                  </a:txBody>
                  <a:tcPr marL="0" marR="0" marT="0" marB="0" anchor="b"/>
                </a:tc>
                <a:tc>
                  <a:txBody>
                    <a:bodyPr/>
                    <a:lstStyle/>
                    <a:p>
                      <a:endParaRPr sz="500"/>
                    </a:p>
                  </a:txBody>
                  <a:tcPr marL="0" marR="0" marT="0" marB="0"/>
                </a:tc>
                <a:tc>
                  <a:txBody>
                    <a:bodyPr/>
                    <a:lstStyle/>
                    <a:p>
                      <a:endParaRPr sz="500"/>
                    </a:p>
                  </a:txBody>
                  <a:tcPr marL="0" marR="0" marT="0" marB="0"/>
                </a:tc>
                <a:tc>
                  <a:txBody>
                    <a:bodyPr/>
                    <a:lstStyle/>
                    <a:p>
                      <a:endParaRPr sz="500"/>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02"/>
                  </a:ext>
                </a:extLst>
              </a:tr>
              <a:tr h="100584">
                <a:tc>
                  <a:txBody>
                    <a:bodyPr/>
                    <a:lstStyle/>
                    <a:p>
                      <a:endParaRPr sz="500"/>
                    </a:p>
                  </a:txBody>
                  <a:tcPr marL="0" marR="0" marT="0" marB="0">
                    <a:solidFill>
                      <a:srgbClr val="BEBABB"/>
                    </a:solidFill>
                  </a:tcPr>
                </a:tc>
                <a:tc>
                  <a:txBody>
                    <a:bodyPr/>
                    <a:lstStyle/>
                    <a:p>
                      <a:endParaRPr sz="500"/>
                    </a:p>
                  </a:txBody>
                  <a:tcPr marL="0" marR="0" marT="0" marB="0">
                    <a:solidFill>
                      <a:srgbClr val="BEBABB"/>
                    </a:solidFill>
                  </a:tcPr>
                </a:tc>
                <a:tc>
                  <a:txBody>
                    <a:bodyPr/>
                    <a:lstStyle/>
                    <a:p>
                      <a:endParaRPr sz="500"/>
                    </a:p>
                  </a:txBody>
                  <a:tcPr marL="0" marR="0" marT="0" marB="0">
                    <a:solidFill>
                      <a:srgbClr val="BEBABB"/>
                    </a:solidFill>
                  </a:tcPr>
                </a:tc>
                <a:tc>
                  <a:txBody>
                    <a:bodyPr/>
                    <a:lstStyle/>
                    <a:p>
                      <a:endParaRPr sz="500"/>
                    </a:p>
                  </a:txBody>
                  <a:tcPr marL="0" marR="0" marT="0" marB="0"/>
                </a:tc>
                <a:tc>
                  <a:txBody>
                    <a:bodyPr/>
                    <a:lstStyle/>
                    <a:p>
                      <a:endParaRPr sz="500"/>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03"/>
                  </a:ext>
                </a:extLst>
              </a:tr>
              <a:tr h="97536">
                <a:tc>
                  <a:txBody>
                    <a:bodyPr/>
                    <a:lstStyle/>
                    <a:p>
                      <a:pPr marL="0" marR="0" indent="0"/>
                      <a:r>
                        <a:rPr lang="tr" sz="450">
                          <a:solidFill>
                            <a:srgbClr val="424E31"/>
                          </a:solidFill>
                          <a:latin typeface="Arial"/>
                        </a:rPr>
                        <a:t>HESAP KODU</a:t>
                      </a:r>
                    </a:p>
                  </a:txBody>
                  <a:tcPr marL="0" marR="0" marT="0" marB="0">
                    <a:solidFill>
                      <a:srgbClr val="BEBABB"/>
                    </a:solidFill>
                  </a:tcPr>
                </a:tc>
                <a:tc>
                  <a:txBody>
                    <a:bodyPr/>
                    <a:lstStyle/>
                    <a:p>
                      <a:pPr marL="0" marR="0" indent="0" algn="ctr"/>
                      <a:r>
                        <a:rPr lang="tr" sz="450">
                          <a:solidFill>
                            <a:srgbClr val="424E31"/>
                          </a:solidFill>
                          <a:latin typeface="Arial"/>
                        </a:rPr>
                        <a:t>HESAP ADI</a:t>
                      </a:r>
                    </a:p>
                  </a:txBody>
                  <a:tcPr marL="0" marR="0" marT="0" marB="0">
                    <a:solidFill>
                      <a:srgbClr val="BEBABB"/>
                    </a:solidFill>
                  </a:tcPr>
                </a:tc>
                <a:tc>
                  <a:txBody>
                    <a:bodyPr/>
                    <a:lstStyle/>
                    <a:p>
                      <a:endParaRPr sz="500"/>
                    </a:p>
                  </a:txBody>
                  <a:tcPr marL="0" marR="0" marT="0" marB="0">
                    <a:solidFill>
                      <a:srgbClr val="BEBABB"/>
                    </a:solidFill>
                  </a:tcPr>
                </a:tc>
                <a:tc>
                  <a:txBody>
                    <a:bodyPr/>
                    <a:lstStyle/>
                    <a:p>
                      <a:pPr marL="0" marR="0" indent="254000"/>
                      <a:r>
                        <a:rPr lang="tr" sz="450">
                          <a:solidFill>
                            <a:srgbClr val="424E31"/>
                          </a:solidFill>
                          <a:latin typeface="Arial"/>
                        </a:rPr>
                        <a:t>BORÇ</a:t>
                      </a:r>
                    </a:p>
                  </a:txBody>
                  <a:tcPr marL="0" marR="0" marT="0" marB="0">
                    <a:solidFill>
                      <a:srgbClr val="BEBABB"/>
                    </a:solidFill>
                  </a:tcPr>
                </a:tc>
                <a:tc>
                  <a:txBody>
                    <a:bodyPr/>
                    <a:lstStyle/>
                    <a:p>
                      <a:pPr marL="0" marR="0" indent="203200" algn="just"/>
                      <a:r>
                        <a:rPr lang="tr" sz="450">
                          <a:solidFill>
                            <a:srgbClr val="424E31"/>
                          </a:solidFill>
                          <a:latin typeface="Arial"/>
                        </a:rPr>
                        <a:t>ALACAK</a:t>
                      </a:r>
                    </a:p>
                  </a:txBody>
                  <a:tcPr marL="0" marR="0" marT="0" marB="0">
                    <a:solidFill>
                      <a:srgbClr val="BEBABB"/>
                    </a:solidFill>
                  </a:tcPr>
                </a:tc>
                <a:tc>
                  <a:txBody>
                    <a:bodyPr/>
                    <a:lstStyle/>
                    <a:p>
                      <a:pPr marL="0" marR="0" indent="88900"/>
                      <a:r>
                        <a:rPr lang="tr" sz="450" u="sng">
                          <a:solidFill>
                            <a:srgbClr val="424E31"/>
                          </a:solidFill>
                          <a:latin typeface="Arial"/>
                        </a:rPr>
                        <a:t>BORÇ</a:t>
                      </a:r>
                      <a:r>
                        <a:rPr lang="tr" sz="450">
                          <a:solidFill>
                            <a:srgbClr val="424E31"/>
                          </a:solidFill>
                          <a:latin typeface="Arial"/>
                        </a:rPr>
                        <a:t> BAKİYESİ</a:t>
                      </a:r>
                    </a:p>
                  </a:txBody>
                  <a:tcPr marL="0" marR="0" marT="0" marB="0">
                    <a:solidFill>
                      <a:srgbClr val="BEBABB"/>
                    </a:solidFill>
                  </a:tcPr>
                </a:tc>
                <a:tc>
                  <a:txBody>
                    <a:bodyPr/>
                    <a:lstStyle/>
                    <a:p>
                      <a:pPr marL="0" marR="0" indent="0"/>
                      <a:r>
                        <a:rPr lang="tr" sz="450">
                          <a:solidFill>
                            <a:srgbClr val="424E31"/>
                          </a:solidFill>
                          <a:latin typeface="Arial"/>
                        </a:rPr>
                        <a:t>ALACAK BAKİYESİ</a:t>
                      </a:r>
                    </a:p>
                  </a:txBody>
                  <a:tcPr marL="0" marR="0" marT="0" marB="0">
                    <a:solidFill>
                      <a:srgbClr val="BEBABB"/>
                    </a:solidFill>
                  </a:tcPr>
                </a:tc>
                <a:extLst>
                  <a:ext uri="{0D108BD9-81ED-4DB2-BD59-A6C34878D82A}">
                    <a16:rowId xmlns:a16="http://schemas.microsoft.com/office/drawing/2014/main" val="10004"/>
                  </a:ext>
                </a:extLst>
              </a:tr>
              <a:tr h="94488">
                <a:tc>
                  <a:txBody>
                    <a:bodyPr/>
                    <a:lstStyle/>
                    <a:p>
                      <a:pPr marL="0" marR="0" indent="0"/>
                      <a:r>
                        <a:rPr lang="tr" sz="450">
                          <a:solidFill>
                            <a:srgbClr val="424E31"/>
                          </a:solidFill>
                          <a:latin typeface="Arial"/>
                        </a:rPr>
                        <a:t>502</a:t>
                      </a:r>
                    </a:p>
                  </a:txBody>
                  <a:tcPr marL="0" marR="0" marT="0" marB="0"/>
                </a:tc>
                <a:tc>
                  <a:txBody>
                    <a:bodyPr/>
                    <a:lstStyle/>
                    <a:p>
                      <a:pPr marL="0" marR="0" indent="0"/>
                      <a:r>
                        <a:rPr lang="tr" sz="450">
                          <a:solidFill>
                            <a:srgbClr val="424E31"/>
                          </a:solidFill>
                          <a:latin typeface="Arial"/>
                        </a:rPr>
                        <a:t>SERMAYE DÜZELTMESİ OLUMLU f ARKLARI</a:t>
                      </a:r>
                    </a:p>
                  </a:txBody>
                  <a:tcPr marL="0" marR="0" marT="0" marB="0"/>
                </a:tc>
                <a:tc>
                  <a:txBody>
                    <a:bodyPr/>
                    <a:lstStyle/>
                    <a:p>
                      <a:endParaRPr sz="500"/>
                    </a:p>
                  </a:txBody>
                  <a:tcPr marL="0" marR="0" marT="0" marB="0"/>
                </a:tc>
                <a:tc>
                  <a:txBody>
                    <a:bodyPr/>
                    <a:lstStyle/>
                    <a:p>
                      <a:endParaRPr sz="500"/>
                    </a:p>
                  </a:txBody>
                  <a:tcPr marL="0" marR="0" marT="0" marB="0"/>
                </a:tc>
                <a:tc>
                  <a:txBody>
                    <a:bodyPr/>
                    <a:lstStyle/>
                    <a:p>
                      <a:pPr marL="0" marR="0" indent="342900" algn="just"/>
                      <a:r>
                        <a:rPr lang="tr" sz="450">
                          <a:solidFill>
                            <a:srgbClr val="424E31"/>
                          </a:solidFill>
                          <a:latin typeface="Arial"/>
                        </a:rPr>
                        <a:t>22.936,40</a:t>
                      </a:r>
                    </a:p>
                  </a:txBody>
                  <a:tcPr marL="0" marR="0" marT="0" marB="0"/>
                </a:tc>
                <a:tc>
                  <a:txBody>
                    <a:bodyPr/>
                    <a:lstStyle/>
                    <a:p>
                      <a:endParaRPr sz="500"/>
                    </a:p>
                  </a:txBody>
                  <a:tcPr marL="0" marR="0" marT="0" marB="0"/>
                </a:tc>
                <a:tc>
                  <a:txBody>
                    <a:bodyPr/>
                    <a:lstStyle/>
                    <a:p>
                      <a:pPr marL="0" marR="0" indent="0" algn="r"/>
                      <a:r>
                        <a:rPr lang="tr" sz="450">
                          <a:solidFill>
                            <a:srgbClr val="424E31"/>
                          </a:solidFill>
                          <a:latin typeface="Arial"/>
                        </a:rPr>
                        <a:t>22.936,40</a:t>
                      </a:r>
                    </a:p>
                  </a:txBody>
                  <a:tcPr marL="0" marR="0" marT="0" marB="0"/>
                </a:tc>
                <a:extLst>
                  <a:ext uri="{0D108BD9-81ED-4DB2-BD59-A6C34878D82A}">
                    <a16:rowId xmlns:a16="http://schemas.microsoft.com/office/drawing/2014/main" val="10005"/>
                  </a:ext>
                </a:extLst>
              </a:tr>
              <a:tr h="94488">
                <a:tc>
                  <a:txBody>
                    <a:bodyPr/>
                    <a:lstStyle/>
                    <a:p>
                      <a:pPr marL="0" marR="0" indent="0"/>
                      <a:r>
                        <a:rPr lang="tr" sz="450">
                          <a:solidFill>
                            <a:srgbClr val="696469"/>
                          </a:solidFill>
                          <a:latin typeface="Arial"/>
                        </a:rPr>
                        <a:t>502.99</a:t>
                      </a:r>
                    </a:p>
                  </a:txBody>
                  <a:tcPr marL="0" marR="0" marT="0" marB="0" anchor="b"/>
                </a:tc>
                <a:tc>
                  <a:txBody>
                    <a:bodyPr/>
                    <a:lstStyle/>
                    <a:p>
                      <a:pPr marL="0" marR="0" indent="0"/>
                      <a:r>
                        <a:rPr lang="tr" sz="450">
                          <a:solidFill>
                            <a:srgbClr val="696469"/>
                          </a:solidFill>
                          <a:latin typeface="Arial"/>
                        </a:rPr>
                        <a:t>SERMAYE ENFLASYON DÜZELTME FARKI</a:t>
                      </a:r>
                    </a:p>
                  </a:txBody>
                  <a:tcPr marL="0" marR="0" marT="0" marB="0" anchor="b"/>
                </a:tc>
                <a:tc>
                  <a:txBody>
                    <a:bodyPr/>
                    <a:lstStyle/>
                    <a:p>
                      <a:endParaRPr sz="500"/>
                    </a:p>
                  </a:txBody>
                  <a:tcPr marL="0" marR="0" marT="0" marB="0"/>
                </a:tc>
                <a:tc>
                  <a:txBody>
                    <a:bodyPr/>
                    <a:lstStyle/>
                    <a:p>
                      <a:endParaRPr sz="500"/>
                    </a:p>
                  </a:txBody>
                  <a:tcPr marL="0" marR="0" marT="0" marB="0"/>
                </a:tc>
                <a:tc>
                  <a:txBody>
                    <a:bodyPr/>
                    <a:lstStyle/>
                    <a:p>
                      <a:pPr marL="0" marR="0" indent="342900" algn="just"/>
                      <a:r>
                        <a:rPr lang="tr" sz="450">
                          <a:solidFill>
                            <a:srgbClr val="696469"/>
                          </a:solidFill>
                          <a:latin typeface="Arial"/>
                        </a:rPr>
                        <a:t>22.936,40</a:t>
                      </a:r>
                    </a:p>
                  </a:txBody>
                  <a:tcPr marL="0" marR="0" marT="0" marB="0" anchor="b"/>
                </a:tc>
                <a:tc>
                  <a:txBody>
                    <a:bodyPr/>
                    <a:lstStyle/>
                    <a:p>
                      <a:endParaRPr sz="500"/>
                    </a:p>
                  </a:txBody>
                  <a:tcPr marL="0" marR="0" marT="0" marB="0"/>
                </a:tc>
                <a:tc>
                  <a:txBody>
                    <a:bodyPr/>
                    <a:lstStyle/>
                    <a:p>
                      <a:pPr marL="0" marR="0" indent="0" algn="r"/>
                      <a:r>
                        <a:rPr lang="tr" sz="450">
                          <a:solidFill>
                            <a:srgbClr val="424E31"/>
                          </a:solidFill>
                          <a:latin typeface="Arial"/>
                        </a:rPr>
                        <a:t>22.936,40</a:t>
                      </a:r>
                    </a:p>
                  </a:txBody>
                  <a:tcPr marL="0" marR="0" marT="0" marB="0" anchor="b"/>
                </a:tc>
                <a:extLst>
                  <a:ext uri="{0D108BD9-81ED-4DB2-BD59-A6C34878D82A}">
                    <a16:rowId xmlns:a16="http://schemas.microsoft.com/office/drawing/2014/main" val="10006"/>
                  </a:ext>
                </a:extLst>
              </a:tr>
              <a:tr h="94488">
                <a:tc>
                  <a:txBody>
                    <a:bodyPr/>
                    <a:lstStyle/>
                    <a:p>
                      <a:pPr marL="0" marR="0" indent="0"/>
                      <a:r>
                        <a:rPr lang="tr" sz="450">
                          <a:solidFill>
                            <a:srgbClr val="8B8A8C"/>
                          </a:solidFill>
                          <a:latin typeface="Arial"/>
                        </a:rPr>
                        <a:t>502 99 698</a:t>
                      </a:r>
                    </a:p>
                  </a:txBody>
                  <a:tcPr marL="0" marR="0" marT="0" marB="0" anchor="b"/>
                </a:tc>
                <a:tc>
                  <a:txBody>
                    <a:bodyPr/>
                    <a:lstStyle/>
                    <a:p>
                      <a:pPr marL="0" marR="0" indent="0"/>
                      <a:r>
                        <a:rPr lang="tr" sz="450">
                          <a:solidFill>
                            <a:srgbClr val="8B8A8C"/>
                          </a:solidFill>
                          <a:latin typeface="Arial"/>
                        </a:rPr>
                        <a:t>SERMAYE ENFLASYON DÜZELTME FARKI</a:t>
                      </a:r>
                    </a:p>
                  </a:txBody>
                  <a:tcPr marL="0" marR="0" marT="0" marB="0" anchor="b"/>
                </a:tc>
                <a:tc>
                  <a:txBody>
                    <a:bodyPr/>
                    <a:lstStyle/>
                    <a:p>
                      <a:pPr marL="0" marR="0" indent="0" algn="just"/>
                      <a:r>
                        <a:rPr lang="tr" sz="400" b="1">
                          <a:solidFill>
                            <a:srgbClr val="8B8A8C"/>
                          </a:solidFill>
                          <a:latin typeface="Arial"/>
                        </a:rPr>
                        <a:t>TL</a:t>
                      </a:r>
                    </a:p>
                  </a:txBody>
                  <a:tcPr marL="0" marR="0" marT="0" marB="0" anchor="b"/>
                </a:tc>
                <a:tc>
                  <a:txBody>
                    <a:bodyPr/>
                    <a:lstStyle/>
                    <a:p>
                      <a:endParaRPr sz="500"/>
                    </a:p>
                  </a:txBody>
                  <a:tcPr marL="0" marR="0" marT="0" marB="0"/>
                </a:tc>
                <a:tc>
                  <a:txBody>
                    <a:bodyPr/>
                    <a:lstStyle/>
                    <a:p>
                      <a:pPr marL="0" marR="0" indent="368300" algn="just"/>
                      <a:r>
                        <a:rPr lang="tr" sz="450">
                          <a:solidFill>
                            <a:srgbClr val="8B8A8C"/>
                          </a:solidFill>
                          <a:latin typeface="Arial"/>
                        </a:rPr>
                        <a:t>22.936,40</a:t>
                      </a:r>
                    </a:p>
                  </a:txBody>
                  <a:tcPr marL="0" marR="0" marT="0" marB="0" anchor="b"/>
                </a:tc>
                <a:tc>
                  <a:txBody>
                    <a:bodyPr/>
                    <a:lstStyle/>
                    <a:p>
                      <a:endParaRPr sz="500"/>
                    </a:p>
                  </a:txBody>
                  <a:tcPr marL="0" marR="0" marT="0" marB="0"/>
                </a:tc>
                <a:tc>
                  <a:txBody>
                    <a:bodyPr/>
                    <a:lstStyle/>
                    <a:p>
                      <a:pPr marL="0" marR="0" indent="0" algn="r"/>
                      <a:r>
                        <a:rPr lang="tr" sz="450">
                          <a:solidFill>
                            <a:srgbClr val="8B8A8C"/>
                          </a:solidFill>
                          <a:latin typeface="Arial"/>
                        </a:rPr>
                        <a:t>22.936,40</a:t>
                      </a:r>
                    </a:p>
                  </a:txBody>
                  <a:tcPr marL="0" marR="0" marT="0" marB="0" anchor="b"/>
                </a:tc>
                <a:extLst>
                  <a:ext uri="{0D108BD9-81ED-4DB2-BD59-A6C34878D82A}">
                    <a16:rowId xmlns:a16="http://schemas.microsoft.com/office/drawing/2014/main" val="10007"/>
                  </a:ext>
                </a:extLst>
              </a:tr>
              <a:tr h="94488">
                <a:tc>
                  <a:txBody>
                    <a:bodyPr/>
                    <a:lstStyle/>
                    <a:p>
                      <a:pPr marL="0" marR="0" indent="0"/>
                      <a:r>
                        <a:rPr lang="tr" sz="450">
                          <a:solidFill>
                            <a:srgbClr val="424E31"/>
                          </a:solidFill>
                          <a:latin typeface="Arial"/>
                        </a:rPr>
                        <a:t>54</a:t>
                      </a:r>
                    </a:p>
                  </a:txBody>
                  <a:tcPr marL="0" marR="0" marT="0" marB="0" anchor="b"/>
                </a:tc>
                <a:tc>
                  <a:txBody>
                    <a:bodyPr/>
                    <a:lstStyle/>
                    <a:p>
                      <a:pPr marL="0" marR="0" indent="0"/>
                      <a:r>
                        <a:rPr lang="tr" sz="450">
                          <a:solidFill>
                            <a:srgbClr val="696469"/>
                          </a:solidFill>
                          <a:latin typeface="Arial"/>
                        </a:rPr>
                        <a:t>KAR YEDEKLERİ</a:t>
                      </a:r>
                    </a:p>
                  </a:txBody>
                  <a:tcPr marL="0" marR="0" marT="0" marB="0" anchor="b"/>
                </a:tc>
                <a:tc>
                  <a:txBody>
                    <a:bodyPr/>
                    <a:lstStyle/>
                    <a:p>
                      <a:endParaRPr sz="500"/>
                    </a:p>
                  </a:txBody>
                  <a:tcPr marL="0" marR="0" marT="0" marB="0"/>
                </a:tc>
                <a:tc>
                  <a:txBody>
                    <a:bodyPr/>
                    <a:lstStyle/>
                    <a:p>
                      <a:endParaRPr sz="500"/>
                    </a:p>
                  </a:txBody>
                  <a:tcPr marL="0" marR="0" marT="0" marB="0"/>
                </a:tc>
                <a:tc>
                  <a:txBody>
                    <a:bodyPr/>
                    <a:lstStyle/>
                    <a:p>
                      <a:pPr marL="0" marR="0" indent="368300" algn="just"/>
                      <a:r>
                        <a:rPr lang="tr" sz="450">
                          <a:solidFill>
                            <a:srgbClr val="424E31"/>
                          </a:solidFill>
                          <a:latin typeface="Arial"/>
                        </a:rPr>
                        <a:t>5.264,68</a:t>
                      </a:r>
                    </a:p>
                  </a:txBody>
                  <a:tcPr marL="0" marR="0" marT="0" marB="0" anchor="b"/>
                </a:tc>
                <a:tc>
                  <a:txBody>
                    <a:bodyPr/>
                    <a:lstStyle/>
                    <a:p>
                      <a:endParaRPr sz="500"/>
                    </a:p>
                  </a:txBody>
                  <a:tcPr marL="0" marR="0" marT="0" marB="0"/>
                </a:tc>
                <a:tc>
                  <a:txBody>
                    <a:bodyPr/>
                    <a:lstStyle/>
                    <a:p>
                      <a:pPr marL="0" marR="0" indent="0" algn="r"/>
                      <a:r>
                        <a:rPr lang="tr" sz="450">
                          <a:solidFill>
                            <a:srgbClr val="424E31"/>
                          </a:solidFill>
                          <a:latin typeface="Arial"/>
                        </a:rPr>
                        <a:t>5.264,68</a:t>
                      </a:r>
                    </a:p>
                  </a:txBody>
                  <a:tcPr marL="0" marR="0" marT="0" marB="0" anchor="b"/>
                </a:tc>
                <a:extLst>
                  <a:ext uri="{0D108BD9-81ED-4DB2-BD59-A6C34878D82A}">
                    <a16:rowId xmlns:a16="http://schemas.microsoft.com/office/drawing/2014/main" val="10008"/>
                  </a:ext>
                </a:extLst>
              </a:tr>
              <a:tr h="100584">
                <a:tc>
                  <a:txBody>
                    <a:bodyPr/>
                    <a:lstStyle/>
                    <a:p>
                      <a:pPr marL="0" marR="0" indent="0"/>
                      <a:r>
                        <a:rPr lang="tr" sz="450">
                          <a:solidFill>
                            <a:srgbClr val="424E31"/>
                          </a:solidFill>
                          <a:latin typeface="Arial"/>
                        </a:rPr>
                        <a:t>540</a:t>
                      </a:r>
                    </a:p>
                  </a:txBody>
                  <a:tcPr marL="0" marR="0" marT="0" marB="0" anchor="b"/>
                </a:tc>
                <a:tc>
                  <a:txBody>
                    <a:bodyPr/>
                    <a:lstStyle/>
                    <a:p>
                      <a:pPr marL="0" marR="0" indent="0"/>
                      <a:r>
                        <a:rPr lang="tr" sz="450">
                          <a:solidFill>
                            <a:srgbClr val="424E31"/>
                          </a:solidFill>
                          <a:latin typeface="Arial"/>
                        </a:rPr>
                        <a:t>YASAL YEDEKLER</a:t>
                      </a:r>
                    </a:p>
                  </a:txBody>
                  <a:tcPr marL="0" marR="0" marT="0" marB="0" anchor="b"/>
                </a:tc>
                <a:tc>
                  <a:txBody>
                    <a:bodyPr/>
                    <a:lstStyle/>
                    <a:p>
                      <a:endParaRPr sz="500"/>
                    </a:p>
                  </a:txBody>
                  <a:tcPr marL="0" marR="0" marT="0" marB="0"/>
                </a:tc>
                <a:tc>
                  <a:txBody>
                    <a:bodyPr/>
                    <a:lstStyle/>
                    <a:p>
                      <a:endParaRPr sz="500"/>
                    </a:p>
                  </a:txBody>
                  <a:tcPr marL="0" marR="0" marT="0" marB="0"/>
                </a:tc>
                <a:tc>
                  <a:txBody>
                    <a:bodyPr/>
                    <a:lstStyle/>
                    <a:p>
                      <a:pPr marL="0" marR="0" indent="368300" algn="just"/>
                      <a:r>
                        <a:rPr lang="tr" sz="450">
                          <a:solidFill>
                            <a:srgbClr val="424E31"/>
                          </a:solidFill>
                          <a:latin typeface="Arial"/>
                        </a:rPr>
                        <a:t>5.264,68</a:t>
                      </a:r>
                    </a:p>
                  </a:txBody>
                  <a:tcPr marL="0" marR="0" marT="0" marB="0" anchor="b"/>
                </a:tc>
                <a:tc>
                  <a:txBody>
                    <a:bodyPr/>
                    <a:lstStyle/>
                    <a:p>
                      <a:endParaRPr sz="500"/>
                    </a:p>
                  </a:txBody>
                  <a:tcPr marL="0" marR="0" marT="0" marB="0"/>
                </a:tc>
                <a:tc>
                  <a:txBody>
                    <a:bodyPr/>
                    <a:lstStyle/>
                    <a:p>
                      <a:pPr marL="0" marR="0" indent="0" algn="r"/>
                      <a:r>
                        <a:rPr lang="tr" sz="450">
                          <a:solidFill>
                            <a:srgbClr val="424E31"/>
                          </a:solidFill>
                          <a:latin typeface="Arial"/>
                        </a:rPr>
                        <a:t>5.264,68</a:t>
                      </a:r>
                    </a:p>
                  </a:txBody>
                  <a:tcPr marL="0" marR="0" marT="0" marB="0" anchor="b"/>
                </a:tc>
                <a:extLst>
                  <a:ext uri="{0D108BD9-81ED-4DB2-BD59-A6C34878D82A}">
                    <a16:rowId xmlns:a16="http://schemas.microsoft.com/office/drawing/2014/main" val="10009"/>
                  </a:ext>
                </a:extLst>
              </a:tr>
              <a:tr h="94488">
                <a:tc>
                  <a:txBody>
                    <a:bodyPr/>
                    <a:lstStyle/>
                    <a:p>
                      <a:pPr marL="0" marR="0" indent="0"/>
                      <a:r>
                        <a:rPr lang="tr" sz="450">
                          <a:solidFill>
                            <a:srgbClr val="8B8A8C"/>
                          </a:solidFill>
                          <a:latin typeface="Arial"/>
                        </a:rPr>
                        <a:t>540.01</a:t>
                      </a:r>
                    </a:p>
                  </a:txBody>
                  <a:tcPr marL="0" marR="0" marT="0" marB="0" anchor="b"/>
                </a:tc>
                <a:tc>
                  <a:txBody>
                    <a:bodyPr/>
                    <a:lstStyle/>
                    <a:p>
                      <a:pPr marL="0" marR="0" indent="0"/>
                      <a:r>
                        <a:rPr lang="tr" sz="450">
                          <a:solidFill>
                            <a:srgbClr val="8B8A8C"/>
                          </a:solidFill>
                          <a:latin typeface="Arial"/>
                        </a:rPr>
                        <a:t>1.Tertip Yedek Akçe</a:t>
                      </a:r>
                    </a:p>
                  </a:txBody>
                  <a:tcPr marL="0" marR="0" marT="0" marB="0" anchor="b"/>
                </a:tc>
                <a:tc>
                  <a:txBody>
                    <a:bodyPr/>
                    <a:lstStyle/>
                    <a:p>
                      <a:pPr marL="0" marR="0" indent="0" algn="just"/>
                      <a:r>
                        <a:rPr lang="tr" sz="400" b="1">
                          <a:solidFill>
                            <a:srgbClr val="8B8A8C"/>
                          </a:solidFill>
                          <a:latin typeface="Arial"/>
                        </a:rPr>
                        <a:t>TL</a:t>
                      </a:r>
                    </a:p>
                  </a:txBody>
                  <a:tcPr marL="0" marR="0" marT="0" marB="0" anchor="b"/>
                </a:tc>
                <a:tc>
                  <a:txBody>
                    <a:bodyPr/>
                    <a:lstStyle/>
                    <a:p>
                      <a:endParaRPr sz="500"/>
                    </a:p>
                  </a:txBody>
                  <a:tcPr marL="0" marR="0" marT="0" marB="0"/>
                </a:tc>
                <a:tc>
                  <a:txBody>
                    <a:bodyPr/>
                    <a:lstStyle/>
                    <a:p>
                      <a:pPr marL="0" marR="0" indent="0" algn="ctr"/>
                      <a:r>
                        <a:rPr lang="tr" sz="450">
                          <a:solidFill>
                            <a:srgbClr val="8B8A8C"/>
                          </a:solidFill>
                          <a:latin typeface="Arial"/>
                        </a:rPr>
                        <a:t>2 000,00</a:t>
                      </a:r>
                    </a:p>
                  </a:txBody>
                  <a:tcPr marL="0" marR="0" marT="0" marB="0" anchor="b"/>
                </a:tc>
                <a:tc>
                  <a:txBody>
                    <a:bodyPr/>
                    <a:lstStyle/>
                    <a:p>
                      <a:endParaRPr sz="500"/>
                    </a:p>
                  </a:txBody>
                  <a:tcPr marL="0" marR="0" marT="0" marB="0"/>
                </a:tc>
                <a:tc>
                  <a:txBody>
                    <a:bodyPr/>
                    <a:lstStyle/>
                    <a:p>
                      <a:pPr marL="0" marR="0" indent="0" algn="r"/>
                      <a:r>
                        <a:rPr lang="tr" sz="450">
                          <a:solidFill>
                            <a:srgbClr val="8B8A8C"/>
                          </a:solidFill>
                          <a:latin typeface="Arial"/>
                        </a:rPr>
                        <a:t>2.000,00</a:t>
                      </a:r>
                    </a:p>
                  </a:txBody>
                  <a:tcPr marL="0" marR="0" marT="0" marB="0" anchor="b"/>
                </a:tc>
                <a:extLst>
                  <a:ext uri="{0D108BD9-81ED-4DB2-BD59-A6C34878D82A}">
                    <a16:rowId xmlns:a16="http://schemas.microsoft.com/office/drawing/2014/main" val="10010"/>
                  </a:ext>
                </a:extLst>
              </a:tr>
              <a:tr h="97536">
                <a:tc>
                  <a:txBody>
                    <a:bodyPr/>
                    <a:lstStyle/>
                    <a:p>
                      <a:pPr marL="0" marR="0" indent="0"/>
                      <a:r>
                        <a:rPr lang="tr" sz="450">
                          <a:solidFill>
                            <a:srgbClr val="696469"/>
                          </a:solidFill>
                          <a:latin typeface="Arial"/>
                        </a:rPr>
                        <a:t>540.99</a:t>
                      </a:r>
                    </a:p>
                  </a:txBody>
                  <a:tcPr marL="0" marR="0" marT="0" marB="0" anchor="b"/>
                </a:tc>
                <a:tc>
                  <a:txBody>
                    <a:bodyPr/>
                    <a:lstStyle/>
                    <a:p>
                      <a:pPr marL="0" marR="0" indent="0"/>
                      <a:r>
                        <a:rPr lang="tr" sz="450">
                          <a:solidFill>
                            <a:srgbClr val="696469"/>
                          </a:solidFill>
                          <a:latin typeface="Arial"/>
                        </a:rPr>
                        <a:t>YASAL YEDEKLER ENFLASYON DÜZELTME FARKI</a:t>
                      </a:r>
                    </a:p>
                  </a:txBody>
                  <a:tcPr marL="0" marR="0" marT="0" marB="0" anchor="b"/>
                </a:tc>
                <a:tc>
                  <a:txBody>
                    <a:bodyPr/>
                    <a:lstStyle/>
                    <a:p>
                      <a:endParaRPr sz="500"/>
                    </a:p>
                  </a:txBody>
                  <a:tcPr marL="0" marR="0" marT="0" marB="0"/>
                </a:tc>
                <a:tc>
                  <a:txBody>
                    <a:bodyPr/>
                    <a:lstStyle/>
                    <a:p>
                      <a:endParaRPr sz="500"/>
                    </a:p>
                  </a:txBody>
                  <a:tcPr marL="0" marR="0" marT="0" marB="0"/>
                </a:tc>
                <a:tc>
                  <a:txBody>
                    <a:bodyPr/>
                    <a:lstStyle/>
                    <a:p>
                      <a:pPr marL="0" marR="0" indent="368300" algn="just"/>
                      <a:r>
                        <a:rPr lang="tr" sz="450">
                          <a:solidFill>
                            <a:srgbClr val="424E31"/>
                          </a:solidFill>
                          <a:latin typeface="Arial"/>
                        </a:rPr>
                        <a:t>3.264,68</a:t>
                      </a:r>
                    </a:p>
                  </a:txBody>
                  <a:tcPr marL="0" marR="0" marT="0" marB="0" anchor="b"/>
                </a:tc>
                <a:tc>
                  <a:txBody>
                    <a:bodyPr/>
                    <a:lstStyle/>
                    <a:p>
                      <a:endParaRPr sz="500"/>
                    </a:p>
                  </a:txBody>
                  <a:tcPr marL="0" marR="0" marT="0" marB="0"/>
                </a:tc>
                <a:tc>
                  <a:txBody>
                    <a:bodyPr/>
                    <a:lstStyle/>
                    <a:p>
                      <a:pPr marL="0" marR="0" indent="0" algn="r"/>
                      <a:r>
                        <a:rPr lang="tr" sz="450">
                          <a:solidFill>
                            <a:srgbClr val="424E31"/>
                          </a:solidFill>
                          <a:latin typeface="Arial"/>
                        </a:rPr>
                        <a:t>3.264,68</a:t>
                      </a:r>
                    </a:p>
                  </a:txBody>
                  <a:tcPr marL="0" marR="0" marT="0" marB="0" anchor="b"/>
                </a:tc>
                <a:extLst>
                  <a:ext uri="{0D108BD9-81ED-4DB2-BD59-A6C34878D82A}">
                    <a16:rowId xmlns:a16="http://schemas.microsoft.com/office/drawing/2014/main" val="10011"/>
                  </a:ext>
                </a:extLst>
              </a:tr>
              <a:tr h="91440">
                <a:tc>
                  <a:txBody>
                    <a:bodyPr/>
                    <a:lstStyle/>
                    <a:p>
                      <a:pPr marL="0" marR="0" indent="0"/>
                      <a:r>
                        <a:rPr lang="tr" sz="450">
                          <a:solidFill>
                            <a:srgbClr val="8B8A8C"/>
                          </a:solidFill>
                          <a:latin typeface="Arial"/>
                        </a:rPr>
                        <a:t>540.99.698</a:t>
                      </a:r>
                    </a:p>
                  </a:txBody>
                  <a:tcPr marL="0" marR="0" marT="0" marB="0" anchor="b"/>
                </a:tc>
                <a:tc>
                  <a:txBody>
                    <a:bodyPr/>
                    <a:lstStyle/>
                    <a:p>
                      <a:pPr marL="0" marR="0" indent="0"/>
                      <a:r>
                        <a:rPr lang="tr" sz="450">
                          <a:solidFill>
                            <a:srgbClr val="8B8A8C"/>
                          </a:solidFill>
                          <a:latin typeface="Arial"/>
                        </a:rPr>
                        <a:t>YASAL YEDEKLER ENFLASYON DÜZELTME FARKI</a:t>
                      </a:r>
                    </a:p>
                  </a:txBody>
                  <a:tcPr marL="0" marR="0" marT="0" marB="0" anchor="b"/>
                </a:tc>
                <a:tc>
                  <a:txBody>
                    <a:bodyPr/>
                    <a:lstStyle/>
                    <a:p>
                      <a:pPr marL="0" marR="0" indent="0" algn="just"/>
                      <a:r>
                        <a:rPr lang="tr" sz="400" b="1">
                          <a:solidFill>
                            <a:srgbClr val="8B8A8C"/>
                          </a:solidFill>
                          <a:latin typeface="Arial"/>
                        </a:rPr>
                        <a:t>TL</a:t>
                      </a:r>
                    </a:p>
                  </a:txBody>
                  <a:tcPr marL="0" marR="0" marT="0" marB="0" anchor="b"/>
                </a:tc>
                <a:tc>
                  <a:txBody>
                    <a:bodyPr/>
                    <a:lstStyle/>
                    <a:p>
                      <a:endParaRPr sz="500"/>
                    </a:p>
                  </a:txBody>
                  <a:tcPr marL="0" marR="0" marT="0" marB="0"/>
                </a:tc>
                <a:tc>
                  <a:txBody>
                    <a:bodyPr/>
                    <a:lstStyle/>
                    <a:p>
                      <a:pPr marL="0" marR="0" indent="0" algn="ctr"/>
                      <a:r>
                        <a:rPr lang="tr" sz="450">
                          <a:solidFill>
                            <a:srgbClr val="8B8A8C"/>
                          </a:solidFill>
                          <a:latin typeface="Arial"/>
                        </a:rPr>
                        <a:t>3264,68</a:t>
                      </a:r>
                    </a:p>
                  </a:txBody>
                  <a:tcPr marL="0" marR="0" marT="0" marB="0" anchor="b"/>
                </a:tc>
                <a:tc>
                  <a:txBody>
                    <a:bodyPr/>
                    <a:lstStyle/>
                    <a:p>
                      <a:endParaRPr sz="500"/>
                    </a:p>
                  </a:txBody>
                  <a:tcPr marL="0" marR="0" marT="0" marB="0"/>
                </a:tc>
                <a:tc>
                  <a:txBody>
                    <a:bodyPr/>
                    <a:lstStyle/>
                    <a:p>
                      <a:pPr marL="0" marR="0" indent="0" algn="r"/>
                      <a:r>
                        <a:rPr lang="tr" sz="450">
                          <a:solidFill>
                            <a:srgbClr val="8B8A8C"/>
                          </a:solidFill>
                          <a:latin typeface="Arial"/>
                        </a:rPr>
                        <a:t>3.264,68</a:t>
                      </a:r>
                    </a:p>
                  </a:txBody>
                  <a:tcPr marL="0" marR="0" marT="0" marB="0" anchor="b"/>
                </a:tc>
                <a:extLst>
                  <a:ext uri="{0D108BD9-81ED-4DB2-BD59-A6C34878D82A}">
                    <a16:rowId xmlns:a16="http://schemas.microsoft.com/office/drawing/2014/main" val="10012"/>
                  </a:ext>
                </a:extLst>
              </a:tr>
              <a:tr h="100584">
                <a:tc>
                  <a:txBody>
                    <a:bodyPr/>
                    <a:lstStyle/>
                    <a:p>
                      <a:pPr marL="0" marR="0" indent="0"/>
                      <a:r>
                        <a:rPr lang="tr" sz="450">
                          <a:solidFill>
                            <a:srgbClr val="424E31"/>
                          </a:solidFill>
                          <a:latin typeface="Arial"/>
                        </a:rPr>
                        <a:t>57</a:t>
                      </a:r>
                    </a:p>
                  </a:txBody>
                  <a:tcPr marL="0" marR="0" marT="0" marB="0" anchor="b"/>
                </a:tc>
                <a:tc>
                  <a:txBody>
                    <a:bodyPr/>
                    <a:lstStyle/>
                    <a:p>
                      <a:pPr marL="0" marR="0" indent="0"/>
                      <a:r>
                        <a:rPr lang="tr" sz="450">
                          <a:solidFill>
                            <a:srgbClr val="696469"/>
                          </a:solidFill>
                          <a:latin typeface="Arial"/>
                        </a:rPr>
                        <a:t>GEÇMİŞ YILLAR KARLARI</a:t>
                      </a:r>
                    </a:p>
                  </a:txBody>
                  <a:tcPr marL="0" marR="0" marT="0" marB="0" anchor="b"/>
                </a:tc>
                <a:tc>
                  <a:txBody>
                    <a:bodyPr/>
                    <a:lstStyle/>
                    <a:p>
                      <a:endParaRPr sz="500"/>
                    </a:p>
                  </a:txBody>
                  <a:tcPr marL="0" marR="0" marT="0" marB="0"/>
                </a:tc>
                <a:tc>
                  <a:txBody>
                    <a:bodyPr/>
                    <a:lstStyle/>
                    <a:p>
                      <a:endParaRPr sz="500"/>
                    </a:p>
                  </a:txBody>
                  <a:tcPr marL="0" marR="0" marT="0" marB="0"/>
                </a:tc>
                <a:tc>
                  <a:txBody>
                    <a:bodyPr/>
                    <a:lstStyle/>
                    <a:p>
                      <a:pPr marL="0" marR="0" indent="292100" algn="just"/>
                      <a:r>
                        <a:rPr lang="tr" sz="450">
                          <a:solidFill>
                            <a:srgbClr val="424E31"/>
                          </a:solidFill>
                          <a:latin typeface="Arial"/>
                        </a:rPr>
                        <a:t>473.355,77</a:t>
                      </a:r>
                    </a:p>
                  </a:txBody>
                  <a:tcPr marL="0" marR="0" marT="0" marB="0" anchor="b"/>
                </a:tc>
                <a:tc>
                  <a:txBody>
                    <a:bodyPr/>
                    <a:lstStyle/>
                    <a:p>
                      <a:endParaRPr sz="500"/>
                    </a:p>
                  </a:txBody>
                  <a:tcPr marL="0" marR="0" marT="0" marB="0"/>
                </a:tc>
                <a:tc>
                  <a:txBody>
                    <a:bodyPr/>
                    <a:lstStyle/>
                    <a:p>
                      <a:pPr marL="0" marR="0" indent="0" algn="r"/>
                      <a:r>
                        <a:rPr lang="tr" sz="450">
                          <a:solidFill>
                            <a:srgbClr val="424E31"/>
                          </a:solidFill>
                          <a:latin typeface="Arial"/>
                        </a:rPr>
                        <a:t>473.355,77</a:t>
                      </a:r>
                    </a:p>
                  </a:txBody>
                  <a:tcPr marL="0" marR="0" marT="0" marB="0" anchor="b"/>
                </a:tc>
                <a:extLst>
                  <a:ext uri="{0D108BD9-81ED-4DB2-BD59-A6C34878D82A}">
                    <a16:rowId xmlns:a16="http://schemas.microsoft.com/office/drawing/2014/main" val="10013"/>
                  </a:ext>
                </a:extLst>
              </a:tr>
              <a:tr h="94488">
                <a:tc>
                  <a:txBody>
                    <a:bodyPr/>
                    <a:lstStyle/>
                    <a:p>
                      <a:pPr marL="0" marR="0" indent="0"/>
                      <a:r>
                        <a:rPr lang="tr" sz="450">
                          <a:solidFill>
                            <a:srgbClr val="424E31"/>
                          </a:solidFill>
                          <a:latin typeface="Arial"/>
                        </a:rPr>
                        <a:t>570</a:t>
                      </a:r>
                    </a:p>
                  </a:txBody>
                  <a:tcPr marL="0" marR="0" marT="0" marB="0" anchor="b"/>
                </a:tc>
                <a:tc>
                  <a:txBody>
                    <a:bodyPr/>
                    <a:lstStyle/>
                    <a:p>
                      <a:pPr marL="0" marR="0" indent="0"/>
                      <a:r>
                        <a:rPr lang="tr" sz="450">
                          <a:solidFill>
                            <a:srgbClr val="424E31"/>
                          </a:solidFill>
                          <a:latin typeface="Arial"/>
                        </a:rPr>
                        <a:t>GEÇMİŞ YILLAR KARLARI</a:t>
                      </a:r>
                    </a:p>
                  </a:txBody>
                  <a:tcPr marL="0" marR="0" marT="0" marB="0" anchor="b"/>
                </a:tc>
                <a:tc>
                  <a:txBody>
                    <a:bodyPr/>
                    <a:lstStyle/>
                    <a:p>
                      <a:endParaRPr sz="500"/>
                    </a:p>
                  </a:txBody>
                  <a:tcPr marL="0" marR="0" marT="0" marB="0"/>
                </a:tc>
                <a:tc>
                  <a:txBody>
                    <a:bodyPr/>
                    <a:lstStyle/>
                    <a:p>
                      <a:endParaRPr sz="500"/>
                    </a:p>
                  </a:txBody>
                  <a:tcPr marL="0" marR="0" marT="0" marB="0"/>
                </a:tc>
                <a:tc>
                  <a:txBody>
                    <a:bodyPr/>
                    <a:lstStyle/>
                    <a:p>
                      <a:pPr marL="0" marR="0" indent="292100" algn="just"/>
                      <a:r>
                        <a:rPr lang="tr" sz="450">
                          <a:solidFill>
                            <a:srgbClr val="424E31"/>
                          </a:solidFill>
                          <a:latin typeface="Arial"/>
                        </a:rPr>
                        <a:t>473.355,77</a:t>
                      </a:r>
                    </a:p>
                  </a:txBody>
                  <a:tcPr marL="0" marR="0" marT="0" marB="0" anchor="b"/>
                </a:tc>
                <a:tc>
                  <a:txBody>
                    <a:bodyPr/>
                    <a:lstStyle/>
                    <a:p>
                      <a:endParaRPr sz="500"/>
                    </a:p>
                  </a:txBody>
                  <a:tcPr marL="0" marR="0" marT="0" marB="0"/>
                </a:tc>
                <a:tc>
                  <a:txBody>
                    <a:bodyPr/>
                    <a:lstStyle/>
                    <a:p>
                      <a:pPr marL="0" marR="0" indent="0" algn="r"/>
                      <a:r>
                        <a:rPr lang="tr" sz="450">
                          <a:solidFill>
                            <a:srgbClr val="424E31"/>
                          </a:solidFill>
                          <a:latin typeface="Arial"/>
                        </a:rPr>
                        <a:t>473.355,77</a:t>
                      </a:r>
                    </a:p>
                  </a:txBody>
                  <a:tcPr marL="0" marR="0" marT="0" marB="0" anchor="b"/>
                </a:tc>
                <a:extLst>
                  <a:ext uri="{0D108BD9-81ED-4DB2-BD59-A6C34878D82A}">
                    <a16:rowId xmlns:a16="http://schemas.microsoft.com/office/drawing/2014/main" val="10014"/>
                  </a:ext>
                </a:extLst>
              </a:tr>
              <a:tr h="94488">
                <a:tc>
                  <a:txBody>
                    <a:bodyPr/>
                    <a:lstStyle/>
                    <a:p>
                      <a:pPr marL="0" marR="0" indent="0"/>
                      <a:r>
                        <a:rPr lang="tr" sz="450">
                          <a:solidFill>
                            <a:srgbClr val="8B8A8C"/>
                          </a:solidFill>
                          <a:latin typeface="Arial"/>
                        </a:rPr>
                        <a:t>570.03</a:t>
                      </a:r>
                    </a:p>
                  </a:txBody>
                  <a:tcPr marL="0" marR="0" marT="0" marB="0" anchor="b"/>
                </a:tc>
                <a:tc>
                  <a:txBody>
                    <a:bodyPr/>
                    <a:lstStyle/>
                    <a:p>
                      <a:pPr marL="0" marR="0" indent="0"/>
                      <a:r>
                        <a:rPr lang="tr" sz="450">
                          <a:solidFill>
                            <a:srgbClr val="8B8A8C"/>
                          </a:solidFill>
                          <a:latin typeface="Arial"/>
                        </a:rPr>
                        <a:t>ENFLASYON DÜZELTME FARKI HE5</a:t>
                      </a:r>
                    </a:p>
                  </a:txBody>
                  <a:tcPr marL="0" marR="0" marT="0" marB="0" anchor="b"/>
                </a:tc>
                <a:tc>
                  <a:txBody>
                    <a:bodyPr/>
                    <a:lstStyle/>
                    <a:p>
                      <a:pPr marL="0" marR="0" indent="0" algn="just"/>
                      <a:r>
                        <a:rPr lang="tr" sz="400" b="1">
                          <a:solidFill>
                            <a:srgbClr val="8B8A8C"/>
                          </a:solidFill>
                          <a:latin typeface="Arial"/>
                        </a:rPr>
                        <a:t>TL</a:t>
                      </a:r>
                    </a:p>
                  </a:txBody>
                  <a:tcPr marL="0" marR="0" marT="0" marB="0" anchor="b"/>
                </a:tc>
                <a:tc>
                  <a:txBody>
                    <a:bodyPr/>
                    <a:lstStyle/>
                    <a:p>
                      <a:endParaRPr sz="500"/>
                    </a:p>
                  </a:txBody>
                  <a:tcPr marL="0" marR="0" marT="0" marB="0"/>
                </a:tc>
                <a:tc>
                  <a:txBody>
                    <a:bodyPr/>
                    <a:lstStyle/>
                    <a:p>
                      <a:pPr marL="0" marR="0" indent="342900" algn="just"/>
                      <a:r>
                        <a:rPr lang="tr" sz="450">
                          <a:solidFill>
                            <a:srgbClr val="8B8A8C"/>
                          </a:solidFill>
                          <a:latin typeface="Arial"/>
                        </a:rPr>
                        <a:t>293 482,18</a:t>
                      </a:r>
                    </a:p>
                  </a:txBody>
                  <a:tcPr marL="0" marR="0" marT="0" marB="0" anchor="b"/>
                </a:tc>
                <a:tc>
                  <a:txBody>
                    <a:bodyPr/>
                    <a:lstStyle/>
                    <a:p>
                      <a:endParaRPr sz="500"/>
                    </a:p>
                  </a:txBody>
                  <a:tcPr marL="0" marR="0" marT="0" marB="0"/>
                </a:tc>
                <a:tc>
                  <a:txBody>
                    <a:bodyPr/>
                    <a:lstStyle/>
                    <a:p>
                      <a:pPr marL="0" marR="0" indent="0" algn="r"/>
                      <a:r>
                        <a:rPr lang="tr" sz="450">
                          <a:solidFill>
                            <a:srgbClr val="8B8A8C"/>
                          </a:solidFill>
                          <a:latin typeface="Arial"/>
                        </a:rPr>
                        <a:t>293 482,18</a:t>
                      </a:r>
                    </a:p>
                  </a:txBody>
                  <a:tcPr marL="0" marR="0" marT="0" marB="0" anchor="b"/>
                </a:tc>
                <a:extLst>
                  <a:ext uri="{0D108BD9-81ED-4DB2-BD59-A6C34878D82A}">
                    <a16:rowId xmlns:a16="http://schemas.microsoft.com/office/drawing/2014/main" val="10015"/>
                  </a:ext>
                </a:extLst>
              </a:tr>
              <a:tr h="100584">
                <a:tc>
                  <a:txBody>
                    <a:bodyPr/>
                    <a:lstStyle/>
                    <a:p>
                      <a:pPr marL="0" marR="0" indent="0"/>
                      <a:r>
                        <a:rPr lang="tr" sz="450">
                          <a:solidFill>
                            <a:srgbClr val="8B8A8C"/>
                          </a:solidFill>
                          <a:latin typeface="Arial"/>
                        </a:rPr>
                        <a:t>570.04</a:t>
                      </a:r>
                    </a:p>
                  </a:txBody>
                  <a:tcPr marL="0" marR="0" marT="0" marB="0" anchor="b"/>
                </a:tc>
                <a:tc>
                  <a:txBody>
                    <a:bodyPr/>
                    <a:lstStyle/>
                    <a:p>
                      <a:pPr marL="0" marR="0" indent="0"/>
                      <a:r>
                        <a:rPr lang="tr" sz="450">
                          <a:solidFill>
                            <a:srgbClr val="8B8A8C"/>
                          </a:solidFill>
                          <a:latin typeface="Arial"/>
                        </a:rPr>
                        <a:t>2024 YA Dönem Net Karı</a:t>
                      </a:r>
                    </a:p>
                  </a:txBody>
                  <a:tcPr marL="0" marR="0" marT="0" marB="0" anchor="b"/>
                </a:tc>
                <a:tc>
                  <a:txBody>
                    <a:bodyPr/>
                    <a:lstStyle/>
                    <a:p>
                      <a:pPr marL="0" marR="0" indent="0" algn="just"/>
                      <a:r>
                        <a:rPr lang="tr" sz="400" b="1">
                          <a:solidFill>
                            <a:srgbClr val="8B8A8C"/>
                          </a:solidFill>
                          <a:latin typeface="Arial"/>
                        </a:rPr>
                        <a:t>TL</a:t>
                      </a:r>
                    </a:p>
                  </a:txBody>
                  <a:tcPr marL="0" marR="0" marT="0" marB="0" anchor="b"/>
                </a:tc>
                <a:tc>
                  <a:txBody>
                    <a:bodyPr/>
                    <a:lstStyle/>
                    <a:p>
                      <a:endParaRPr sz="500"/>
                    </a:p>
                  </a:txBody>
                  <a:tcPr marL="0" marR="0" marT="0" marB="0"/>
                </a:tc>
                <a:tc>
                  <a:txBody>
                    <a:bodyPr/>
                    <a:lstStyle/>
                    <a:p>
                      <a:pPr marL="0" marR="0" indent="368300" algn="just"/>
                      <a:r>
                        <a:rPr lang="tr" sz="450">
                          <a:solidFill>
                            <a:srgbClr val="8B8A8C"/>
                          </a:solidFill>
                          <a:latin typeface="Arial"/>
                        </a:rPr>
                        <a:t>96.801,46</a:t>
                      </a:r>
                    </a:p>
                  </a:txBody>
                  <a:tcPr marL="0" marR="0" marT="0" marB="0" anchor="b"/>
                </a:tc>
                <a:tc>
                  <a:txBody>
                    <a:bodyPr/>
                    <a:lstStyle/>
                    <a:p>
                      <a:endParaRPr sz="500"/>
                    </a:p>
                  </a:txBody>
                  <a:tcPr marL="0" marR="0" marT="0" marB="0"/>
                </a:tc>
                <a:tc>
                  <a:txBody>
                    <a:bodyPr/>
                    <a:lstStyle/>
                    <a:p>
                      <a:pPr marL="0" marR="0" indent="0" algn="r"/>
                      <a:r>
                        <a:rPr lang="tr" sz="450">
                          <a:solidFill>
                            <a:srgbClr val="8B8A8C"/>
                          </a:solidFill>
                          <a:latin typeface="Arial"/>
                        </a:rPr>
                        <a:t>96 801,46</a:t>
                      </a:r>
                    </a:p>
                  </a:txBody>
                  <a:tcPr marL="0" marR="0" marT="0" marB="0" anchor="b"/>
                </a:tc>
                <a:extLst>
                  <a:ext uri="{0D108BD9-81ED-4DB2-BD59-A6C34878D82A}">
                    <a16:rowId xmlns:a16="http://schemas.microsoft.com/office/drawing/2014/main" val="10016"/>
                  </a:ext>
                </a:extLst>
              </a:tr>
              <a:tr h="91440">
                <a:tc>
                  <a:txBody>
                    <a:bodyPr/>
                    <a:lstStyle/>
                    <a:p>
                      <a:pPr marL="0" marR="0" indent="0"/>
                      <a:r>
                        <a:rPr lang="tr" sz="450">
                          <a:solidFill>
                            <a:srgbClr val="696469"/>
                          </a:solidFill>
                          <a:latin typeface="Arial"/>
                        </a:rPr>
                        <a:t>570.99</a:t>
                      </a:r>
                    </a:p>
                  </a:txBody>
                  <a:tcPr marL="0" marR="0" marT="0" marB="0" anchor="b"/>
                </a:tc>
                <a:tc>
                  <a:txBody>
                    <a:bodyPr/>
                    <a:lstStyle/>
                    <a:p>
                      <a:pPr marL="0" marR="0" indent="0"/>
                      <a:r>
                        <a:rPr lang="tr" sz="450">
                          <a:solidFill>
                            <a:srgbClr val="696469"/>
                          </a:solidFill>
                          <a:latin typeface="Arial"/>
                        </a:rPr>
                        <a:t>GEÇMİŞ YILLAR KARLARI ENFLASYON DÜZELTME FARKI</a:t>
                      </a:r>
                    </a:p>
                  </a:txBody>
                  <a:tcPr marL="0" marR="0" marT="0" marB="0" anchor="b"/>
                </a:tc>
                <a:tc>
                  <a:txBody>
                    <a:bodyPr/>
                    <a:lstStyle/>
                    <a:p>
                      <a:endParaRPr sz="500"/>
                    </a:p>
                  </a:txBody>
                  <a:tcPr marL="0" marR="0" marT="0" marB="0"/>
                </a:tc>
                <a:tc>
                  <a:txBody>
                    <a:bodyPr/>
                    <a:lstStyle/>
                    <a:p>
                      <a:endParaRPr sz="500"/>
                    </a:p>
                  </a:txBody>
                  <a:tcPr marL="0" marR="0" marT="0" marB="0"/>
                </a:tc>
                <a:tc>
                  <a:txBody>
                    <a:bodyPr/>
                    <a:lstStyle/>
                    <a:p>
                      <a:pPr marL="0" marR="0" indent="342900" algn="just"/>
                      <a:r>
                        <a:rPr lang="tr" sz="450">
                          <a:solidFill>
                            <a:srgbClr val="696469"/>
                          </a:solidFill>
                          <a:latin typeface="Arial"/>
                        </a:rPr>
                        <a:t>83.072,13</a:t>
                      </a:r>
                    </a:p>
                  </a:txBody>
                  <a:tcPr marL="0" marR="0" marT="0" marB="0" anchor="b"/>
                </a:tc>
                <a:tc>
                  <a:txBody>
                    <a:bodyPr/>
                    <a:lstStyle/>
                    <a:p>
                      <a:endParaRPr sz="500"/>
                    </a:p>
                  </a:txBody>
                  <a:tcPr marL="0" marR="0" marT="0" marB="0"/>
                </a:tc>
                <a:tc>
                  <a:txBody>
                    <a:bodyPr/>
                    <a:lstStyle/>
                    <a:p>
                      <a:pPr marL="0" marR="0" indent="0" algn="r"/>
                      <a:r>
                        <a:rPr lang="tr" sz="450">
                          <a:solidFill>
                            <a:srgbClr val="424E31"/>
                          </a:solidFill>
                          <a:latin typeface="Arial"/>
                        </a:rPr>
                        <a:t>83.072,13</a:t>
                      </a:r>
                    </a:p>
                  </a:txBody>
                  <a:tcPr marL="0" marR="0" marT="0" marB="0" anchor="b"/>
                </a:tc>
                <a:extLst>
                  <a:ext uri="{0D108BD9-81ED-4DB2-BD59-A6C34878D82A}">
                    <a16:rowId xmlns:a16="http://schemas.microsoft.com/office/drawing/2014/main" val="10017"/>
                  </a:ext>
                </a:extLst>
              </a:tr>
              <a:tr h="97536">
                <a:tc>
                  <a:txBody>
                    <a:bodyPr/>
                    <a:lstStyle/>
                    <a:p>
                      <a:pPr marL="0" marR="0" indent="0"/>
                      <a:r>
                        <a:rPr lang="tr" sz="450">
                          <a:solidFill>
                            <a:srgbClr val="8B8A8C"/>
                          </a:solidFill>
                          <a:latin typeface="Arial"/>
                        </a:rPr>
                        <a:t>570 99.698</a:t>
                      </a:r>
                    </a:p>
                  </a:txBody>
                  <a:tcPr marL="0" marR="0" marT="0" marB="0" anchor="b"/>
                </a:tc>
                <a:tc>
                  <a:txBody>
                    <a:bodyPr/>
                    <a:lstStyle/>
                    <a:p>
                      <a:pPr marL="0" marR="0" indent="0"/>
                      <a:r>
                        <a:rPr lang="tr" sz="450">
                          <a:solidFill>
                            <a:srgbClr val="8B8A8C"/>
                          </a:solidFill>
                          <a:latin typeface="Arial"/>
                        </a:rPr>
                        <a:t>GEÇMİŞ YILLAR KARLARI ENFLASYON DÜZELTME FARKI</a:t>
                      </a:r>
                    </a:p>
                  </a:txBody>
                  <a:tcPr marL="0" marR="0" marT="0" marB="0" anchor="b"/>
                </a:tc>
                <a:tc>
                  <a:txBody>
                    <a:bodyPr/>
                    <a:lstStyle/>
                    <a:p>
                      <a:pPr marL="0" marR="0" indent="0" algn="just"/>
                      <a:r>
                        <a:rPr lang="tr" sz="400" b="1">
                          <a:solidFill>
                            <a:srgbClr val="8B8A8C"/>
                          </a:solidFill>
                          <a:latin typeface="Arial"/>
                        </a:rPr>
                        <a:t>TL</a:t>
                      </a:r>
                    </a:p>
                  </a:txBody>
                  <a:tcPr marL="0" marR="0" marT="0" marB="0" anchor="b"/>
                </a:tc>
                <a:tc>
                  <a:txBody>
                    <a:bodyPr/>
                    <a:lstStyle/>
                    <a:p>
                      <a:endParaRPr sz="500"/>
                    </a:p>
                  </a:txBody>
                  <a:tcPr marL="0" marR="0" marT="0" marB="0"/>
                </a:tc>
                <a:tc>
                  <a:txBody>
                    <a:bodyPr/>
                    <a:lstStyle/>
                    <a:p>
                      <a:pPr marL="0" marR="0" indent="368300" algn="just"/>
                      <a:r>
                        <a:rPr lang="tr" sz="450">
                          <a:solidFill>
                            <a:srgbClr val="8B8A8C"/>
                          </a:solidFill>
                          <a:latin typeface="Arial"/>
                        </a:rPr>
                        <a:t>83.072,13</a:t>
                      </a:r>
                    </a:p>
                  </a:txBody>
                  <a:tcPr marL="0" marR="0" marT="0" marB="0" anchor="b"/>
                </a:tc>
                <a:tc>
                  <a:txBody>
                    <a:bodyPr/>
                    <a:lstStyle/>
                    <a:p>
                      <a:endParaRPr sz="500"/>
                    </a:p>
                  </a:txBody>
                  <a:tcPr marL="0" marR="0" marT="0" marB="0"/>
                </a:tc>
                <a:tc>
                  <a:txBody>
                    <a:bodyPr/>
                    <a:lstStyle/>
                    <a:p>
                      <a:pPr marL="0" marR="0" indent="0" algn="r"/>
                      <a:r>
                        <a:rPr lang="tr" sz="450">
                          <a:solidFill>
                            <a:srgbClr val="8B8A8C"/>
                          </a:solidFill>
                          <a:latin typeface="Arial"/>
                        </a:rPr>
                        <a:t>83.072,13</a:t>
                      </a:r>
                    </a:p>
                  </a:txBody>
                  <a:tcPr marL="0" marR="0" marT="0" marB="0" anchor="b"/>
                </a:tc>
                <a:extLst>
                  <a:ext uri="{0D108BD9-81ED-4DB2-BD59-A6C34878D82A}">
                    <a16:rowId xmlns:a16="http://schemas.microsoft.com/office/drawing/2014/main" val="10018"/>
                  </a:ext>
                </a:extLst>
              </a:tr>
              <a:tr h="97536">
                <a:tc>
                  <a:txBody>
                    <a:bodyPr/>
                    <a:lstStyle/>
                    <a:p>
                      <a:pPr marL="0" marR="0" indent="0"/>
                      <a:r>
                        <a:rPr lang="tr" sz="450">
                          <a:solidFill>
                            <a:srgbClr val="424E31"/>
                          </a:solidFill>
                          <a:latin typeface="Arial"/>
                        </a:rPr>
                        <a:t>59</a:t>
                      </a:r>
                    </a:p>
                  </a:txBody>
                  <a:tcPr marL="0" marR="0" marT="0" marB="0" anchor="b"/>
                </a:tc>
                <a:tc>
                  <a:txBody>
                    <a:bodyPr/>
                    <a:lstStyle/>
                    <a:p>
                      <a:pPr marL="0" marR="0" indent="0"/>
                      <a:r>
                        <a:rPr lang="tr" sz="450">
                          <a:solidFill>
                            <a:srgbClr val="424E31"/>
                          </a:solidFill>
                          <a:latin typeface="Arial"/>
                        </a:rPr>
                        <a:t>DÖNEM NET KARI (ZARARI)</a:t>
                      </a:r>
                    </a:p>
                  </a:txBody>
                  <a:tcPr marL="0" marR="0" marT="0" marB="0" anchor="b"/>
                </a:tc>
                <a:tc>
                  <a:txBody>
                    <a:bodyPr/>
                    <a:lstStyle/>
                    <a:p>
                      <a:endParaRPr sz="500"/>
                    </a:p>
                  </a:txBody>
                  <a:tcPr marL="0" marR="0" marT="0" marB="0"/>
                </a:tc>
                <a:tc>
                  <a:txBody>
                    <a:bodyPr/>
                    <a:lstStyle/>
                    <a:p>
                      <a:pPr marL="0" marR="0" indent="342900" algn="just"/>
                      <a:r>
                        <a:rPr lang="tr" sz="450">
                          <a:solidFill>
                            <a:srgbClr val="696469"/>
                          </a:solidFill>
                          <a:latin typeface="Arial"/>
                        </a:rPr>
                        <a:t>96.801,46</a:t>
                      </a:r>
                    </a:p>
                  </a:txBody>
                  <a:tcPr marL="0" marR="0" marT="0" marB="0" anchor="b"/>
                </a:tc>
                <a:tc>
                  <a:txBody>
                    <a:bodyPr/>
                    <a:lstStyle/>
                    <a:p>
                      <a:pPr marL="0" marR="0" indent="292100" algn="just"/>
                      <a:r>
                        <a:rPr lang="tr" sz="450">
                          <a:solidFill>
                            <a:srgbClr val="424E31"/>
                          </a:solidFill>
                          <a:latin typeface="Arial"/>
                        </a:rPr>
                        <a:t>318.682,63</a:t>
                      </a:r>
                    </a:p>
                  </a:txBody>
                  <a:tcPr marL="0" marR="0" marT="0" marB="0" anchor="b"/>
                </a:tc>
                <a:tc>
                  <a:txBody>
                    <a:bodyPr/>
                    <a:lstStyle/>
                    <a:p>
                      <a:endParaRPr sz="500"/>
                    </a:p>
                  </a:txBody>
                  <a:tcPr marL="0" marR="0" marT="0" marB="0"/>
                </a:tc>
                <a:tc>
                  <a:txBody>
                    <a:bodyPr/>
                    <a:lstStyle/>
                    <a:p>
                      <a:pPr marL="0" marR="0" indent="0" algn="r"/>
                      <a:r>
                        <a:rPr lang="tr" sz="450">
                          <a:solidFill>
                            <a:srgbClr val="424E31"/>
                          </a:solidFill>
                          <a:latin typeface="Arial"/>
                        </a:rPr>
                        <a:t>221.881,17</a:t>
                      </a:r>
                    </a:p>
                  </a:txBody>
                  <a:tcPr marL="0" marR="0" marT="0" marB="0" anchor="b"/>
                </a:tc>
                <a:extLst>
                  <a:ext uri="{0D108BD9-81ED-4DB2-BD59-A6C34878D82A}">
                    <a16:rowId xmlns:a16="http://schemas.microsoft.com/office/drawing/2014/main" val="10019"/>
                  </a:ext>
                </a:extLst>
              </a:tr>
              <a:tr h="94488">
                <a:tc>
                  <a:txBody>
                    <a:bodyPr/>
                    <a:lstStyle/>
                    <a:p>
                      <a:pPr marL="0" marR="0" indent="0"/>
                      <a:r>
                        <a:rPr lang="tr" sz="450">
                          <a:solidFill>
                            <a:srgbClr val="696469"/>
                          </a:solidFill>
                          <a:latin typeface="Arial"/>
                        </a:rPr>
                        <a:t>590</a:t>
                      </a:r>
                    </a:p>
                  </a:txBody>
                  <a:tcPr marL="0" marR="0" marT="0" marB="0" anchor="b"/>
                </a:tc>
                <a:tc>
                  <a:txBody>
                    <a:bodyPr/>
                    <a:lstStyle/>
                    <a:p>
                      <a:pPr marL="0" marR="0" indent="0"/>
                      <a:r>
                        <a:rPr lang="tr" sz="450">
                          <a:solidFill>
                            <a:srgbClr val="696469"/>
                          </a:solidFill>
                          <a:latin typeface="Arial"/>
                        </a:rPr>
                        <a:t>DÖNEM NET KARI</a:t>
                      </a:r>
                    </a:p>
                  </a:txBody>
                  <a:tcPr marL="0" marR="0" marT="0" marB="0" anchor="b"/>
                </a:tc>
                <a:tc>
                  <a:txBody>
                    <a:bodyPr/>
                    <a:lstStyle/>
                    <a:p>
                      <a:endParaRPr sz="500"/>
                    </a:p>
                  </a:txBody>
                  <a:tcPr marL="0" marR="0" marT="0" marB="0"/>
                </a:tc>
                <a:tc>
                  <a:txBody>
                    <a:bodyPr/>
                    <a:lstStyle/>
                    <a:p>
                      <a:pPr marL="0" marR="0" indent="342900" algn="just"/>
                      <a:r>
                        <a:rPr lang="tr" sz="450">
                          <a:solidFill>
                            <a:srgbClr val="696469"/>
                          </a:solidFill>
                          <a:latin typeface="Arial"/>
                        </a:rPr>
                        <a:t>96.801,46</a:t>
                      </a:r>
                    </a:p>
                  </a:txBody>
                  <a:tcPr marL="0" marR="0" marT="0" marB="0" anchor="b"/>
                </a:tc>
                <a:tc>
                  <a:txBody>
                    <a:bodyPr/>
                    <a:lstStyle/>
                    <a:p>
                      <a:pPr marL="0" marR="0" indent="292100" algn="just"/>
                      <a:r>
                        <a:rPr lang="tr" sz="450">
                          <a:solidFill>
                            <a:srgbClr val="424E31"/>
                          </a:solidFill>
                          <a:latin typeface="Arial"/>
                        </a:rPr>
                        <a:t>318.682,63</a:t>
                      </a:r>
                    </a:p>
                  </a:txBody>
                  <a:tcPr marL="0" marR="0" marT="0" marB="0" anchor="b"/>
                </a:tc>
                <a:tc>
                  <a:txBody>
                    <a:bodyPr/>
                    <a:lstStyle/>
                    <a:p>
                      <a:endParaRPr sz="500"/>
                    </a:p>
                  </a:txBody>
                  <a:tcPr marL="0" marR="0" marT="0" marB="0"/>
                </a:tc>
                <a:tc>
                  <a:txBody>
                    <a:bodyPr/>
                    <a:lstStyle/>
                    <a:p>
                      <a:pPr marL="0" marR="0" indent="0" algn="r"/>
                      <a:r>
                        <a:rPr lang="tr" sz="450">
                          <a:solidFill>
                            <a:srgbClr val="696469"/>
                          </a:solidFill>
                          <a:latin typeface="Arial"/>
                        </a:rPr>
                        <a:t>221.881,17</a:t>
                      </a:r>
                    </a:p>
                  </a:txBody>
                  <a:tcPr marL="0" marR="0" marT="0" marB="0" anchor="b"/>
                </a:tc>
                <a:extLst>
                  <a:ext uri="{0D108BD9-81ED-4DB2-BD59-A6C34878D82A}">
                    <a16:rowId xmlns:a16="http://schemas.microsoft.com/office/drawing/2014/main" val="10020"/>
                  </a:ext>
                </a:extLst>
              </a:tr>
              <a:tr h="97536">
                <a:tc>
                  <a:txBody>
                    <a:bodyPr/>
                    <a:lstStyle/>
                    <a:p>
                      <a:pPr marL="0" marR="0" indent="0"/>
                      <a:r>
                        <a:rPr lang="tr" sz="450">
                          <a:solidFill>
                            <a:srgbClr val="8B8A8C"/>
                          </a:solidFill>
                          <a:latin typeface="Arial"/>
                        </a:rPr>
                        <a:t>590.01</a:t>
                      </a:r>
                    </a:p>
                  </a:txBody>
                  <a:tcPr marL="0" marR="0" marT="0" marB="0"/>
                </a:tc>
                <a:tc>
                  <a:txBody>
                    <a:bodyPr/>
                    <a:lstStyle/>
                    <a:p>
                      <a:pPr marL="0" marR="0" indent="0"/>
                      <a:r>
                        <a:rPr lang="tr" sz="450">
                          <a:solidFill>
                            <a:srgbClr val="8B8A8C"/>
                          </a:solidFill>
                          <a:latin typeface="Arial"/>
                        </a:rPr>
                        <a:t>Donem Net Kan</a:t>
                      </a:r>
                    </a:p>
                  </a:txBody>
                  <a:tcPr marL="0" marR="0" marT="0" marB="0"/>
                </a:tc>
                <a:tc>
                  <a:txBody>
                    <a:bodyPr/>
                    <a:lstStyle/>
                    <a:p>
                      <a:pPr marL="0" marR="0" indent="0" algn="just"/>
                      <a:r>
                        <a:rPr lang="tr" sz="400" b="1">
                          <a:solidFill>
                            <a:srgbClr val="8B8A8C"/>
                          </a:solidFill>
                          <a:latin typeface="Arial"/>
                        </a:rPr>
                        <a:t>TL</a:t>
                      </a:r>
                    </a:p>
                  </a:txBody>
                  <a:tcPr marL="0" marR="0" marT="0" marB="0"/>
                </a:tc>
                <a:tc>
                  <a:txBody>
                    <a:bodyPr/>
                    <a:lstStyle/>
                    <a:p>
                      <a:pPr marL="0" marR="0" indent="368300" algn="just"/>
                      <a:r>
                        <a:rPr lang="tr" sz="450">
                          <a:solidFill>
                            <a:srgbClr val="8B8A8C"/>
                          </a:solidFill>
                          <a:latin typeface="Arial"/>
                        </a:rPr>
                        <a:t>96 801,46</a:t>
                      </a:r>
                    </a:p>
                  </a:txBody>
                  <a:tcPr marL="0" marR="0" marT="0" marB="0"/>
                </a:tc>
                <a:tc>
                  <a:txBody>
                    <a:bodyPr/>
                    <a:lstStyle/>
                    <a:p>
                      <a:pPr marL="0" marR="0" indent="342900" algn="just"/>
                      <a:r>
                        <a:rPr lang="tr" sz="450">
                          <a:solidFill>
                            <a:srgbClr val="8B8A8C"/>
                          </a:solidFill>
                          <a:latin typeface="Arial"/>
                        </a:rPr>
                        <a:t>318682,63</a:t>
                      </a:r>
                    </a:p>
                  </a:txBody>
                  <a:tcPr marL="0" marR="0" marT="0" marB="0"/>
                </a:tc>
                <a:tc>
                  <a:txBody>
                    <a:bodyPr/>
                    <a:lstStyle/>
                    <a:p>
                      <a:endParaRPr sz="500"/>
                    </a:p>
                  </a:txBody>
                  <a:tcPr marL="0" marR="0" marT="0" marB="0"/>
                </a:tc>
                <a:tc>
                  <a:txBody>
                    <a:bodyPr/>
                    <a:lstStyle/>
                    <a:p>
                      <a:pPr marL="0" marR="0" indent="0" algn="r"/>
                      <a:r>
                        <a:rPr lang="tr" sz="450">
                          <a:solidFill>
                            <a:srgbClr val="8B8A8C"/>
                          </a:solidFill>
                          <a:latin typeface="Arial"/>
                        </a:rPr>
                        <a:t>221.881,17</a:t>
                      </a:r>
                    </a:p>
                  </a:txBody>
                  <a:tcPr marL="0" marR="0" marT="0" marB="0"/>
                </a:tc>
                <a:extLst>
                  <a:ext uri="{0D108BD9-81ED-4DB2-BD59-A6C34878D82A}">
                    <a16:rowId xmlns:a16="http://schemas.microsoft.com/office/drawing/2014/main" val="10021"/>
                  </a:ext>
                </a:extLst>
              </a:tr>
              <a:tr h="97536">
                <a:tc>
                  <a:txBody>
                    <a:bodyPr/>
                    <a:lstStyle/>
                    <a:p>
                      <a:pPr marL="0" marR="0" indent="0"/>
                      <a:r>
                        <a:rPr lang="tr" sz="450">
                          <a:solidFill>
                            <a:srgbClr val="696469"/>
                          </a:solidFill>
                          <a:latin typeface="Arial"/>
                        </a:rPr>
                        <a:t>6</a:t>
                      </a:r>
                    </a:p>
                  </a:txBody>
                  <a:tcPr marL="0" marR="0" marT="0" marB="0" anchor="b"/>
                </a:tc>
                <a:tc>
                  <a:txBody>
                    <a:bodyPr/>
                    <a:lstStyle/>
                    <a:p>
                      <a:pPr marL="0" marR="0" indent="0"/>
                      <a:r>
                        <a:rPr lang="tr" sz="450">
                          <a:solidFill>
                            <a:srgbClr val="696469"/>
                          </a:solidFill>
                          <a:latin typeface="Arial"/>
                        </a:rPr>
                        <a:t>GELİR TABLOSU HESAPLARI</a:t>
                      </a:r>
                    </a:p>
                  </a:txBody>
                  <a:tcPr marL="0" marR="0" marT="0" marB="0" anchor="b"/>
                </a:tc>
                <a:tc>
                  <a:txBody>
                    <a:bodyPr/>
                    <a:lstStyle/>
                    <a:p>
                      <a:endParaRPr sz="500"/>
                    </a:p>
                  </a:txBody>
                  <a:tcPr marL="0" marR="0" marT="0" marB="0"/>
                </a:tc>
                <a:tc>
                  <a:txBody>
                    <a:bodyPr/>
                    <a:lstStyle/>
                    <a:p>
                      <a:pPr marL="0" marR="0" indent="203200"/>
                      <a:r>
                        <a:rPr lang="tr" sz="450">
                          <a:solidFill>
                            <a:srgbClr val="424E31"/>
                          </a:solidFill>
                          <a:latin typeface="Arial"/>
                        </a:rPr>
                        <a:t>12.129.946,02</a:t>
                      </a:r>
                    </a:p>
                  </a:txBody>
                  <a:tcPr marL="0" marR="0" marT="0" marB="0" anchor="b"/>
                </a:tc>
                <a:tc>
                  <a:txBody>
                    <a:bodyPr/>
                    <a:lstStyle/>
                    <a:p>
                      <a:pPr marL="0" marR="0" indent="203200" algn="just"/>
                      <a:r>
                        <a:rPr lang="tr" sz="450">
                          <a:solidFill>
                            <a:srgbClr val="424E31"/>
                          </a:solidFill>
                          <a:latin typeface="Arial"/>
                        </a:rPr>
                        <a:t>12.129.946,02</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22"/>
                  </a:ext>
                </a:extLst>
              </a:tr>
              <a:tr h="91440">
                <a:tc>
                  <a:txBody>
                    <a:bodyPr/>
                    <a:lstStyle/>
                    <a:p>
                      <a:pPr marL="0" marR="0" indent="0"/>
                      <a:r>
                        <a:rPr lang="tr" sz="450">
                          <a:solidFill>
                            <a:srgbClr val="424E31"/>
                          </a:solidFill>
                          <a:latin typeface="Arial"/>
                        </a:rPr>
                        <a:t>60</a:t>
                      </a:r>
                    </a:p>
                  </a:txBody>
                  <a:tcPr marL="0" marR="0" marT="0" marB="0"/>
                </a:tc>
                <a:tc>
                  <a:txBody>
                    <a:bodyPr/>
                    <a:lstStyle/>
                    <a:p>
                      <a:pPr marL="0" marR="0" indent="0"/>
                      <a:r>
                        <a:rPr lang="tr" sz="450">
                          <a:solidFill>
                            <a:srgbClr val="424E31"/>
                          </a:solidFill>
                          <a:latin typeface="Arial"/>
                        </a:rPr>
                        <a:t>BRÜT SATIŞLAR</a:t>
                      </a:r>
                    </a:p>
                  </a:txBody>
                  <a:tcPr marL="0" marR="0" marT="0" marB="0"/>
                </a:tc>
                <a:tc>
                  <a:txBody>
                    <a:bodyPr/>
                    <a:lstStyle/>
                    <a:p>
                      <a:endParaRPr sz="500"/>
                    </a:p>
                  </a:txBody>
                  <a:tcPr marL="0" marR="0" marT="0" marB="0"/>
                </a:tc>
                <a:tc>
                  <a:txBody>
                    <a:bodyPr/>
                    <a:lstStyle/>
                    <a:p>
                      <a:pPr marL="0" marR="0" indent="203200"/>
                      <a:r>
                        <a:rPr lang="tr" sz="450">
                          <a:solidFill>
                            <a:srgbClr val="424E31"/>
                          </a:solidFill>
                          <a:latin typeface="Arial"/>
                        </a:rPr>
                        <a:t>4.081.457,11</a:t>
                      </a:r>
                    </a:p>
                  </a:txBody>
                  <a:tcPr marL="0" marR="0" marT="0" marB="0"/>
                </a:tc>
                <a:tc>
                  <a:txBody>
                    <a:bodyPr/>
                    <a:lstStyle/>
                    <a:p>
                      <a:pPr marL="0" marR="0" indent="203200" algn="just"/>
                      <a:r>
                        <a:rPr lang="tr" sz="450">
                          <a:solidFill>
                            <a:srgbClr val="424E31"/>
                          </a:solidFill>
                          <a:latin typeface="Arial"/>
                        </a:rPr>
                        <a:t>4.081.457,11</a:t>
                      </a:r>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23"/>
                  </a:ext>
                </a:extLst>
              </a:tr>
              <a:tr h="91440">
                <a:tc>
                  <a:txBody>
                    <a:bodyPr/>
                    <a:lstStyle/>
                    <a:p>
                      <a:pPr marL="0" marR="0" indent="0"/>
                      <a:r>
                        <a:rPr lang="tr" sz="450">
                          <a:solidFill>
                            <a:srgbClr val="696469"/>
                          </a:solidFill>
                          <a:latin typeface="Arial"/>
                        </a:rPr>
                        <a:t>600</a:t>
                      </a:r>
                    </a:p>
                  </a:txBody>
                  <a:tcPr marL="0" marR="0" marT="0" marB="0" anchor="b"/>
                </a:tc>
                <a:tc>
                  <a:txBody>
                    <a:bodyPr/>
                    <a:lstStyle/>
                    <a:p>
                      <a:pPr marL="0" marR="0" indent="0"/>
                      <a:r>
                        <a:rPr lang="tr" sz="450">
                          <a:solidFill>
                            <a:srgbClr val="696469"/>
                          </a:solidFill>
                          <a:latin typeface="Arial"/>
                        </a:rPr>
                        <a:t>YURTİÇİ SATIŞLAR</a:t>
                      </a:r>
                    </a:p>
                  </a:txBody>
                  <a:tcPr marL="0" marR="0" marT="0" marB="0" anchor="b"/>
                </a:tc>
                <a:tc>
                  <a:txBody>
                    <a:bodyPr/>
                    <a:lstStyle/>
                    <a:p>
                      <a:endParaRPr sz="500"/>
                    </a:p>
                  </a:txBody>
                  <a:tcPr marL="0" marR="0" marT="0" marB="0"/>
                </a:tc>
                <a:tc>
                  <a:txBody>
                    <a:bodyPr/>
                    <a:lstStyle/>
                    <a:p>
                      <a:pPr marL="0" marR="0" indent="203200"/>
                      <a:r>
                        <a:rPr lang="tr" sz="450">
                          <a:solidFill>
                            <a:srgbClr val="424E31"/>
                          </a:solidFill>
                          <a:latin typeface="Arial"/>
                        </a:rPr>
                        <a:t>4.081.457,11</a:t>
                      </a:r>
                    </a:p>
                  </a:txBody>
                  <a:tcPr marL="0" marR="0" marT="0" marB="0" anchor="b"/>
                </a:tc>
                <a:tc>
                  <a:txBody>
                    <a:bodyPr/>
                    <a:lstStyle/>
                    <a:p>
                      <a:pPr marL="0" marR="0" indent="203200" algn="just"/>
                      <a:r>
                        <a:rPr lang="tr" sz="450">
                          <a:solidFill>
                            <a:srgbClr val="424E31"/>
                          </a:solidFill>
                          <a:latin typeface="Arial"/>
                        </a:rPr>
                        <a:t>4.081.457,11</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24"/>
                  </a:ext>
                </a:extLst>
              </a:tr>
              <a:tr h="100584">
                <a:tc>
                  <a:txBody>
                    <a:bodyPr/>
                    <a:lstStyle/>
                    <a:p>
                      <a:pPr marL="0" marR="0" indent="0"/>
                      <a:r>
                        <a:rPr lang="tr" sz="450">
                          <a:solidFill>
                            <a:srgbClr val="8B8A8C"/>
                          </a:solidFill>
                          <a:latin typeface="Arial"/>
                        </a:rPr>
                        <a:t>600.01</a:t>
                      </a:r>
                    </a:p>
                  </a:txBody>
                  <a:tcPr marL="0" marR="0" marT="0" marB="0" anchor="b"/>
                </a:tc>
                <a:tc>
                  <a:txBody>
                    <a:bodyPr/>
                    <a:lstStyle/>
                    <a:p>
                      <a:pPr marL="0" marR="0" indent="0"/>
                      <a:r>
                        <a:rPr lang="tr" sz="450">
                          <a:solidFill>
                            <a:srgbClr val="9BAFE2"/>
                          </a:solidFill>
                          <a:latin typeface="Arial"/>
                        </a:rPr>
                        <a:t>K </a:t>
                      </a:r>
                      <a:r>
                        <a:rPr lang="tr" sz="450">
                          <a:solidFill>
                            <a:srgbClr val="8B8A8C"/>
                          </a:solidFill>
                          <a:latin typeface="Arial"/>
                        </a:rPr>
                        <a:t>1 Kdv U Kuruçay Satıcı</a:t>
                      </a:r>
                    </a:p>
                  </a:txBody>
                  <a:tcPr marL="0" marR="0" marT="0" marB="0" anchor="b"/>
                </a:tc>
                <a:tc>
                  <a:txBody>
                    <a:bodyPr/>
                    <a:lstStyle/>
                    <a:p>
                      <a:pPr marL="0" marR="0" indent="0" algn="just"/>
                      <a:r>
                        <a:rPr lang="tr" sz="400" b="1">
                          <a:solidFill>
                            <a:srgbClr val="8B8A8C"/>
                          </a:solidFill>
                          <a:latin typeface="Arial"/>
                        </a:rPr>
                        <a:t>TL</a:t>
                      </a:r>
                    </a:p>
                  </a:txBody>
                  <a:tcPr marL="0" marR="0" marT="0" marB="0" anchor="b"/>
                </a:tc>
                <a:tc>
                  <a:txBody>
                    <a:bodyPr/>
                    <a:lstStyle/>
                    <a:p>
                      <a:pPr marL="0" marR="0" indent="342900" algn="just"/>
                      <a:r>
                        <a:rPr lang="tr" sz="450">
                          <a:solidFill>
                            <a:srgbClr val="8B8A8C"/>
                          </a:solidFill>
                          <a:latin typeface="Arial"/>
                        </a:rPr>
                        <a:t>785.453,75</a:t>
                      </a:r>
                    </a:p>
                  </a:txBody>
                  <a:tcPr marL="0" marR="0" marT="0" marB="0" anchor="b"/>
                </a:tc>
                <a:tc>
                  <a:txBody>
                    <a:bodyPr/>
                    <a:lstStyle/>
                    <a:p>
                      <a:pPr marL="0" marR="0" indent="342900" algn="just"/>
                      <a:r>
                        <a:rPr lang="tr" sz="450">
                          <a:solidFill>
                            <a:srgbClr val="8B8A8C"/>
                          </a:solidFill>
                          <a:latin typeface="Arial"/>
                        </a:rPr>
                        <a:t>785 4 53,75</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25"/>
                  </a:ext>
                </a:extLst>
              </a:tr>
              <a:tr h="97536">
                <a:tc>
                  <a:txBody>
                    <a:bodyPr/>
                    <a:lstStyle/>
                    <a:p>
                      <a:pPr marL="0" marR="0" indent="0"/>
                      <a:r>
                        <a:rPr lang="tr" sz="450">
                          <a:solidFill>
                            <a:srgbClr val="696469"/>
                          </a:solidFill>
                          <a:latin typeface="Arial"/>
                        </a:rPr>
                        <a:t>600.05</a:t>
                      </a:r>
                    </a:p>
                  </a:txBody>
                  <a:tcPr marL="0" marR="0" marT="0" marB="0" anchor="b"/>
                </a:tc>
                <a:tc>
                  <a:txBody>
                    <a:bodyPr/>
                    <a:lstStyle/>
                    <a:p>
                      <a:pPr marL="0" marR="0" indent="0"/>
                      <a:r>
                        <a:rPr lang="tr" sz="450">
                          <a:solidFill>
                            <a:srgbClr val="696469"/>
                          </a:solidFill>
                          <a:latin typeface="Arial"/>
                        </a:rPr>
                        <a:t>SOSYAL TESİS (ÇAY BAHÇESİ (GELİRLERİ</a:t>
                      </a:r>
                    </a:p>
                  </a:txBody>
                  <a:tcPr marL="0" marR="0" marT="0" marB="0" anchor="b"/>
                </a:tc>
                <a:tc>
                  <a:txBody>
                    <a:bodyPr/>
                    <a:lstStyle/>
                    <a:p>
                      <a:endParaRPr sz="500"/>
                    </a:p>
                  </a:txBody>
                  <a:tcPr marL="0" marR="0" marT="0" marB="0"/>
                </a:tc>
                <a:tc>
                  <a:txBody>
                    <a:bodyPr/>
                    <a:lstStyle/>
                    <a:p>
                      <a:pPr marL="0" marR="0" indent="203200"/>
                      <a:r>
                        <a:rPr lang="tr" sz="450">
                          <a:solidFill>
                            <a:srgbClr val="424E31"/>
                          </a:solidFill>
                          <a:latin typeface="Arial"/>
                        </a:rPr>
                        <a:t>3.248.785,85</a:t>
                      </a:r>
                    </a:p>
                  </a:txBody>
                  <a:tcPr marL="0" marR="0" marT="0" marB="0" anchor="b"/>
                </a:tc>
                <a:tc>
                  <a:txBody>
                    <a:bodyPr/>
                    <a:lstStyle/>
                    <a:p>
                      <a:pPr marL="0" marR="0" indent="203200" algn="just"/>
                      <a:r>
                        <a:rPr lang="tr" sz="450">
                          <a:solidFill>
                            <a:srgbClr val="424E31"/>
                          </a:solidFill>
                          <a:latin typeface="Arial"/>
                        </a:rPr>
                        <a:t>3.248.785,85</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26"/>
                  </a:ext>
                </a:extLst>
              </a:tr>
              <a:tr h="94488">
                <a:tc>
                  <a:txBody>
                    <a:bodyPr/>
                    <a:lstStyle/>
                    <a:p>
                      <a:pPr marL="0" marR="0" indent="0" algn="just"/>
                      <a:r>
                        <a:rPr lang="tr" sz="450">
                          <a:solidFill>
                            <a:srgbClr val="8B8A8C"/>
                          </a:solidFill>
                          <a:latin typeface="Arial"/>
                        </a:rPr>
                        <a:t>600.05.003</a:t>
                      </a:r>
                    </a:p>
                  </a:txBody>
                  <a:tcPr marL="0" marR="0" marT="0" marB="0"/>
                </a:tc>
                <a:tc>
                  <a:txBody>
                    <a:bodyPr/>
                    <a:lstStyle/>
                    <a:p>
                      <a:pPr marL="0" marR="0" indent="0"/>
                      <a:r>
                        <a:rPr lang="tr" sz="450">
                          <a:solidFill>
                            <a:srgbClr val="8B8A8C"/>
                          </a:solidFill>
                          <a:latin typeface="Arial"/>
                        </a:rPr>
                        <a:t>K 10 KDV Li YİYECEK İÇECEK GELİRLERİ</a:t>
                      </a:r>
                    </a:p>
                  </a:txBody>
                  <a:tcPr marL="0" marR="0" marT="0" marB="0"/>
                </a:tc>
                <a:tc>
                  <a:txBody>
                    <a:bodyPr/>
                    <a:lstStyle/>
                    <a:p>
                      <a:pPr marL="0" marR="0" indent="0" algn="just"/>
                      <a:r>
                        <a:rPr lang="tr" sz="400" b="1">
                          <a:solidFill>
                            <a:srgbClr val="8B8A8C"/>
                          </a:solidFill>
                          <a:latin typeface="Arial"/>
                        </a:rPr>
                        <a:t>TL</a:t>
                      </a:r>
                    </a:p>
                  </a:txBody>
                  <a:tcPr marL="0" marR="0" marT="0" marB="0"/>
                </a:tc>
                <a:tc>
                  <a:txBody>
                    <a:bodyPr/>
                    <a:lstStyle/>
                    <a:p>
                      <a:pPr marL="0" marR="0" indent="292100" algn="just"/>
                      <a:r>
                        <a:rPr lang="tr" sz="450">
                          <a:solidFill>
                            <a:srgbClr val="8B8A8C"/>
                          </a:solidFill>
                          <a:latin typeface="Arial"/>
                        </a:rPr>
                        <a:t>3.248.785,85</a:t>
                      </a:r>
                    </a:p>
                  </a:txBody>
                  <a:tcPr marL="0" marR="0" marT="0" marB="0"/>
                </a:tc>
                <a:tc>
                  <a:txBody>
                    <a:bodyPr/>
                    <a:lstStyle/>
                    <a:p>
                      <a:pPr marL="0" marR="0" indent="292100" algn="just"/>
                      <a:r>
                        <a:rPr lang="tr" sz="450">
                          <a:solidFill>
                            <a:srgbClr val="8B8A8C"/>
                          </a:solidFill>
                          <a:latin typeface="Arial"/>
                        </a:rPr>
                        <a:t>3.248.78 5,85</a:t>
                      </a:r>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27"/>
                  </a:ext>
                </a:extLst>
              </a:tr>
              <a:tr h="94488">
                <a:tc>
                  <a:txBody>
                    <a:bodyPr/>
                    <a:lstStyle/>
                    <a:p>
                      <a:pPr marL="0" marR="0" indent="0" algn="just"/>
                      <a:r>
                        <a:rPr lang="tr" sz="450">
                          <a:solidFill>
                            <a:srgbClr val="8B8A8C"/>
                          </a:solidFill>
                          <a:latin typeface="Arial"/>
                        </a:rPr>
                        <a:t>600.20</a:t>
                      </a:r>
                    </a:p>
                  </a:txBody>
                  <a:tcPr marL="0" marR="0" marT="0" marB="0" anchor="b"/>
                </a:tc>
                <a:tc>
                  <a:txBody>
                    <a:bodyPr/>
                    <a:lstStyle/>
                    <a:p>
                      <a:pPr marL="0" marR="0" indent="0"/>
                      <a:r>
                        <a:rPr lang="tr" sz="450">
                          <a:solidFill>
                            <a:srgbClr val="8B8A8C"/>
                          </a:solidFill>
                          <a:latin typeface="Arial"/>
                        </a:rPr>
                        <a:t>K 20 KDV Li HEDİYELİK EŞYA SATIŞI</a:t>
                      </a:r>
                    </a:p>
                  </a:txBody>
                  <a:tcPr marL="0" marR="0" marT="0" marB="0" anchor="b"/>
                </a:tc>
                <a:tc>
                  <a:txBody>
                    <a:bodyPr/>
                    <a:lstStyle/>
                    <a:p>
                      <a:pPr marL="0" marR="0" indent="0" algn="just"/>
                      <a:r>
                        <a:rPr lang="tr" sz="400" b="1">
                          <a:solidFill>
                            <a:srgbClr val="696469"/>
                          </a:solidFill>
                          <a:latin typeface="Arial"/>
                        </a:rPr>
                        <a:t>TL</a:t>
                      </a:r>
                    </a:p>
                  </a:txBody>
                  <a:tcPr marL="0" marR="0" marT="0" marB="0" anchor="b"/>
                </a:tc>
                <a:tc>
                  <a:txBody>
                    <a:bodyPr/>
                    <a:lstStyle/>
                    <a:p>
                      <a:pPr marL="0" marR="0" indent="368300" algn="just"/>
                      <a:r>
                        <a:rPr lang="tr" sz="450">
                          <a:solidFill>
                            <a:srgbClr val="8B8A8C"/>
                          </a:solidFill>
                          <a:latin typeface="Arial"/>
                        </a:rPr>
                        <a:t>47.217,51</a:t>
                      </a:r>
                    </a:p>
                  </a:txBody>
                  <a:tcPr marL="0" marR="0" marT="0" marB="0" anchor="b"/>
                </a:tc>
                <a:tc>
                  <a:txBody>
                    <a:bodyPr/>
                    <a:lstStyle/>
                    <a:p>
                      <a:pPr marL="0" marR="0" indent="368300" algn="just"/>
                      <a:r>
                        <a:rPr lang="tr" sz="450">
                          <a:solidFill>
                            <a:srgbClr val="8B8A8C"/>
                          </a:solidFill>
                          <a:latin typeface="Arial"/>
                        </a:rPr>
                        <a:t>47.217,51</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28"/>
                  </a:ext>
                </a:extLst>
              </a:tr>
              <a:tr h="97536">
                <a:tc>
                  <a:txBody>
                    <a:bodyPr/>
                    <a:lstStyle/>
                    <a:p>
                      <a:pPr marL="0" marR="0" indent="0"/>
                      <a:r>
                        <a:rPr lang="tr" sz="450">
                          <a:solidFill>
                            <a:srgbClr val="424E31"/>
                          </a:solidFill>
                          <a:latin typeface="Arial"/>
                        </a:rPr>
                        <a:t>62</a:t>
                      </a:r>
                    </a:p>
                  </a:txBody>
                  <a:tcPr marL="0" marR="0" marT="0" marB="0" anchor="b"/>
                </a:tc>
                <a:tc>
                  <a:txBody>
                    <a:bodyPr/>
                    <a:lstStyle/>
                    <a:p>
                      <a:pPr marL="0" marR="0" indent="0"/>
                      <a:r>
                        <a:rPr lang="tr" sz="450">
                          <a:solidFill>
                            <a:srgbClr val="696469"/>
                          </a:solidFill>
                          <a:latin typeface="Arial"/>
                        </a:rPr>
                        <a:t>SATIŞLARIN MALİYETİ (•)</a:t>
                      </a:r>
                    </a:p>
                  </a:txBody>
                  <a:tcPr marL="0" marR="0" marT="0" marB="0" anchor="b"/>
                </a:tc>
                <a:tc>
                  <a:txBody>
                    <a:bodyPr/>
                    <a:lstStyle/>
                    <a:p>
                      <a:endParaRPr sz="500"/>
                    </a:p>
                  </a:txBody>
                  <a:tcPr marL="0" marR="0" marT="0" marB="0"/>
                </a:tc>
                <a:tc>
                  <a:txBody>
                    <a:bodyPr/>
                    <a:lstStyle/>
                    <a:p>
                      <a:pPr marL="0" marR="0" indent="203200" algn="just"/>
                      <a:r>
                        <a:rPr lang="tr" sz="450">
                          <a:solidFill>
                            <a:srgbClr val="696469"/>
                          </a:solidFill>
                          <a:latin typeface="Arial"/>
                        </a:rPr>
                        <a:t>3.022.583,86</a:t>
                      </a:r>
                    </a:p>
                  </a:txBody>
                  <a:tcPr marL="0" marR="0" marT="0" marB="0" anchor="b"/>
                </a:tc>
                <a:tc>
                  <a:txBody>
                    <a:bodyPr/>
                    <a:lstStyle/>
                    <a:p>
                      <a:pPr marL="0" marR="0" indent="203200" algn="just"/>
                      <a:r>
                        <a:rPr lang="tr" sz="450">
                          <a:solidFill>
                            <a:srgbClr val="696469"/>
                          </a:solidFill>
                          <a:latin typeface="Arial"/>
                        </a:rPr>
                        <a:t>3.022.583,86</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29"/>
                  </a:ext>
                </a:extLst>
              </a:tr>
              <a:tr h="91440">
                <a:tc>
                  <a:txBody>
                    <a:bodyPr/>
                    <a:lstStyle/>
                    <a:p>
                      <a:pPr marL="0" marR="0" indent="0"/>
                      <a:r>
                        <a:rPr lang="tr" sz="450">
                          <a:solidFill>
                            <a:srgbClr val="696469"/>
                          </a:solidFill>
                          <a:latin typeface="Arial"/>
                        </a:rPr>
                        <a:t>621</a:t>
                      </a:r>
                    </a:p>
                  </a:txBody>
                  <a:tcPr marL="0" marR="0" marT="0" marB="0" anchor="b"/>
                </a:tc>
                <a:tc>
                  <a:txBody>
                    <a:bodyPr/>
                    <a:lstStyle/>
                    <a:p>
                      <a:pPr marL="0" marR="0" indent="0"/>
                      <a:r>
                        <a:rPr lang="tr" sz="450">
                          <a:solidFill>
                            <a:srgbClr val="696469"/>
                          </a:solidFill>
                          <a:latin typeface="Arial"/>
                        </a:rPr>
                        <a:t>SATILAN TİCARİ MALLAR MALİYETİ (-)</a:t>
                      </a:r>
                    </a:p>
                  </a:txBody>
                  <a:tcPr marL="0" marR="0" marT="0" marB="0" anchor="b"/>
                </a:tc>
                <a:tc>
                  <a:txBody>
                    <a:bodyPr/>
                    <a:lstStyle/>
                    <a:p>
                      <a:endParaRPr sz="500"/>
                    </a:p>
                  </a:txBody>
                  <a:tcPr marL="0" marR="0" marT="0" marB="0"/>
                </a:tc>
                <a:tc>
                  <a:txBody>
                    <a:bodyPr/>
                    <a:lstStyle/>
                    <a:p>
                      <a:pPr marL="0" marR="0" indent="292100"/>
                      <a:r>
                        <a:rPr lang="tr" sz="450">
                          <a:solidFill>
                            <a:srgbClr val="424E31"/>
                          </a:solidFill>
                          <a:latin typeface="Arial"/>
                        </a:rPr>
                        <a:t>515.913,54</a:t>
                      </a:r>
                    </a:p>
                  </a:txBody>
                  <a:tcPr marL="0" marR="0" marT="0" marB="0" anchor="b"/>
                </a:tc>
                <a:tc>
                  <a:txBody>
                    <a:bodyPr/>
                    <a:lstStyle/>
                    <a:p>
                      <a:pPr marL="0" marR="0" indent="292100" algn="just"/>
                      <a:r>
                        <a:rPr lang="tr" sz="450">
                          <a:solidFill>
                            <a:srgbClr val="424E31"/>
                          </a:solidFill>
                          <a:latin typeface="Arial"/>
                        </a:rPr>
                        <a:t>515.913,54</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30"/>
                  </a:ext>
                </a:extLst>
              </a:tr>
              <a:tr h="100584">
                <a:tc>
                  <a:txBody>
                    <a:bodyPr/>
                    <a:lstStyle/>
                    <a:p>
                      <a:pPr marL="0" marR="0" indent="0"/>
                      <a:r>
                        <a:rPr lang="tr" sz="450">
                          <a:solidFill>
                            <a:srgbClr val="8B8A8C"/>
                          </a:solidFill>
                          <a:latin typeface="Arial"/>
                        </a:rPr>
                        <a:t>621.01</a:t>
                      </a:r>
                    </a:p>
                  </a:txBody>
                  <a:tcPr marL="0" marR="0" marT="0" marB="0" anchor="b"/>
                </a:tc>
                <a:tc>
                  <a:txBody>
                    <a:bodyPr/>
                    <a:lstStyle/>
                    <a:p>
                      <a:pPr marL="0" marR="0" indent="0"/>
                      <a:r>
                        <a:rPr lang="tr" sz="450">
                          <a:solidFill>
                            <a:srgbClr val="8B8A8C"/>
                          </a:solidFill>
                          <a:latin typeface="Arial"/>
                        </a:rPr>
                        <a:t>Satılan Ticari Mallar Maliyeti</a:t>
                      </a:r>
                    </a:p>
                  </a:txBody>
                  <a:tcPr marL="0" marR="0" marT="0" marB="0" anchor="b"/>
                </a:tc>
                <a:tc>
                  <a:txBody>
                    <a:bodyPr/>
                    <a:lstStyle/>
                    <a:p>
                      <a:pPr marL="0" marR="0" indent="0" algn="just"/>
                      <a:r>
                        <a:rPr lang="tr" sz="400" b="1">
                          <a:solidFill>
                            <a:srgbClr val="8B8A8C"/>
                          </a:solidFill>
                          <a:latin typeface="Arial"/>
                        </a:rPr>
                        <a:t>TL</a:t>
                      </a:r>
                    </a:p>
                  </a:txBody>
                  <a:tcPr marL="0" marR="0" marT="0" marB="0" anchor="b"/>
                </a:tc>
                <a:tc>
                  <a:txBody>
                    <a:bodyPr/>
                    <a:lstStyle/>
                    <a:p>
                      <a:pPr marL="0" marR="0" indent="342900" algn="just"/>
                      <a:r>
                        <a:rPr lang="tr" sz="450">
                          <a:solidFill>
                            <a:srgbClr val="8B8A8C"/>
                          </a:solidFill>
                          <a:latin typeface="Arial"/>
                        </a:rPr>
                        <a:t>515 913,54</a:t>
                      </a:r>
                    </a:p>
                  </a:txBody>
                  <a:tcPr marL="0" marR="0" marT="0" marB="0" anchor="b"/>
                </a:tc>
                <a:tc>
                  <a:txBody>
                    <a:bodyPr/>
                    <a:lstStyle/>
                    <a:p>
                      <a:pPr marL="0" marR="0" indent="342900" algn="just"/>
                      <a:r>
                        <a:rPr lang="tr" sz="450">
                          <a:solidFill>
                            <a:srgbClr val="8B8A8C"/>
                          </a:solidFill>
                          <a:latin typeface="Arial"/>
                        </a:rPr>
                        <a:t>515.913,54</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31"/>
                  </a:ext>
                </a:extLst>
              </a:tr>
              <a:tr h="97536">
                <a:tc>
                  <a:txBody>
                    <a:bodyPr/>
                    <a:lstStyle/>
                    <a:p>
                      <a:pPr marL="0" marR="0" indent="0"/>
                      <a:r>
                        <a:rPr lang="tr" sz="450">
                          <a:solidFill>
                            <a:srgbClr val="424E31"/>
                          </a:solidFill>
                          <a:latin typeface="Arial"/>
                        </a:rPr>
                        <a:t>622</a:t>
                      </a:r>
                    </a:p>
                  </a:txBody>
                  <a:tcPr marL="0" marR="0" marT="0" marB="0" anchor="b"/>
                </a:tc>
                <a:tc>
                  <a:txBody>
                    <a:bodyPr/>
                    <a:lstStyle/>
                    <a:p>
                      <a:pPr marL="0" marR="0" indent="0"/>
                      <a:r>
                        <a:rPr lang="tr" sz="450">
                          <a:solidFill>
                            <a:srgbClr val="696469"/>
                          </a:solidFill>
                          <a:latin typeface="Arial"/>
                        </a:rPr>
                        <a:t>SATILAN HİZMET MALİYETİ (-)</a:t>
                      </a:r>
                    </a:p>
                  </a:txBody>
                  <a:tcPr marL="0" marR="0" marT="0" marB="0" anchor="b"/>
                </a:tc>
                <a:tc>
                  <a:txBody>
                    <a:bodyPr/>
                    <a:lstStyle/>
                    <a:p>
                      <a:endParaRPr sz="500"/>
                    </a:p>
                  </a:txBody>
                  <a:tcPr marL="0" marR="0" marT="0" marB="0"/>
                </a:tc>
                <a:tc>
                  <a:txBody>
                    <a:bodyPr/>
                    <a:lstStyle/>
                    <a:p>
                      <a:pPr marL="0" marR="0" indent="203200"/>
                      <a:r>
                        <a:rPr lang="tr" sz="450">
                          <a:solidFill>
                            <a:srgbClr val="424E31"/>
                          </a:solidFill>
                          <a:latin typeface="Arial"/>
                        </a:rPr>
                        <a:t>2.506.670,32</a:t>
                      </a:r>
                    </a:p>
                  </a:txBody>
                  <a:tcPr marL="0" marR="0" marT="0" marB="0" anchor="b"/>
                </a:tc>
                <a:tc>
                  <a:txBody>
                    <a:bodyPr/>
                    <a:lstStyle/>
                    <a:p>
                      <a:pPr marL="0" marR="0" indent="203200" algn="just"/>
                      <a:r>
                        <a:rPr lang="tr" sz="450">
                          <a:solidFill>
                            <a:srgbClr val="424E31"/>
                          </a:solidFill>
                          <a:latin typeface="Arial"/>
                        </a:rPr>
                        <a:t>2.506.670,32</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32"/>
                  </a:ext>
                </a:extLst>
              </a:tr>
              <a:tr h="94488">
                <a:tc>
                  <a:txBody>
                    <a:bodyPr/>
                    <a:lstStyle/>
                    <a:p>
                      <a:pPr marL="0" marR="0" indent="0"/>
                      <a:r>
                        <a:rPr lang="tr" sz="450">
                          <a:solidFill>
                            <a:srgbClr val="8B8A8C"/>
                          </a:solidFill>
                          <a:latin typeface="Arial"/>
                        </a:rPr>
                        <a:t>622.01</a:t>
                      </a:r>
                    </a:p>
                  </a:txBody>
                  <a:tcPr marL="0" marR="0" marT="0" marB="0" anchor="b"/>
                </a:tc>
                <a:tc>
                  <a:txBody>
                    <a:bodyPr/>
                    <a:lstStyle/>
                    <a:p>
                      <a:pPr marL="0" marR="0" indent="0"/>
                      <a:r>
                        <a:rPr lang="tr" sz="450">
                          <a:solidFill>
                            <a:srgbClr val="8B8A8C"/>
                          </a:solidFill>
                          <a:latin typeface="Arial"/>
                        </a:rPr>
                        <a:t>Satılan Hizmet Maliyeti</a:t>
                      </a:r>
                    </a:p>
                  </a:txBody>
                  <a:tcPr marL="0" marR="0" marT="0" marB="0" anchor="b"/>
                </a:tc>
                <a:tc>
                  <a:txBody>
                    <a:bodyPr/>
                    <a:lstStyle/>
                    <a:p>
                      <a:pPr marL="0" marR="0" indent="0" algn="just"/>
                      <a:r>
                        <a:rPr lang="tr" sz="400" b="1">
                          <a:solidFill>
                            <a:srgbClr val="696469"/>
                          </a:solidFill>
                          <a:latin typeface="Arial"/>
                        </a:rPr>
                        <a:t>Tl</a:t>
                      </a:r>
                    </a:p>
                  </a:txBody>
                  <a:tcPr marL="0" marR="0" marT="0" marB="0" anchor="b">
                    <a:solidFill>
                      <a:srgbClr val="DDE9FC"/>
                    </a:solidFill>
                  </a:tcPr>
                </a:tc>
                <a:tc>
                  <a:txBody>
                    <a:bodyPr/>
                    <a:lstStyle/>
                    <a:p>
                      <a:pPr marL="0" marR="0" indent="292100"/>
                      <a:r>
                        <a:rPr lang="tr" sz="450">
                          <a:solidFill>
                            <a:srgbClr val="8B8A8C"/>
                          </a:solidFill>
                          <a:latin typeface="Arial"/>
                        </a:rPr>
                        <a:t>2 506.670,32</a:t>
                      </a:r>
                    </a:p>
                  </a:txBody>
                  <a:tcPr marL="0" marR="0" marT="0" marB="0" anchor="b"/>
                </a:tc>
                <a:tc>
                  <a:txBody>
                    <a:bodyPr/>
                    <a:lstStyle/>
                    <a:p>
                      <a:pPr marL="0" marR="0" indent="292100" algn="just"/>
                      <a:r>
                        <a:rPr lang="tr" sz="450">
                          <a:solidFill>
                            <a:srgbClr val="8B8A8C"/>
                          </a:solidFill>
                          <a:latin typeface="Arial"/>
                        </a:rPr>
                        <a:t>2.506.670,32</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33"/>
                  </a:ext>
                </a:extLst>
              </a:tr>
              <a:tr h="100584">
                <a:tc>
                  <a:txBody>
                    <a:bodyPr/>
                    <a:lstStyle/>
                    <a:p>
                      <a:pPr marL="0" marR="0" indent="0"/>
                      <a:r>
                        <a:rPr lang="tr" sz="450">
                          <a:solidFill>
                            <a:srgbClr val="424E31"/>
                          </a:solidFill>
                          <a:latin typeface="Arial"/>
                        </a:rPr>
                        <a:t>63</a:t>
                      </a:r>
                    </a:p>
                  </a:txBody>
                  <a:tcPr marL="0" marR="0" marT="0" marB="0"/>
                </a:tc>
                <a:tc>
                  <a:txBody>
                    <a:bodyPr/>
                    <a:lstStyle/>
                    <a:p>
                      <a:pPr marL="0" marR="0" indent="0"/>
                      <a:r>
                        <a:rPr lang="tr" sz="450">
                          <a:solidFill>
                            <a:srgbClr val="696469"/>
                          </a:solidFill>
                          <a:latin typeface="Arial"/>
                        </a:rPr>
                        <a:t>FAALİYET GİDERLERİ (-)</a:t>
                      </a:r>
                    </a:p>
                  </a:txBody>
                  <a:tcPr marL="0" marR="0" marT="0" marB="0"/>
                </a:tc>
                <a:tc>
                  <a:txBody>
                    <a:bodyPr/>
                    <a:lstStyle/>
                    <a:p>
                      <a:endParaRPr sz="500"/>
                    </a:p>
                  </a:txBody>
                  <a:tcPr marL="0" marR="0" marT="0" marB="0">
                    <a:solidFill>
                      <a:srgbClr val="DDE9FC"/>
                    </a:solidFill>
                  </a:tcPr>
                </a:tc>
                <a:tc>
                  <a:txBody>
                    <a:bodyPr/>
                    <a:lstStyle/>
                    <a:p>
                      <a:pPr marL="0" marR="0" indent="292100"/>
                      <a:r>
                        <a:rPr lang="tr" sz="450">
                          <a:solidFill>
                            <a:srgbClr val="424E31"/>
                          </a:solidFill>
                          <a:latin typeface="Arial"/>
                        </a:rPr>
                        <a:t>775.068,26</a:t>
                      </a:r>
                    </a:p>
                  </a:txBody>
                  <a:tcPr marL="0" marR="0" marT="0" marB="0">
                    <a:solidFill>
                      <a:srgbClr val="DDE9FC"/>
                    </a:solidFill>
                  </a:tcPr>
                </a:tc>
                <a:tc>
                  <a:txBody>
                    <a:bodyPr/>
                    <a:lstStyle/>
                    <a:p>
                      <a:pPr marL="0" marR="0" indent="292100" algn="just"/>
                      <a:r>
                        <a:rPr lang="tr" sz="450">
                          <a:solidFill>
                            <a:srgbClr val="696469"/>
                          </a:solidFill>
                          <a:latin typeface="Arial"/>
                        </a:rPr>
                        <a:t>775.068,26</a:t>
                      </a:r>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34"/>
                  </a:ext>
                </a:extLst>
              </a:tr>
              <a:tr h="88392">
                <a:tc>
                  <a:txBody>
                    <a:bodyPr/>
                    <a:lstStyle/>
                    <a:p>
                      <a:pPr marL="0" marR="0" indent="0"/>
                      <a:r>
                        <a:rPr lang="tr" sz="450">
                          <a:solidFill>
                            <a:srgbClr val="424E31"/>
                          </a:solidFill>
                          <a:latin typeface="Arial"/>
                        </a:rPr>
                        <a:t>632</a:t>
                      </a:r>
                    </a:p>
                  </a:txBody>
                  <a:tcPr marL="0" marR="0" marT="0" marB="0" anchor="b"/>
                </a:tc>
                <a:tc>
                  <a:txBody>
                    <a:bodyPr/>
                    <a:lstStyle/>
                    <a:p>
                      <a:pPr marL="0" marR="0" indent="0"/>
                      <a:r>
                        <a:rPr lang="tr" sz="450">
                          <a:solidFill>
                            <a:srgbClr val="696469"/>
                          </a:solidFill>
                          <a:latin typeface="Arial"/>
                        </a:rPr>
                        <a:t>GENEL YÖNETİM GİDERLERİ (-)</a:t>
                      </a:r>
                    </a:p>
                  </a:txBody>
                  <a:tcPr marL="0" marR="0" marT="0" marB="0" anchor="b"/>
                </a:tc>
                <a:tc>
                  <a:txBody>
                    <a:bodyPr/>
                    <a:lstStyle/>
                    <a:p>
                      <a:endParaRPr sz="500"/>
                    </a:p>
                  </a:txBody>
                  <a:tcPr marL="0" marR="0" marT="0" marB="0">
                    <a:solidFill>
                      <a:srgbClr val="DDE9FC"/>
                    </a:solidFill>
                  </a:tcPr>
                </a:tc>
                <a:tc>
                  <a:txBody>
                    <a:bodyPr/>
                    <a:lstStyle/>
                    <a:p>
                      <a:pPr marL="0" marR="0" indent="292100"/>
                      <a:r>
                        <a:rPr lang="tr" sz="450">
                          <a:solidFill>
                            <a:srgbClr val="424E31"/>
                          </a:solidFill>
                          <a:latin typeface="Arial"/>
                        </a:rPr>
                        <a:t>775.068,26</a:t>
                      </a:r>
                    </a:p>
                  </a:txBody>
                  <a:tcPr marL="0" marR="0" marT="0" marB="0" anchor="b">
                    <a:solidFill>
                      <a:srgbClr val="DDE9FC"/>
                    </a:solidFill>
                  </a:tcPr>
                </a:tc>
                <a:tc>
                  <a:txBody>
                    <a:bodyPr/>
                    <a:lstStyle/>
                    <a:p>
                      <a:pPr marL="0" marR="0" indent="292100" algn="just"/>
                      <a:r>
                        <a:rPr lang="tr" sz="450">
                          <a:solidFill>
                            <a:srgbClr val="696469"/>
                          </a:solidFill>
                          <a:latin typeface="Arial"/>
                        </a:rPr>
                        <a:t>775.068,26</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35"/>
                  </a:ext>
                </a:extLst>
              </a:tr>
              <a:tr h="97536">
                <a:tc>
                  <a:txBody>
                    <a:bodyPr/>
                    <a:lstStyle/>
                    <a:p>
                      <a:pPr marL="0" marR="0" indent="0" algn="just"/>
                      <a:r>
                        <a:rPr lang="tr" sz="450">
                          <a:solidFill>
                            <a:srgbClr val="8B8A8C"/>
                          </a:solidFill>
                          <a:latin typeface="Arial"/>
                        </a:rPr>
                        <a:t>632.01</a:t>
                      </a:r>
                    </a:p>
                  </a:txBody>
                  <a:tcPr marL="0" marR="0" marT="0" marB="0" anchor="b"/>
                </a:tc>
                <a:tc>
                  <a:txBody>
                    <a:bodyPr/>
                    <a:lstStyle/>
                    <a:p>
                      <a:pPr marL="0" marR="0" indent="0"/>
                      <a:r>
                        <a:rPr lang="tr" sz="450">
                          <a:solidFill>
                            <a:srgbClr val="8B8A8C"/>
                          </a:solidFill>
                          <a:latin typeface="Arial"/>
                        </a:rPr>
                        <a:t>Genel Yönetim Giderleri</a:t>
                      </a:r>
                    </a:p>
                  </a:txBody>
                  <a:tcPr marL="0" marR="0" marT="0" marB="0" anchor="b"/>
                </a:tc>
                <a:tc>
                  <a:txBody>
                    <a:bodyPr/>
                    <a:lstStyle/>
                    <a:p>
                      <a:pPr marL="0" marR="0" indent="0" algn="just"/>
                      <a:r>
                        <a:rPr lang="tr" sz="400" b="1">
                          <a:solidFill>
                            <a:srgbClr val="8B8A8C"/>
                          </a:solidFill>
                          <a:latin typeface="Arial"/>
                        </a:rPr>
                        <a:t>TL</a:t>
                      </a:r>
                    </a:p>
                  </a:txBody>
                  <a:tcPr marL="0" marR="0" marT="0" marB="0" anchor="b">
                    <a:solidFill>
                      <a:srgbClr val="DDE9FC"/>
                    </a:solidFill>
                  </a:tcPr>
                </a:tc>
                <a:tc>
                  <a:txBody>
                    <a:bodyPr/>
                    <a:lstStyle/>
                    <a:p>
                      <a:pPr marL="0" marR="0" indent="342900" algn="just"/>
                      <a:r>
                        <a:rPr lang="tr" sz="450">
                          <a:solidFill>
                            <a:srgbClr val="696469"/>
                          </a:solidFill>
                          <a:latin typeface="Arial"/>
                        </a:rPr>
                        <a:t>775.068,2ı</a:t>
                      </a:r>
                    </a:p>
                  </a:txBody>
                  <a:tcPr marL="0" marR="0" marT="0" marB="0" anchor="b">
                    <a:solidFill>
                      <a:srgbClr val="DDE9FC"/>
                    </a:solidFill>
                  </a:tcPr>
                </a:tc>
                <a:tc>
                  <a:txBody>
                    <a:bodyPr/>
                    <a:lstStyle/>
                    <a:p>
                      <a:pPr marL="0" marR="0" indent="342900" algn="just"/>
                      <a:r>
                        <a:rPr lang="tr" sz="450">
                          <a:solidFill>
                            <a:srgbClr val="8B8A8C"/>
                          </a:solidFill>
                          <a:latin typeface="Arial"/>
                        </a:rPr>
                        <a:t>775.068,26</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36"/>
                  </a:ext>
                </a:extLst>
              </a:tr>
              <a:tr h="94488">
                <a:tc>
                  <a:txBody>
                    <a:bodyPr/>
                    <a:lstStyle/>
                    <a:p>
                      <a:pPr marL="0" marR="0" indent="0"/>
                      <a:r>
                        <a:rPr lang="tr" sz="450">
                          <a:solidFill>
                            <a:srgbClr val="424E31"/>
                          </a:solidFill>
                          <a:latin typeface="Arial"/>
                        </a:rPr>
                        <a:t>64</a:t>
                      </a:r>
                    </a:p>
                  </a:txBody>
                  <a:tcPr marL="0" marR="0" marT="0" marB="0" anchor="b"/>
                </a:tc>
                <a:tc>
                  <a:txBody>
                    <a:bodyPr/>
                    <a:lstStyle/>
                    <a:p>
                      <a:pPr marL="0" marR="0" indent="0"/>
                      <a:r>
                        <a:rPr lang="tr" sz="450">
                          <a:solidFill>
                            <a:srgbClr val="424E31"/>
                          </a:solidFill>
                          <a:latin typeface="Arial"/>
                        </a:rPr>
                        <a:t>DİĞER FAALİYETLERDEN OLAĞAN GELİR VE KARLAR</a:t>
                      </a:r>
                    </a:p>
                  </a:txBody>
                  <a:tcPr marL="0" marR="0" marT="0" marB="0" anchor="b"/>
                </a:tc>
                <a:tc>
                  <a:txBody>
                    <a:bodyPr/>
                    <a:lstStyle/>
                    <a:p>
                      <a:endParaRPr sz="500"/>
                    </a:p>
                  </a:txBody>
                  <a:tcPr marL="0" marR="0" marT="0" marB="0">
                    <a:solidFill>
                      <a:srgbClr val="DDE9FC"/>
                    </a:solidFill>
                  </a:tcPr>
                </a:tc>
                <a:tc>
                  <a:txBody>
                    <a:bodyPr/>
                    <a:lstStyle/>
                    <a:p>
                      <a:pPr marL="0" marR="0" indent="342900" algn="just"/>
                      <a:r>
                        <a:rPr lang="tr" sz="450">
                          <a:solidFill>
                            <a:srgbClr val="424E31"/>
                          </a:solidFill>
                          <a:latin typeface="Arial"/>
                        </a:rPr>
                        <a:t>34.418,82</a:t>
                      </a:r>
                    </a:p>
                  </a:txBody>
                  <a:tcPr marL="0" marR="0" marT="0" marB="0" anchor="b">
                    <a:solidFill>
                      <a:srgbClr val="DDE9FC"/>
                    </a:solidFill>
                  </a:tcPr>
                </a:tc>
                <a:tc>
                  <a:txBody>
                    <a:bodyPr/>
                    <a:lstStyle/>
                    <a:p>
                      <a:pPr marL="0" marR="0" indent="342900" algn="just"/>
                      <a:r>
                        <a:rPr lang="tr" sz="450">
                          <a:solidFill>
                            <a:srgbClr val="424E31"/>
                          </a:solidFill>
                          <a:latin typeface="Arial"/>
                        </a:rPr>
                        <a:t>34.418,82</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37"/>
                  </a:ext>
                </a:extLst>
              </a:tr>
              <a:tr h="100584">
                <a:tc>
                  <a:txBody>
                    <a:bodyPr/>
                    <a:lstStyle/>
                    <a:p>
                      <a:pPr marL="0" marR="0" indent="0"/>
                      <a:r>
                        <a:rPr lang="tr" sz="450">
                          <a:solidFill>
                            <a:srgbClr val="424E31"/>
                          </a:solidFill>
                          <a:latin typeface="Arial"/>
                        </a:rPr>
                        <a:t>642</a:t>
                      </a:r>
                    </a:p>
                  </a:txBody>
                  <a:tcPr marL="0" marR="0" marT="0" marB="0"/>
                </a:tc>
                <a:tc>
                  <a:txBody>
                    <a:bodyPr/>
                    <a:lstStyle/>
                    <a:p>
                      <a:pPr marL="0" marR="0" indent="0"/>
                      <a:r>
                        <a:rPr lang="tr" sz="450">
                          <a:solidFill>
                            <a:srgbClr val="696469"/>
                          </a:solidFill>
                          <a:latin typeface="Arial"/>
                        </a:rPr>
                        <a:t>FAİZ GELİRLERİ</a:t>
                      </a:r>
                    </a:p>
                  </a:txBody>
                  <a:tcPr marL="0" marR="0" marT="0" marB="0"/>
                </a:tc>
                <a:tc>
                  <a:txBody>
                    <a:bodyPr/>
                    <a:lstStyle/>
                    <a:p>
                      <a:endParaRPr sz="500"/>
                    </a:p>
                  </a:txBody>
                  <a:tcPr marL="0" marR="0" marT="0" marB="0">
                    <a:solidFill>
                      <a:srgbClr val="DDE9FC"/>
                    </a:solidFill>
                  </a:tcPr>
                </a:tc>
                <a:tc>
                  <a:txBody>
                    <a:bodyPr/>
                    <a:lstStyle/>
                    <a:p>
                      <a:pPr marL="0" marR="0" indent="342900" algn="just"/>
                      <a:r>
                        <a:rPr lang="tr" sz="450">
                          <a:solidFill>
                            <a:srgbClr val="424E31"/>
                          </a:solidFill>
                          <a:latin typeface="Arial"/>
                        </a:rPr>
                        <a:t>34.418,82</a:t>
                      </a:r>
                    </a:p>
                  </a:txBody>
                  <a:tcPr marL="0" marR="0" marT="0" marB="0">
                    <a:solidFill>
                      <a:srgbClr val="DDE9FC"/>
                    </a:solidFill>
                  </a:tcPr>
                </a:tc>
                <a:tc>
                  <a:txBody>
                    <a:bodyPr/>
                    <a:lstStyle/>
                    <a:p>
                      <a:pPr marL="0" marR="0" indent="342900" algn="just"/>
                      <a:r>
                        <a:rPr lang="tr" sz="450">
                          <a:solidFill>
                            <a:srgbClr val="424E31"/>
                          </a:solidFill>
                          <a:latin typeface="Arial"/>
                        </a:rPr>
                        <a:t>34.418,82</a:t>
                      </a:r>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38"/>
                  </a:ext>
                </a:extLst>
              </a:tr>
              <a:tr h="91440">
                <a:tc>
                  <a:txBody>
                    <a:bodyPr/>
                    <a:lstStyle/>
                    <a:p>
                      <a:pPr marL="0" marR="0" indent="0" algn="just"/>
                      <a:r>
                        <a:rPr lang="tr" sz="450">
                          <a:solidFill>
                            <a:srgbClr val="8B8A8C"/>
                          </a:solidFill>
                          <a:latin typeface="Arial"/>
                        </a:rPr>
                        <a:t>642.01</a:t>
                      </a:r>
                    </a:p>
                  </a:txBody>
                  <a:tcPr marL="0" marR="0" marT="0" marB="0" anchor="b"/>
                </a:tc>
                <a:tc>
                  <a:txBody>
                    <a:bodyPr/>
                    <a:lstStyle/>
                    <a:p>
                      <a:pPr marL="0" marR="0" indent="0"/>
                      <a:r>
                        <a:rPr lang="tr" sz="450">
                          <a:solidFill>
                            <a:srgbClr val="8B8A8C"/>
                          </a:solidFill>
                          <a:latin typeface="Arial"/>
                        </a:rPr>
                        <a:t>Ziraat Bankası Faiz Gelirleri</a:t>
                      </a:r>
                    </a:p>
                  </a:txBody>
                  <a:tcPr marL="0" marR="0" marT="0" marB="0" anchor="b"/>
                </a:tc>
                <a:tc>
                  <a:txBody>
                    <a:bodyPr/>
                    <a:lstStyle/>
                    <a:p>
                      <a:pPr marL="0" marR="0" indent="0" algn="just"/>
                      <a:r>
                        <a:rPr lang="tr" sz="400" b="1">
                          <a:solidFill>
                            <a:srgbClr val="696469"/>
                          </a:solidFill>
                          <a:latin typeface="Arial"/>
                        </a:rPr>
                        <a:t>TL</a:t>
                      </a:r>
                    </a:p>
                  </a:txBody>
                  <a:tcPr marL="0" marR="0" marT="0" marB="0" anchor="b">
                    <a:solidFill>
                      <a:srgbClr val="BEBABB"/>
                    </a:solidFill>
                  </a:tcPr>
                </a:tc>
                <a:tc>
                  <a:txBody>
                    <a:bodyPr/>
                    <a:lstStyle/>
                    <a:p>
                      <a:pPr marL="0" marR="0" indent="368300" algn="just"/>
                      <a:r>
                        <a:rPr lang="tr" sz="450">
                          <a:solidFill>
                            <a:srgbClr val="8B8A8C"/>
                          </a:solidFill>
                          <a:latin typeface="Arial"/>
                        </a:rPr>
                        <a:t>34.418,82</a:t>
                      </a:r>
                    </a:p>
                  </a:txBody>
                  <a:tcPr marL="0" marR="0" marT="0" marB="0" anchor="b">
                    <a:solidFill>
                      <a:srgbClr val="DDE9FC"/>
                    </a:solidFill>
                  </a:tcPr>
                </a:tc>
                <a:tc>
                  <a:txBody>
                    <a:bodyPr/>
                    <a:lstStyle/>
                    <a:p>
                      <a:pPr marL="0" marR="0" indent="368300" algn="just"/>
                      <a:r>
                        <a:rPr lang="tr" sz="450">
                          <a:solidFill>
                            <a:srgbClr val="8B8A8C"/>
                          </a:solidFill>
                          <a:latin typeface="Arial"/>
                        </a:rPr>
                        <a:t>34 418.82</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39"/>
                  </a:ext>
                </a:extLst>
              </a:tr>
              <a:tr h="97536">
                <a:tc>
                  <a:txBody>
                    <a:bodyPr/>
                    <a:lstStyle/>
                    <a:p>
                      <a:pPr marL="0" marR="0" indent="0"/>
                      <a:r>
                        <a:rPr lang="tr" sz="450">
                          <a:solidFill>
                            <a:srgbClr val="696469"/>
                          </a:solidFill>
                          <a:latin typeface="Arial"/>
                        </a:rPr>
                        <a:t>66</a:t>
                      </a:r>
                    </a:p>
                  </a:txBody>
                  <a:tcPr marL="0" marR="0" marT="0" marB="0" anchor="b"/>
                </a:tc>
                <a:tc>
                  <a:txBody>
                    <a:bodyPr/>
                    <a:lstStyle/>
                    <a:p>
                      <a:pPr marL="0" marR="0" indent="0"/>
                      <a:r>
                        <a:rPr lang="tr" sz="450">
                          <a:solidFill>
                            <a:srgbClr val="696469"/>
                          </a:solidFill>
                          <a:latin typeface="Arial"/>
                        </a:rPr>
                        <a:t>FİNANSMAN GİDERLERİ (-|</a:t>
                      </a:r>
                    </a:p>
                  </a:txBody>
                  <a:tcPr marL="0" marR="0" marT="0" marB="0" anchor="b"/>
                </a:tc>
                <a:tc>
                  <a:txBody>
                    <a:bodyPr/>
                    <a:lstStyle/>
                    <a:p>
                      <a:endParaRPr sz="500"/>
                    </a:p>
                  </a:txBody>
                  <a:tcPr marL="0" marR="0" marT="0" marB="0">
                    <a:solidFill>
                      <a:srgbClr val="DDE9FC"/>
                    </a:solidFill>
                  </a:tcPr>
                </a:tc>
                <a:tc>
                  <a:txBody>
                    <a:bodyPr/>
                    <a:lstStyle/>
                    <a:p>
                      <a:pPr marL="0" marR="0" indent="368300" algn="just"/>
                      <a:r>
                        <a:rPr lang="tr" sz="450">
                          <a:solidFill>
                            <a:srgbClr val="424E31"/>
                          </a:solidFill>
                          <a:latin typeface="Arial"/>
                        </a:rPr>
                        <a:t>3.741,97</a:t>
                      </a:r>
                    </a:p>
                  </a:txBody>
                  <a:tcPr marL="0" marR="0" marT="0" marB="0" anchor="b">
                    <a:solidFill>
                      <a:srgbClr val="DDE9FC"/>
                    </a:solidFill>
                  </a:tcPr>
                </a:tc>
                <a:tc>
                  <a:txBody>
                    <a:bodyPr/>
                    <a:lstStyle/>
                    <a:p>
                      <a:pPr marL="0" marR="0" indent="368300" algn="just"/>
                      <a:r>
                        <a:rPr lang="tr" sz="450">
                          <a:solidFill>
                            <a:srgbClr val="424E31"/>
                          </a:solidFill>
                          <a:latin typeface="Arial"/>
                        </a:rPr>
                        <a:t>3.741,97</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40"/>
                  </a:ext>
                </a:extLst>
              </a:tr>
              <a:tr h="97536">
                <a:tc>
                  <a:txBody>
                    <a:bodyPr/>
                    <a:lstStyle/>
                    <a:p>
                      <a:pPr marL="0" marR="0" indent="0"/>
                      <a:r>
                        <a:rPr lang="tr" sz="450">
                          <a:solidFill>
                            <a:srgbClr val="424E31"/>
                          </a:solidFill>
                          <a:latin typeface="Arial"/>
                        </a:rPr>
                        <a:t>660</a:t>
                      </a:r>
                    </a:p>
                  </a:txBody>
                  <a:tcPr marL="0" marR="0" marT="0" marB="0" anchor="b"/>
                </a:tc>
                <a:tc>
                  <a:txBody>
                    <a:bodyPr/>
                    <a:lstStyle/>
                    <a:p>
                      <a:pPr marL="0" marR="0" indent="0"/>
                      <a:r>
                        <a:rPr lang="tr" sz="450">
                          <a:solidFill>
                            <a:srgbClr val="424E31"/>
                          </a:solidFill>
                          <a:latin typeface="Arial"/>
                        </a:rPr>
                        <a:t>KISA VADELİ BORÇLANMA GİDERLERİ (-)</a:t>
                      </a:r>
                    </a:p>
                  </a:txBody>
                  <a:tcPr marL="0" marR="0" marT="0" marB="0" anchor="b"/>
                </a:tc>
                <a:tc>
                  <a:txBody>
                    <a:bodyPr/>
                    <a:lstStyle/>
                    <a:p>
                      <a:endParaRPr sz="500"/>
                    </a:p>
                  </a:txBody>
                  <a:tcPr marL="0" marR="0" marT="0" marB="0">
                    <a:solidFill>
                      <a:srgbClr val="BEBABB"/>
                    </a:solidFill>
                  </a:tcPr>
                </a:tc>
                <a:tc>
                  <a:txBody>
                    <a:bodyPr/>
                    <a:lstStyle/>
                    <a:p>
                      <a:pPr marL="0" marR="0" indent="368300" algn="just"/>
                      <a:r>
                        <a:rPr lang="tr" sz="450">
                          <a:solidFill>
                            <a:srgbClr val="424E31"/>
                          </a:solidFill>
                          <a:latin typeface="Arial"/>
                        </a:rPr>
                        <a:t>3.741,97</a:t>
                      </a:r>
                    </a:p>
                  </a:txBody>
                  <a:tcPr marL="0" marR="0" marT="0" marB="0" anchor="b">
                    <a:solidFill>
                      <a:srgbClr val="DDE9FC"/>
                    </a:solidFill>
                  </a:tcPr>
                </a:tc>
                <a:tc>
                  <a:txBody>
                    <a:bodyPr/>
                    <a:lstStyle/>
                    <a:p>
                      <a:pPr marL="0" marR="0" indent="368300" algn="just"/>
                      <a:r>
                        <a:rPr lang="tr" sz="450">
                          <a:solidFill>
                            <a:srgbClr val="424E31"/>
                          </a:solidFill>
                          <a:latin typeface="Arial"/>
                        </a:rPr>
                        <a:t>3.741,97</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41"/>
                  </a:ext>
                </a:extLst>
              </a:tr>
              <a:tr h="97536">
                <a:tc>
                  <a:txBody>
                    <a:bodyPr/>
                    <a:lstStyle/>
                    <a:p>
                      <a:pPr marL="0" marR="0" indent="0"/>
                      <a:r>
                        <a:rPr lang="tr" sz="450">
                          <a:solidFill>
                            <a:srgbClr val="8B8A8C"/>
                          </a:solidFill>
                          <a:latin typeface="Arial"/>
                        </a:rPr>
                        <a:t>660.01</a:t>
                      </a:r>
                    </a:p>
                  </a:txBody>
                  <a:tcPr marL="0" marR="0" marT="0" marB="0"/>
                </a:tc>
                <a:tc>
                  <a:txBody>
                    <a:bodyPr/>
                    <a:lstStyle/>
                    <a:p>
                      <a:pPr marL="0" marR="0" indent="0"/>
                      <a:r>
                        <a:rPr lang="tr" sz="450">
                          <a:solidFill>
                            <a:srgbClr val="8B8A8C"/>
                          </a:solidFill>
                          <a:latin typeface="Arial"/>
                        </a:rPr>
                        <a:t>Finansman Giderleri Yansıtma Hes</a:t>
                      </a:r>
                    </a:p>
                  </a:txBody>
                  <a:tcPr marL="0" marR="0" marT="0" marB="0"/>
                </a:tc>
                <a:tc>
                  <a:txBody>
                    <a:bodyPr/>
                    <a:lstStyle/>
                    <a:p>
                      <a:pPr marL="0" marR="0" indent="0" algn="just"/>
                      <a:r>
                        <a:rPr lang="tr" sz="400" b="1">
                          <a:solidFill>
                            <a:srgbClr val="696469"/>
                          </a:solidFill>
                          <a:latin typeface="Arial"/>
                        </a:rPr>
                        <a:t>Tl</a:t>
                      </a:r>
                    </a:p>
                  </a:txBody>
                  <a:tcPr marL="0" marR="0" marT="0" marB="0">
                    <a:solidFill>
                      <a:srgbClr val="BEBABB"/>
                    </a:solidFill>
                  </a:tcPr>
                </a:tc>
                <a:tc>
                  <a:txBody>
                    <a:bodyPr/>
                    <a:lstStyle/>
                    <a:p>
                      <a:pPr marL="0" marR="0" indent="0" algn="r"/>
                      <a:r>
                        <a:rPr lang="tr" sz="450">
                          <a:solidFill>
                            <a:srgbClr val="696469"/>
                          </a:solidFill>
                          <a:latin typeface="Arial"/>
                        </a:rPr>
                        <a:t>3.741,97</a:t>
                      </a:r>
                    </a:p>
                  </a:txBody>
                  <a:tcPr marL="0" marR="0" marT="0" marB="0">
                    <a:solidFill>
                      <a:srgbClr val="DDE9FC"/>
                    </a:solidFill>
                  </a:tcPr>
                </a:tc>
                <a:tc>
                  <a:txBody>
                    <a:bodyPr/>
                    <a:lstStyle/>
                    <a:p>
                      <a:pPr marL="0" marR="0" indent="0" algn="r"/>
                      <a:r>
                        <a:rPr lang="tr" sz="450">
                          <a:solidFill>
                            <a:srgbClr val="696469"/>
                          </a:solidFill>
                          <a:latin typeface="Arial"/>
                        </a:rPr>
                        <a:t>3.741,97</a:t>
                      </a:r>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42"/>
                  </a:ext>
                </a:extLst>
              </a:tr>
              <a:tr h="94488">
                <a:tc>
                  <a:txBody>
                    <a:bodyPr/>
                    <a:lstStyle/>
                    <a:p>
                      <a:pPr marL="0" marR="0" indent="0"/>
                      <a:r>
                        <a:rPr lang="tr" sz="450">
                          <a:solidFill>
                            <a:srgbClr val="424E31"/>
                          </a:solidFill>
                          <a:latin typeface="Arial"/>
                        </a:rPr>
                        <a:t>67</a:t>
                      </a:r>
                    </a:p>
                  </a:txBody>
                  <a:tcPr marL="0" marR="0" marT="0" marB="0" anchor="b"/>
                </a:tc>
                <a:tc>
                  <a:txBody>
                    <a:bodyPr/>
                    <a:lstStyle/>
                    <a:p>
                      <a:pPr marL="0" marR="0" indent="0"/>
                      <a:r>
                        <a:rPr lang="tr" sz="450">
                          <a:solidFill>
                            <a:srgbClr val="424E31"/>
                          </a:solidFill>
                          <a:latin typeface="Arial"/>
                        </a:rPr>
                        <a:t>OLAĞANDIŞI GELİR VE KARLAR</a:t>
                      </a:r>
                    </a:p>
                  </a:txBody>
                  <a:tcPr marL="0" marR="0" marT="0" marB="0" anchor="b">
                    <a:solidFill>
                      <a:srgbClr val="DDE9FC"/>
                    </a:solidFill>
                  </a:tcPr>
                </a:tc>
                <a:tc>
                  <a:txBody>
                    <a:bodyPr/>
                    <a:lstStyle/>
                    <a:p>
                      <a:endParaRPr sz="500"/>
                    </a:p>
                  </a:txBody>
                  <a:tcPr marL="0" marR="0" marT="0" marB="0">
                    <a:solidFill>
                      <a:srgbClr val="DDE9FC"/>
                    </a:solidFill>
                  </a:tcPr>
                </a:tc>
                <a:tc>
                  <a:txBody>
                    <a:bodyPr/>
                    <a:lstStyle/>
                    <a:p>
                      <a:pPr marL="0" marR="0" indent="368300" algn="just"/>
                      <a:r>
                        <a:rPr lang="tr" sz="450">
                          <a:solidFill>
                            <a:srgbClr val="424E31"/>
                          </a:solidFill>
                          <a:latin typeface="Arial"/>
                        </a:rPr>
                        <a:t>1,399,80</a:t>
                      </a:r>
                    </a:p>
                  </a:txBody>
                  <a:tcPr marL="0" marR="0" marT="0" marB="0" anchor="b">
                    <a:solidFill>
                      <a:srgbClr val="DDE9FC"/>
                    </a:solidFill>
                  </a:tcPr>
                </a:tc>
                <a:tc>
                  <a:txBody>
                    <a:bodyPr/>
                    <a:lstStyle/>
                    <a:p>
                      <a:pPr marL="0" marR="0" indent="368300" algn="just"/>
                      <a:r>
                        <a:rPr lang="tr" sz="450">
                          <a:solidFill>
                            <a:srgbClr val="696469"/>
                          </a:solidFill>
                          <a:latin typeface="Arial"/>
                        </a:rPr>
                        <a:t>1.399,80</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43"/>
                  </a:ext>
                </a:extLst>
              </a:tr>
              <a:tr h="94488">
                <a:tc>
                  <a:txBody>
                    <a:bodyPr/>
                    <a:lstStyle/>
                    <a:p>
                      <a:pPr marL="0" marR="0" indent="0"/>
                      <a:r>
                        <a:rPr lang="tr" sz="450">
                          <a:solidFill>
                            <a:srgbClr val="424E31"/>
                          </a:solidFill>
                          <a:latin typeface="Arial"/>
                        </a:rPr>
                        <a:t>679</a:t>
                      </a:r>
                    </a:p>
                  </a:txBody>
                  <a:tcPr marL="0" marR="0" marT="0" marB="0" anchor="b"/>
                </a:tc>
                <a:tc>
                  <a:txBody>
                    <a:bodyPr/>
                    <a:lstStyle/>
                    <a:p>
                      <a:pPr marL="0" marR="0" indent="0"/>
                      <a:r>
                        <a:rPr lang="tr" sz="450">
                          <a:solidFill>
                            <a:srgbClr val="696469"/>
                          </a:solidFill>
                          <a:latin typeface="Arial"/>
                        </a:rPr>
                        <a:t>DİĞER OLAĞANDIŞI GELİR VE KARLAR</a:t>
                      </a:r>
                    </a:p>
                  </a:txBody>
                  <a:tcPr marL="0" marR="0" marT="0" marB="0" anchor="b">
                    <a:solidFill>
                      <a:srgbClr val="DDE9FC"/>
                    </a:solidFill>
                  </a:tcPr>
                </a:tc>
                <a:tc>
                  <a:txBody>
                    <a:bodyPr/>
                    <a:lstStyle/>
                    <a:p>
                      <a:endParaRPr sz="500"/>
                    </a:p>
                  </a:txBody>
                  <a:tcPr marL="0" marR="0" marT="0" marB="0">
                    <a:solidFill>
                      <a:srgbClr val="DDE9FC"/>
                    </a:solidFill>
                  </a:tcPr>
                </a:tc>
                <a:tc>
                  <a:txBody>
                    <a:bodyPr/>
                    <a:lstStyle/>
                    <a:p>
                      <a:pPr marL="0" marR="0" indent="368300" algn="just"/>
                      <a:r>
                        <a:rPr lang="tr" sz="450">
                          <a:solidFill>
                            <a:srgbClr val="424E31"/>
                          </a:solidFill>
                          <a:latin typeface="Arial"/>
                        </a:rPr>
                        <a:t>1.399,80</a:t>
                      </a:r>
                    </a:p>
                  </a:txBody>
                  <a:tcPr marL="0" marR="0" marT="0" marB="0" anchor="b">
                    <a:solidFill>
                      <a:srgbClr val="DDE9FC"/>
                    </a:solidFill>
                  </a:tcPr>
                </a:tc>
                <a:tc>
                  <a:txBody>
                    <a:bodyPr/>
                    <a:lstStyle/>
                    <a:p>
                      <a:pPr marL="0" marR="0" indent="368300" algn="just"/>
                      <a:r>
                        <a:rPr lang="tr" sz="450">
                          <a:solidFill>
                            <a:srgbClr val="424E31"/>
                          </a:solidFill>
                          <a:latin typeface="Arial"/>
                        </a:rPr>
                        <a:t>1.399,BO</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44"/>
                  </a:ext>
                </a:extLst>
              </a:tr>
              <a:tr h="94488">
                <a:tc>
                  <a:txBody>
                    <a:bodyPr/>
                    <a:lstStyle/>
                    <a:p>
                      <a:pPr marL="0" marR="0" indent="0"/>
                      <a:r>
                        <a:rPr lang="tr" sz="450">
                          <a:solidFill>
                            <a:srgbClr val="8B8A8C"/>
                          </a:solidFill>
                          <a:latin typeface="Arial"/>
                        </a:rPr>
                        <a:t>679.02</a:t>
                      </a:r>
                    </a:p>
                  </a:txBody>
                  <a:tcPr marL="0" marR="0" marT="0" marB="0" anchor="b"/>
                </a:tc>
                <a:tc>
                  <a:txBody>
                    <a:bodyPr/>
                    <a:lstStyle/>
                    <a:p>
                      <a:pPr marL="0" marR="0" indent="0"/>
                      <a:r>
                        <a:rPr lang="tr" sz="450">
                          <a:solidFill>
                            <a:srgbClr val="8B8A8C"/>
                          </a:solidFill>
                          <a:latin typeface="Arial"/>
                        </a:rPr>
                        <a:t>Sgk Teşviği</a:t>
                      </a:r>
                    </a:p>
                  </a:txBody>
                  <a:tcPr marL="0" marR="0" marT="0" marB="0" anchor="b"/>
                </a:tc>
                <a:tc>
                  <a:txBody>
                    <a:bodyPr/>
                    <a:lstStyle/>
                    <a:p>
                      <a:pPr marL="0" marR="0" indent="0" algn="just"/>
                      <a:r>
                        <a:rPr lang="tr" sz="400" b="1">
                          <a:solidFill>
                            <a:srgbClr val="696469"/>
                          </a:solidFill>
                          <a:latin typeface="Arial"/>
                        </a:rPr>
                        <a:t>Tl</a:t>
                      </a:r>
                    </a:p>
                  </a:txBody>
                  <a:tcPr marL="0" marR="0" marT="0" marB="0" anchor="b">
                    <a:solidFill>
                      <a:srgbClr val="DDE9FC"/>
                    </a:solidFill>
                  </a:tcPr>
                </a:tc>
                <a:tc>
                  <a:txBody>
                    <a:bodyPr/>
                    <a:lstStyle/>
                    <a:p>
                      <a:pPr marL="0" marR="0" indent="406400" algn="just"/>
                      <a:r>
                        <a:rPr lang="tr" sz="450">
                          <a:solidFill>
                            <a:srgbClr val="696469"/>
                          </a:solidFill>
                          <a:latin typeface="Arial"/>
                        </a:rPr>
                        <a:t>1.399.8C</a:t>
                      </a:r>
                    </a:p>
                  </a:txBody>
                  <a:tcPr marL="0" marR="0" marT="0" marB="0" anchor="b">
                    <a:solidFill>
                      <a:srgbClr val="DDE9FC"/>
                    </a:solidFill>
                  </a:tcPr>
                </a:tc>
                <a:tc>
                  <a:txBody>
                    <a:bodyPr/>
                    <a:lstStyle/>
                    <a:p>
                      <a:pPr marL="0" marR="0" indent="0" algn="r"/>
                      <a:r>
                        <a:rPr lang="tr" sz="450">
                          <a:solidFill>
                            <a:srgbClr val="8B8A8C"/>
                          </a:solidFill>
                          <a:latin typeface="Arial"/>
                        </a:rPr>
                        <a:t>1.399.80</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45"/>
                  </a:ext>
                </a:extLst>
              </a:tr>
              <a:tr h="100584">
                <a:tc>
                  <a:txBody>
                    <a:bodyPr/>
                    <a:lstStyle/>
                    <a:p>
                      <a:pPr marL="0" marR="0" indent="0"/>
                      <a:r>
                        <a:rPr lang="tr" sz="450">
                          <a:solidFill>
                            <a:srgbClr val="424E31"/>
                          </a:solidFill>
                          <a:latin typeface="Arial"/>
                        </a:rPr>
                        <a:t>68</a:t>
                      </a:r>
                    </a:p>
                  </a:txBody>
                  <a:tcPr marL="0" marR="0" marT="0" marB="0" anchor="b"/>
                </a:tc>
                <a:tc>
                  <a:txBody>
                    <a:bodyPr/>
                    <a:lstStyle/>
                    <a:p>
                      <a:pPr marL="0" marR="0" indent="0"/>
                      <a:r>
                        <a:rPr lang="tr" sz="450">
                          <a:solidFill>
                            <a:srgbClr val="424E31"/>
                          </a:solidFill>
                          <a:latin typeface="Arial"/>
                        </a:rPr>
                        <a:t>OLAĞAN DIŞI Gi DER VE ZARARLAR (-)</a:t>
                      </a:r>
                    </a:p>
                  </a:txBody>
                  <a:tcPr marL="0" marR="0" marT="0" marB="0" anchor="b">
                    <a:solidFill>
                      <a:srgbClr val="DDE9FC"/>
                    </a:solidFill>
                  </a:tcPr>
                </a:tc>
                <a:tc>
                  <a:txBody>
                    <a:bodyPr/>
                    <a:lstStyle/>
                    <a:p>
                      <a:endParaRPr sz="500"/>
                    </a:p>
                  </a:txBody>
                  <a:tcPr marL="0" marR="0" marT="0" marB="0">
                    <a:solidFill>
                      <a:srgbClr val="DDE9FC"/>
                    </a:solidFill>
                  </a:tcPr>
                </a:tc>
                <a:tc>
                  <a:txBody>
                    <a:bodyPr/>
                    <a:lstStyle/>
                    <a:p>
                      <a:pPr marL="0" marR="0" indent="342900" algn="just"/>
                      <a:r>
                        <a:rPr lang="tr" sz="450">
                          <a:solidFill>
                            <a:srgbClr val="424E31"/>
                          </a:solidFill>
                          <a:latin typeface="Arial"/>
                        </a:rPr>
                        <a:t>15.030,06</a:t>
                      </a:r>
                    </a:p>
                  </a:txBody>
                  <a:tcPr marL="0" marR="0" marT="0" marB="0" anchor="b">
                    <a:solidFill>
                      <a:srgbClr val="DDE9FC"/>
                    </a:solidFill>
                  </a:tcPr>
                </a:tc>
                <a:tc>
                  <a:txBody>
                    <a:bodyPr/>
                    <a:lstStyle/>
                    <a:p>
                      <a:pPr marL="0" marR="0" indent="342900" algn="just"/>
                      <a:r>
                        <a:rPr lang="tr" sz="450">
                          <a:solidFill>
                            <a:srgbClr val="424E31"/>
                          </a:solidFill>
                          <a:latin typeface="Arial"/>
                        </a:rPr>
                        <a:t>15.030,06</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46"/>
                  </a:ext>
                </a:extLst>
              </a:tr>
              <a:tr h="94488">
                <a:tc>
                  <a:txBody>
                    <a:bodyPr/>
                    <a:lstStyle/>
                    <a:p>
                      <a:pPr marL="0" marR="0" indent="0"/>
                      <a:r>
                        <a:rPr lang="tr" sz="450">
                          <a:solidFill>
                            <a:srgbClr val="424E31"/>
                          </a:solidFill>
                          <a:latin typeface="Arial"/>
                        </a:rPr>
                        <a:t>689</a:t>
                      </a:r>
                    </a:p>
                  </a:txBody>
                  <a:tcPr marL="0" marR="0" marT="0" marB="0" anchor="b"/>
                </a:tc>
                <a:tc>
                  <a:txBody>
                    <a:bodyPr/>
                    <a:lstStyle/>
                    <a:p>
                      <a:pPr marL="0" marR="0" indent="0"/>
                      <a:r>
                        <a:rPr lang="tr" sz="450">
                          <a:solidFill>
                            <a:srgbClr val="424E31"/>
                          </a:solidFill>
                          <a:latin typeface="Arial"/>
                        </a:rPr>
                        <a:t>DİĞER OLAĞANDIŞI GİDER VE ZARARLAR (-)</a:t>
                      </a:r>
                    </a:p>
                  </a:txBody>
                  <a:tcPr marL="0" marR="0" marT="0" marB="0" anchor="b"/>
                </a:tc>
                <a:tc>
                  <a:txBody>
                    <a:bodyPr/>
                    <a:lstStyle/>
                    <a:p>
                      <a:endParaRPr sz="500"/>
                    </a:p>
                  </a:txBody>
                  <a:tcPr marL="0" marR="0" marT="0" marB="0">
                    <a:solidFill>
                      <a:srgbClr val="DDE9FC"/>
                    </a:solidFill>
                  </a:tcPr>
                </a:tc>
                <a:tc>
                  <a:txBody>
                    <a:bodyPr/>
                    <a:lstStyle/>
                    <a:p>
                      <a:pPr marL="0" marR="0" indent="342900" algn="just"/>
                      <a:r>
                        <a:rPr lang="tr" sz="450">
                          <a:solidFill>
                            <a:srgbClr val="424E31"/>
                          </a:solidFill>
                          <a:latin typeface="Arial"/>
                        </a:rPr>
                        <a:t>15.030,06</a:t>
                      </a:r>
                    </a:p>
                  </a:txBody>
                  <a:tcPr marL="0" marR="0" marT="0" marB="0" anchor="b">
                    <a:solidFill>
                      <a:srgbClr val="DDE9FC"/>
                    </a:solidFill>
                  </a:tcPr>
                </a:tc>
                <a:tc>
                  <a:txBody>
                    <a:bodyPr/>
                    <a:lstStyle/>
                    <a:p>
                      <a:pPr marL="0" marR="0" indent="342900" algn="just"/>
                      <a:r>
                        <a:rPr lang="tr" sz="450">
                          <a:solidFill>
                            <a:srgbClr val="424E31"/>
                          </a:solidFill>
                          <a:latin typeface="Arial"/>
                        </a:rPr>
                        <a:t>15.030,06</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47"/>
                  </a:ext>
                </a:extLst>
              </a:tr>
              <a:tr h="94488">
                <a:tc>
                  <a:txBody>
                    <a:bodyPr/>
                    <a:lstStyle/>
                    <a:p>
                      <a:pPr marL="0" marR="0" indent="0"/>
                      <a:r>
                        <a:rPr lang="tr" sz="450">
                          <a:solidFill>
                            <a:srgbClr val="8B8A8C"/>
                          </a:solidFill>
                          <a:latin typeface="Arial"/>
                        </a:rPr>
                        <a:t>689.01</a:t>
                      </a:r>
                    </a:p>
                  </a:txBody>
                  <a:tcPr marL="0" marR="0" marT="0" marB="0" anchor="b"/>
                </a:tc>
                <a:tc>
                  <a:txBody>
                    <a:bodyPr/>
                    <a:lstStyle/>
                    <a:p>
                      <a:pPr marL="0" marR="0" indent="0"/>
                      <a:r>
                        <a:rPr lang="tr" sz="450">
                          <a:solidFill>
                            <a:srgbClr val="8B8A8C"/>
                          </a:solidFill>
                          <a:latin typeface="Arial"/>
                        </a:rPr>
                        <a:t>Kununen Kabul Edilmeyen Giderler</a:t>
                      </a:r>
                    </a:p>
                  </a:txBody>
                  <a:tcPr marL="0" marR="0" marT="0" marB="0" anchor="b"/>
                </a:tc>
                <a:tc>
                  <a:txBody>
                    <a:bodyPr/>
                    <a:lstStyle/>
                    <a:p>
                      <a:pPr marL="0" marR="0" indent="0" algn="just"/>
                      <a:r>
                        <a:rPr lang="tr" sz="400" b="1">
                          <a:solidFill>
                            <a:srgbClr val="696469"/>
                          </a:solidFill>
                          <a:latin typeface="Arial"/>
                        </a:rPr>
                        <a:t>Tl</a:t>
                      </a:r>
                    </a:p>
                  </a:txBody>
                  <a:tcPr marL="0" marR="0" marT="0" marB="0" anchor="b">
                    <a:solidFill>
                      <a:srgbClr val="DDE9FC"/>
                    </a:solidFill>
                  </a:tcPr>
                </a:tc>
                <a:tc>
                  <a:txBody>
                    <a:bodyPr/>
                    <a:lstStyle/>
                    <a:p>
                      <a:pPr marL="0" marR="0" indent="368300" algn="just"/>
                      <a:r>
                        <a:rPr lang="tr" sz="450">
                          <a:solidFill>
                            <a:srgbClr val="696469"/>
                          </a:solidFill>
                          <a:latin typeface="Arial"/>
                        </a:rPr>
                        <a:t>15.030,06</a:t>
                      </a:r>
                    </a:p>
                  </a:txBody>
                  <a:tcPr marL="0" marR="0" marT="0" marB="0" anchor="b">
                    <a:solidFill>
                      <a:srgbClr val="DDE9FC"/>
                    </a:solidFill>
                  </a:tcPr>
                </a:tc>
                <a:tc>
                  <a:txBody>
                    <a:bodyPr/>
                    <a:lstStyle/>
                    <a:p>
                      <a:pPr marL="0" marR="0" indent="368300" algn="just"/>
                      <a:r>
                        <a:rPr lang="tr" sz="450">
                          <a:solidFill>
                            <a:srgbClr val="8B8A8C"/>
                          </a:solidFill>
                          <a:latin typeface="Arial"/>
                        </a:rPr>
                        <a:t>15.030,06-</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48"/>
                  </a:ext>
                </a:extLst>
              </a:tr>
              <a:tr h="94488">
                <a:tc>
                  <a:txBody>
                    <a:bodyPr/>
                    <a:lstStyle/>
                    <a:p>
                      <a:pPr marL="0" marR="0" indent="0"/>
                      <a:r>
                        <a:rPr lang="tr" sz="450">
                          <a:solidFill>
                            <a:srgbClr val="696469"/>
                          </a:solidFill>
                          <a:latin typeface="Arial"/>
                        </a:rPr>
                        <a:t>69</a:t>
                      </a:r>
                    </a:p>
                  </a:txBody>
                  <a:tcPr marL="0" marR="0" marT="0" marB="0" anchor="b"/>
                </a:tc>
                <a:tc>
                  <a:txBody>
                    <a:bodyPr/>
                    <a:lstStyle/>
                    <a:p>
                      <a:pPr marL="0" marR="0" indent="0"/>
                      <a:r>
                        <a:rPr lang="tr" sz="450">
                          <a:solidFill>
                            <a:srgbClr val="696469"/>
                          </a:solidFill>
                          <a:latin typeface="Arial"/>
                        </a:rPr>
                        <a:t>DÖNEM NET KARI (ZARARI)</a:t>
                      </a:r>
                    </a:p>
                  </a:txBody>
                  <a:tcPr marL="0" marR="0" marT="0" marB="0" anchor="b"/>
                </a:tc>
                <a:tc>
                  <a:txBody>
                    <a:bodyPr/>
                    <a:lstStyle/>
                    <a:p>
                      <a:endParaRPr sz="500"/>
                    </a:p>
                  </a:txBody>
                  <a:tcPr marL="0" marR="0" marT="0" marB="0">
                    <a:solidFill>
                      <a:srgbClr val="DDE9FC"/>
                    </a:solidFill>
                  </a:tcPr>
                </a:tc>
                <a:tc>
                  <a:txBody>
                    <a:bodyPr/>
                    <a:lstStyle/>
                    <a:p>
                      <a:pPr marL="0" marR="0" indent="203200"/>
                      <a:r>
                        <a:rPr lang="tr" sz="450">
                          <a:solidFill>
                            <a:srgbClr val="424E31"/>
                          </a:solidFill>
                          <a:latin typeface="Arial"/>
                        </a:rPr>
                        <a:t>4.196.246,14</a:t>
                      </a:r>
                    </a:p>
                  </a:txBody>
                  <a:tcPr marL="0" marR="0" marT="0" marB="0" anchor="b">
                    <a:solidFill>
                      <a:srgbClr val="DDE9FC"/>
                    </a:solidFill>
                  </a:tcPr>
                </a:tc>
                <a:tc>
                  <a:txBody>
                    <a:bodyPr/>
                    <a:lstStyle/>
                    <a:p>
                      <a:pPr marL="0" marR="0" indent="203200" algn="just"/>
                      <a:r>
                        <a:rPr lang="tr" sz="450">
                          <a:solidFill>
                            <a:srgbClr val="696469"/>
                          </a:solidFill>
                          <a:latin typeface="Arial"/>
                        </a:rPr>
                        <a:t>4.196 246,14</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49"/>
                  </a:ext>
                </a:extLst>
              </a:tr>
              <a:tr h="100584">
                <a:tc>
                  <a:txBody>
                    <a:bodyPr/>
                    <a:lstStyle/>
                    <a:p>
                      <a:pPr marL="0" marR="0" indent="0"/>
                      <a:r>
                        <a:rPr lang="tr" sz="450">
                          <a:solidFill>
                            <a:srgbClr val="696469"/>
                          </a:solidFill>
                          <a:latin typeface="Arial"/>
                        </a:rPr>
                        <a:t>690</a:t>
                      </a:r>
                    </a:p>
                  </a:txBody>
                  <a:tcPr marL="0" marR="0" marT="0" marB="0"/>
                </a:tc>
                <a:tc>
                  <a:txBody>
                    <a:bodyPr/>
                    <a:lstStyle/>
                    <a:p>
                      <a:pPr marL="0" marR="0" indent="0"/>
                      <a:r>
                        <a:rPr lang="tr" sz="450">
                          <a:solidFill>
                            <a:srgbClr val="696469"/>
                          </a:solidFill>
                          <a:latin typeface="Arial"/>
                        </a:rPr>
                        <a:t>DÖNEM KARI VEYA ZARARI</a:t>
                      </a:r>
                    </a:p>
                  </a:txBody>
                  <a:tcPr marL="0" marR="0" marT="0" marB="0"/>
                </a:tc>
                <a:tc>
                  <a:txBody>
                    <a:bodyPr/>
                    <a:lstStyle/>
                    <a:p>
                      <a:endParaRPr sz="500"/>
                    </a:p>
                  </a:txBody>
                  <a:tcPr marL="0" marR="0" marT="0" marB="0">
                    <a:solidFill>
                      <a:srgbClr val="DDE9FC"/>
                    </a:solidFill>
                  </a:tcPr>
                </a:tc>
                <a:tc>
                  <a:txBody>
                    <a:bodyPr/>
                    <a:lstStyle/>
                    <a:p>
                      <a:pPr marL="0" marR="0" indent="203200"/>
                      <a:r>
                        <a:rPr lang="tr" sz="450">
                          <a:solidFill>
                            <a:srgbClr val="424E31"/>
                          </a:solidFill>
                          <a:latin typeface="Arial"/>
                        </a:rPr>
                        <a:t>4.117.275,73</a:t>
                      </a:r>
                    </a:p>
                  </a:txBody>
                  <a:tcPr marL="0" marR="0" marT="0" marB="0">
                    <a:solidFill>
                      <a:srgbClr val="DDE9FC"/>
                    </a:solidFill>
                  </a:tcPr>
                </a:tc>
                <a:tc>
                  <a:txBody>
                    <a:bodyPr/>
                    <a:lstStyle/>
                    <a:p>
                      <a:pPr marL="0" marR="0" indent="203200" algn="just"/>
                      <a:r>
                        <a:rPr lang="tr" sz="450">
                          <a:solidFill>
                            <a:srgbClr val="424E31"/>
                          </a:solidFill>
                          <a:latin typeface="Arial"/>
                        </a:rPr>
                        <a:t>4.117.275,73</a:t>
                      </a:r>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50"/>
                  </a:ext>
                </a:extLst>
              </a:tr>
              <a:tr h="94488">
                <a:tc>
                  <a:txBody>
                    <a:bodyPr/>
                    <a:lstStyle/>
                    <a:p>
                      <a:pPr marL="0" marR="0" indent="0"/>
                      <a:r>
                        <a:rPr lang="tr" sz="450">
                          <a:solidFill>
                            <a:srgbClr val="8B8A8C"/>
                          </a:solidFill>
                          <a:latin typeface="Arial"/>
                        </a:rPr>
                        <a:t>690.01</a:t>
                      </a:r>
                    </a:p>
                  </a:txBody>
                  <a:tcPr marL="0" marR="0" marT="0" marB="0"/>
                </a:tc>
                <a:tc>
                  <a:txBody>
                    <a:bodyPr/>
                    <a:lstStyle/>
                    <a:p>
                      <a:pPr marL="0" marR="0" indent="0"/>
                      <a:r>
                        <a:rPr lang="tr" sz="450">
                          <a:solidFill>
                            <a:srgbClr val="8B8A8C"/>
                          </a:solidFill>
                          <a:latin typeface="Arial"/>
                        </a:rPr>
                        <a:t>Dönem Karı Veya Zararı</a:t>
                      </a:r>
                    </a:p>
                  </a:txBody>
                  <a:tcPr marL="0" marR="0" marT="0" marB="0"/>
                </a:tc>
                <a:tc>
                  <a:txBody>
                    <a:bodyPr/>
                    <a:lstStyle/>
                    <a:p>
                      <a:pPr marL="0" marR="0" indent="0" algn="just"/>
                      <a:r>
                        <a:rPr lang="tr" sz="400" b="1">
                          <a:solidFill>
                            <a:srgbClr val="696469"/>
                          </a:solidFill>
                          <a:latin typeface="Arial"/>
                        </a:rPr>
                        <a:t>TL</a:t>
                      </a:r>
                    </a:p>
                  </a:txBody>
                  <a:tcPr marL="0" marR="0" marT="0" marB="0">
                    <a:solidFill>
                      <a:srgbClr val="DDE9FC"/>
                    </a:solidFill>
                  </a:tcPr>
                </a:tc>
                <a:tc>
                  <a:txBody>
                    <a:bodyPr/>
                    <a:lstStyle/>
                    <a:p>
                      <a:pPr marL="0" marR="0" indent="292100" algn="just"/>
                      <a:r>
                        <a:rPr lang="tr" sz="450">
                          <a:solidFill>
                            <a:srgbClr val="696469"/>
                          </a:solidFill>
                          <a:latin typeface="Arial"/>
                        </a:rPr>
                        <a:t>4.117.275,73</a:t>
                      </a:r>
                    </a:p>
                  </a:txBody>
                  <a:tcPr marL="0" marR="0" marT="0" marB="0">
                    <a:solidFill>
                      <a:srgbClr val="DDE9FC"/>
                    </a:solidFill>
                  </a:tcPr>
                </a:tc>
                <a:tc>
                  <a:txBody>
                    <a:bodyPr/>
                    <a:lstStyle/>
                    <a:p>
                      <a:pPr marL="0" marR="0" indent="292100" algn="just"/>
                      <a:r>
                        <a:rPr lang="tr" sz="450">
                          <a:solidFill>
                            <a:srgbClr val="8B8A8C"/>
                          </a:solidFill>
                          <a:latin typeface="Arial"/>
                        </a:rPr>
                        <a:t>4.117.275,73</a:t>
                      </a:r>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51"/>
                  </a:ext>
                </a:extLst>
              </a:tr>
              <a:tr h="91440">
                <a:tc>
                  <a:txBody>
                    <a:bodyPr/>
                    <a:lstStyle/>
                    <a:p>
                      <a:pPr marL="0" marR="0" indent="0"/>
                      <a:r>
                        <a:rPr lang="tr" sz="450">
                          <a:solidFill>
                            <a:srgbClr val="424E31"/>
                          </a:solidFill>
                          <a:latin typeface="Arial"/>
                        </a:rPr>
                        <a:t>691</a:t>
                      </a:r>
                    </a:p>
                  </a:txBody>
                  <a:tcPr marL="0" marR="0" marT="0" marB="0" anchor="b"/>
                </a:tc>
                <a:tc>
                  <a:txBody>
                    <a:bodyPr/>
                    <a:lstStyle/>
                    <a:p>
                      <a:pPr marL="0" marR="0" indent="0"/>
                      <a:r>
                        <a:rPr lang="tr" sz="450">
                          <a:solidFill>
                            <a:srgbClr val="696469"/>
                          </a:solidFill>
                          <a:latin typeface="Arial"/>
                        </a:rPr>
                        <a:t>DÖNEM KARI VERGİ VE DİĞER YASAL YÜKÜMLÜLÜK</a:t>
                      </a:r>
                    </a:p>
                  </a:txBody>
                  <a:tcPr marL="0" marR="0" marT="0" marB="0" anchor="b"/>
                </a:tc>
                <a:tc>
                  <a:txBody>
                    <a:bodyPr/>
                    <a:lstStyle/>
                    <a:p>
                      <a:endParaRPr sz="500"/>
                    </a:p>
                  </a:txBody>
                  <a:tcPr marL="0" marR="0" marT="0" marB="0">
                    <a:solidFill>
                      <a:srgbClr val="BEBABB"/>
                    </a:solidFill>
                  </a:tcPr>
                </a:tc>
                <a:tc>
                  <a:txBody>
                    <a:bodyPr/>
                    <a:lstStyle/>
                    <a:p>
                      <a:pPr marL="0" marR="0" indent="342900" algn="just"/>
                      <a:r>
                        <a:rPr lang="tr" sz="450">
                          <a:solidFill>
                            <a:srgbClr val="424E31"/>
                          </a:solidFill>
                          <a:latin typeface="Arial"/>
                        </a:rPr>
                        <a:t>78.970,41</a:t>
                      </a:r>
                    </a:p>
                  </a:txBody>
                  <a:tcPr marL="0" marR="0" marT="0" marB="0" anchor="b"/>
                </a:tc>
                <a:tc>
                  <a:txBody>
                    <a:bodyPr/>
                    <a:lstStyle/>
                    <a:p>
                      <a:pPr marL="0" marR="0" indent="342900" algn="just"/>
                      <a:r>
                        <a:rPr lang="tr" sz="450">
                          <a:solidFill>
                            <a:srgbClr val="424E31"/>
                          </a:solidFill>
                          <a:latin typeface="Arial"/>
                        </a:rPr>
                        <a:t>78.970,41</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52"/>
                  </a:ext>
                </a:extLst>
              </a:tr>
              <a:tr h="97536">
                <a:tc>
                  <a:txBody>
                    <a:bodyPr/>
                    <a:lstStyle/>
                    <a:p>
                      <a:pPr marL="0" marR="0" indent="0"/>
                      <a:r>
                        <a:rPr lang="tr" sz="450">
                          <a:solidFill>
                            <a:srgbClr val="8B8A8C"/>
                          </a:solidFill>
                          <a:latin typeface="Arial"/>
                        </a:rPr>
                        <a:t>691.01</a:t>
                      </a:r>
                    </a:p>
                  </a:txBody>
                  <a:tcPr marL="0" marR="0" marT="0" marB="0" anchor="b"/>
                </a:tc>
                <a:tc>
                  <a:txBody>
                    <a:bodyPr/>
                    <a:lstStyle/>
                    <a:p>
                      <a:pPr marL="0" marR="0" indent="0"/>
                      <a:r>
                        <a:rPr lang="tr" sz="450">
                          <a:solidFill>
                            <a:srgbClr val="8B8A8C"/>
                          </a:solidFill>
                          <a:latin typeface="Arial"/>
                        </a:rPr>
                        <a:t>Dönem Karı Vergi Ve Diğer Yasal Yuk Karı</a:t>
                      </a:r>
                    </a:p>
                  </a:txBody>
                  <a:tcPr marL="0" marR="0" marT="0" marB="0" anchor="b"/>
                </a:tc>
                <a:tc>
                  <a:txBody>
                    <a:bodyPr/>
                    <a:lstStyle/>
                    <a:p>
                      <a:pPr marL="0" marR="0" indent="0" algn="just"/>
                      <a:r>
                        <a:rPr lang="tr" sz="400" b="1">
                          <a:solidFill>
                            <a:srgbClr val="696469"/>
                          </a:solidFill>
                          <a:latin typeface="Arial"/>
                        </a:rPr>
                        <a:t>n</a:t>
                      </a:r>
                    </a:p>
                  </a:txBody>
                  <a:tcPr marL="0" marR="0" marT="0" marB="0" anchor="b">
                    <a:solidFill>
                      <a:srgbClr val="BEBABB"/>
                    </a:solidFill>
                  </a:tcPr>
                </a:tc>
                <a:tc>
                  <a:txBody>
                    <a:bodyPr/>
                    <a:lstStyle/>
                    <a:p>
                      <a:pPr marL="0" marR="0" indent="368300" algn="just"/>
                      <a:r>
                        <a:rPr lang="tr" sz="450">
                          <a:solidFill>
                            <a:srgbClr val="8B8A8C"/>
                          </a:solidFill>
                          <a:latin typeface="Arial"/>
                        </a:rPr>
                        <a:t>78.970,41</a:t>
                      </a:r>
                    </a:p>
                  </a:txBody>
                  <a:tcPr marL="0" marR="0" marT="0" marB="0" anchor="b">
                    <a:solidFill>
                      <a:srgbClr val="DDE9FC"/>
                    </a:solidFill>
                  </a:tcPr>
                </a:tc>
                <a:tc>
                  <a:txBody>
                    <a:bodyPr/>
                    <a:lstStyle/>
                    <a:p>
                      <a:pPr marL="0" marR="0" indent="368300" algn="just"/>
                      <a:r>
                        <a:rPr lang="tr" sz="450">
                          <a:solidFill>
                            <a:srgbClr val="8B8A8C"/>
                          </a:solidFill>
                          <a:latin typeface="Arial"/>
                        </a:rPr>
                        <a:t>78 970.41</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53"/>
                  </a:ext>
                </a:extLst>
              </a:tr>
              <a:tr h="97536">
                <a:tc>
                  <a:txBody>
                    <a:bodyPr/>
                    <a:lstStyle/>
                    <a:p>
                      <a:pPr marL="0" marR="0" indent="0"/>
                      <a:r>
                        <a:rPr lang="tr" sz="450">
                          <a:solidFill>
                            <a:srgbClr val="424E31"/>
                          </a:solidFill>
                          <a:latin typeface="Arial"/>
                        </a:rPr>
                        <a:t>7</a:t>
                      </a:r>
                    </a:p>
                  </a:txBody>
                  <a:tcPr marL="0" marR="0" marT="0" marB="0" anchor="b"/>
                </a:tc>
                <a:tc>
                  <a:txBody>
                    <a:bodyPr/>
                    <a:lstStyle/>
                    <a:p>
                      <a:pPr marL="0" marR="0" indent="0"/>
                      <a:r>
                        <a:rPr lang="tr" sz="450">
                          <a:solidFill>
                            <a:srgbClr val="696469"/>
                          </a:solidFill>
                          <a:latin typeface="Arial"/>
                        </a:rPr>
                        <a:t>MALİYET HESAPLARI (7/A SEÇENEĞİ)</a:t>
                      </a:r>
                    </a:p>
                  </a:txBody>
                  <a:tcPr marL="0" marR="0" marT="0" marB="0" anchor="b"/>
                </a:tc>
                <a:tc>
                  <a:txBody>
                    <a:bodyPr/>
                    <a:lstStyle/>
                    <a:p>
                      <a:endParaRPr sz="500"/>
                    </a:p>
                  </a:txBody>
                  <a:tcPr marL="0" marR="0" marT="0" marB="0"/>
                </a:tc>
                <a:tc>
                  <a:txBody>
                    <a:bodyPr/>
                    <a:lstStyle/>
                    <a:p>
                      <a:pPr marL="0" marR="0" indent="203200"/>
                      <a:r>
                        <a:rPr lang="tr" sz="450">
                          <a:solidFill>
                            <a:srgbClr val="424E31"/>
                          </a:solidFill>
                          <a:latin typeface="Arial"/>
                        </a:rPr>
                        <a:t>4.604.251,11</a:t>
                      </a:r>
                    </a:p>
                  </a:txBody>
                  <a:tcPr marL="0" marR="0" marT="0" marB="0" anchor="b"/>
                </a:tc>
                <a:tc>
                  <a:txBody>
                    <a:bodyPr/>
                    <a:lstStyle/>
                    <a:p>
                      <a:pPr marL="0" marR="0" indent="203200" algn="just"/>
                      <a:r>
                        <a:rPr lang="tr" sz="450">
                          <a:solidFill>
                            <a:srgbClr val="424E31"/>
                          </a:solidFill>
                          <a:latin typeface="Arial"/>
                        </a:rPr>
                        <a:t>4.604.251,11</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54"/>
                  </a:ext>
                </a:extLst>
              </a:tr>
              <a:tr h="97536">
                <a:tc>
                  <a:txBody>
                    <a:bodyPr/>
                    <a:lstStyle/>
                    <a:p>
                      <a:pPr marL="0" marR="0" indent="0"/>
                      <a:r>
                        <a:rPr lang="tr" sz="450">
                          <a:solidFill>
                            <a:srgbClr val="424E31"/>
                          </a:solidFill>
                          <a:latin typeface="Arial"/>
                        </a:rPr>
                        <a:t>74</a:t>
                      </a:r>
                    </a:p>
                  </a:txBody>
                  <a:tcPr marL="0" marR="0" marT="0" marB="0" anchor="b"/>
                </a:tc>
                <a:tc>
                  <a:txBody>
                    <a:bodyPr/>
                    <a:lstStyle/>
                    <a:p>
                      <a:pPr marL="0" marR="0" indent="0"/>
                      <a:r>
                        <a:rPr lang="tr" sz="450">
                          <a:solidFill>
                            <a:srgbClr val="424E31"/>
                          </a:solidFill>
                          <a:latin typeface="Arial"/>
                        </a:rPr>
                        <a:t>HİZMET ÜRETİM MALİYETİ</a:t>
                      </a:r>
                    </a:p>
                  </a:txBody>
                  <a:tcPr marL="0" marR="0" marT="0" marB="0" anchor="b"/>
                </a:tc>
                <a:tc>
                  <a:txBody>
                    <a:bodyPr/>
                    <a:lstStyle/>
                    <a:p>
                      <a:endParaRPr sz="500"/>
                    </a:p>
                  </a:txBody>
                  <a:tcPr marL="0" marR="0" marT="0" marB="0">
                    <a:solidFill>
                      <a:srgbClr val="DDE9FC"/>
                    </a:solidFill>
                  </a:tcPr>
                </a:tc>
                <a:tc>
                  <a:txBody>
                    <a:bodyPr/>
                    <a:lstStyle/>
                    <a:p>
                      <a:pPr marL="0" marR="0" indent="203200"/>
                      <a:r>
                        <a:rPr lang="tr" sz="450">
                          <a:solidFill>
                            <a:srgbClr val="424E31"/>
                          </a:solidFill>
                          <a:latin typeface="Arial"/>
                        </a:rPr>
                        <a:t>3.046.630,65</a:t>
                      </a:r>
                    </a:p>
                  </a:txBody>
                  <a:tcPr marL="0" marR="0" marT="0" marB="0" anchor="b"/>
                </a:tc>
                <a:tc>
                  <a:txBody>
                    <a:bodyPr/>
                    <a:lstStyle/>
                    <a:p>
                      <a:pPr marL="0" marR="0" indent="203200" algn="just"/>
                      <a:r>
                        <a:rPr lang="tr" sz="450">
                          <a:solidFill>
                            <a:srgbClr val="424E31"/>
                          </a:solidFill>
                          <a:latin typeface="Arial"/>
                        </a:rPr>
                        <a:t>3.046.630,65</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55"/>
                  </a:ext>
                </a:extLst>
              </a:tr>
              <a:tr h="94488">
                <a:tc>
                  <a:txBody>
                    <a:bodyPr/>
                    <a:lstStyle/>
                    <a:p>
                      <a:pPr marL="0" marR="0" indent="0"/>
                      <a:r>
                        <a:rPr lang="tr" sz="450">
                          <a:solidFill>
                            <a:srgbClr val="424E31"/>
                          </a:solidFill>
                          <a:latin typeface="Arial"/>
                        </a:rPr>
                        <a:t>740</a:t>
                      </a:r>
                    </a:p>
                  </a:txBody>
                  <a:tcPr marL="0" marR="0" marT="0" marB="0"/>
                </a:tc>
                <a:tc>
                  <a:txBody>
                    <a:bodyPr/>
                    <a:lstStyle/>
                    <a:p>
                      <a:pPr marL="0" marR="0" indent="0"/>
                      <a:r>
                        <a:rPr lang="tr" sz="450">
                          <a:solidFill>
                            <a:srgbClr val="424E31"/>
                          </a:solidFill>
                          <a:latin typeface="Arial"/>
                        </a:rPr>
                        <a:t>HİZMET ÜRETİM MALİYETİ</a:t>
                      </a:r>
                    </a:p>
                  </a:txBody>
                  <a:tcPr marL="0" marR="0" marT="0" marB="0"/>
                </a:tc>
                <a:tc>
                  <a:txBody>
                    <a:bodyPr/>
                    <a:lstStyle/>
                    <a:p>
                      <a:endParaRPr sz="500"/>
                    </a:p>
                  </a:txBody>
                  <a:tcPr marL="0" marR="0" marT="0" marB="0"/>
                </a:tc>
                <a:tc>
                  <a:txBody>
                    <a:bodyPr/>
                    <a:lstStyle/>
                    <a:p>
                      <a:pPr marL="0" marR="0" indent="203200"/>
                      <a:r>
                        <a:rPr lang="tr" sz="450">
                          <a:solidFill>
                            <a:srgbClr val="696469"/>
                          </a:solidFill>
                          <a:latin typeface="Arial"/>
                        </a:rPr>
                        <a:t>3.046.630,65</a:t>
                      </a:r>
                    </a:p>
                  </a:txBody>
                  <a:tcPr marL="0" marR="0" marT="0" marB="0"/>
                </a:tc>
                <a:tc>
                  <a:txBody>
                    <a:bodyPr/>
                    <a:lstStyle/>
                    <a:p>
                      <a:pPr marL="0" marR="0" indent="203200" algn="just"/>
                      <a:r>
                        <a:rPr lang="tr" sz="450">
                          <a:solidFill>
                            <a:srgbClr val="424E31"/>
                          </a:solidFill>
                          <a:latin typeface="Arial"/>
                        </a:rPr>
                        <a:t>3.046.630,65</a:t>
                      </a:r>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56"/>
                  </a:ext>
                </a:extLst>
              </a:tr>
              <a:tr h="91440">
                <a:tc>
                  <a:txBody>
                    <a:bodyPr/>
                    <a:lstStyle/>
                    <a:p>
                      <a:pPr marL="0" marR="0" indent="0"/>
                      <a:r>
                        <a:rPr lang="tr" sz="450">
                          <a:solidFill>
                            <a:srgbClr val="424E31"/>
                          </a:solidFill>
                          <a:latin typeface="Arial"/>
                        </a:rPr>
                        <a:t>740.01</a:t>
                      </a:r>
                    </a:p>
                  </a:txBody>
                  <a:tcPr marL="0" marR="0" marT="0" marB="0" anchor="b"/>
                </a:tc>
                <a:tc>
                  <a:txBody>
                    <a:bodyPr/>
                    <a:lstStyle/>
                    <a:p>
                      <a:pPr marL="0" marR="0" indent="0"/>
                      <a:r>
                        <a:rPr lang="tr" sz="450">
                          <a:solidFill>
                            <a:srgbClr val="696469"/>
                          </a:solidFill>
                          <a:latin typeface="Arial"/>
                        </a:rPr>
                        <a:t>İLK </a:t>
                      </a:r>
                      <a:r>
                        <a:rPr lang="tr" sz="450">
                          <a:solidFill>
                            <a:srgbClr val="424E31"/>
                          </a:solidFill>
                          <a:latin typeface="Arial"/>
                        </a:rPr>
                        <a:t>MADDE VE MALZEME HES.</a:t>
                      </a:r>
                    </a:p>
                  </a:txBody>
                  <a:tcPr marL="0" marR="0" marT="0" marB="0" anchor="b"/>
                </a:tc>
                <a:tc>
                  <a:txBody>
                    <a:bodyPr/>
                    <a:lstStyle/>
                    <a:p>
                      <a:endParaRPr sz="500"/>
                    </a:p>
                  </a:txBody>
                  <a:tcPr marL="0" marR="0" marT="0" marB="0">
                    <a:solidFill>
                      <a:srgbClr val="DDE9FC"/>
                    </a:solidFill>
                  </a:tcPr>
                </a:tc>
                <a:tc>
                  <a:txBody>
                    <a:bodyPr/>
                    <a:lstStyle/>
                    <a:p>
                      <a:pPr marL="0" marR="0" indent="203200"/>
                      <a:r>
                        <a:rPr lang="tr" sz="450">
                          <a:solidFill>
                            <a:srgbClr val="424E31"/>
                          </a:solidFill>
                          <a:latin typeface="Arial"/>
                        </a:rPr>
                        <a:t>1.877.010,19</a:t>
                      </a:r>
                    </a:p>
                  </a:txBody>
                  <a:tcPr marL="0" marR="0" marT="0" marB="0" anchor="b"/>
                </a:tc>
                <a:tc>
                  <a:txBody>
                    <a:bodyPr/>
                    <a:lstStyle/>
                    <a:p>
                      <a:pPr marL="0" marR="0" indent="203200" algn="just"/>
                      <a:r>
                        <a:rPr lang="tr" sz="450">
                          <a:solidFill>
                            <a:srgbClr val="696469"/>
                          </a:solidFill>
                          <a:latin typeface="Arial"/>
                        </a:rPr>
                        <a:t>1.877.010,19</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57"/>
                  </a:ext>
                </a:extLst>
              </a:tr>
              <a:tr h="100584">
                <a:tc>
                  <a:txBody>
                    <a:bodyPr/>
                    <a:lstStyle/>
                    <a:p>
                      <a:pPr marL="0" marR="0" indent="0"/>
                      <a:r>
                        <a:rPr lang="tr" sz="450">
                          <a:solidFill>
                            <a:srgbClr val="8B8A8C"/>
                          </a:solidFill>
                          <a:latin typeface="Arial"/>
                        </a:rPr>
                        <a:t>740.01.001</a:t>
                      </a:r>
                    </a:p>
                  </a:txBody>
                  <a:tcPr marL="0" marR="0" marT="0" marB="0" anchor="b"/>
                </a:tc>
                <a:tc>
                  <a:txBody>
                    <a:bodyPr/>
                    <a:lstStyle/>
                    <a:p>
                      <a:pPr marL="0" marR="0" indent="0"/>
                      <a:r>
                        <a:rPr lang="tr" sz="450">
                          <a:solidFill>
                            <a:srgbClr val="8B8A8C"/>
                          </a:solidFill>
                          <a:latin typeface="Arial"/>
                        </a:rPr>
                        <a:t>K 1 Kdv U İlk Madde Ve Malzeme Giderleri</a:t>
                      </a:r>
                    </a:p>
                  </a:txBody>
                  <a:tcPr marL="0" marR="0" marT="0" marB="0" anchor="b"/>
                </a:tc>
                <a:tc>
                  <a:txBody>
                    <a:bodyPr/>
                    <a:lstStyle/>
                    <a:p>
                      <a:endParaRPr sz="500"/>
                    </a:p>
                  </a:txBody>
                  <a:tcPr marL="0" marR="0" marT="0" marB="0"/>
                </a:tc>
                <a:tc>
                  <a:txBody>
                    <a:bodyPr/>
                    <a:lstStyle/>
                    <a:p>
                      <a:pPr marL="0" marR="0" indent="292100"/>
                      <a:r>
                        <a:rPr lang="tr" sz="450">
                          <a:solidFill>
                            <a:srgbClr val="8B8A8C"/>
                          </a:solidFill>
                          <a:latin typeface="Arial"/>
                        </a:rPr>
                        <a:t>1 686 405.16</a:t>
                      </a:r>
                    </a:p>
                  </a:txBody>
                  <a:tcPr marL="0" marR="0" marT="0" marB="0" anchor="b"/>
                </a:tc>
                <a:tc>
                  <a:txBody>
                    <a:bodyPr/>
                    <a:lstStyle/>
                    <a:p>
                      <a:pPr marL="0" marR="0" indent="292100" algn="just"/>
                      <a:r>
                        <a:rPr lang="tr" sz="450">
                          <a:solidFill>
                            <a:srgbClr val="8B8A8C"/>
                          </a:solidFill>
                          <a:latin typeface="Arial"/>
                        </a:rPr>
                        <a:t>1 686 405.16</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58"/>
                  </a:ext>
                </a:extLst>
              </a:tr>
              <a:tr h="94488">
                <a:tc>
                  <a:txBody>
                    <a:bodyPr/>
                    <a:lstStyle/>
                    <a:p>
                      <a:pPr marL="0" marR="0" indent="0"/>
                      <a:r>
                        <a:rPr lang="tr" sz="450">
                          <a:solidFill>
                            <a:srgbClr val="8B8A8C"/>
                          </a:solidFill>
                          <a:latin typeface="Arial"/>
                        </a:rPr>
                        <a:t>740.01 002</a:t>
                      </a:r>
                    </a:p>
                  </a:txBody>
                  <a:tcPr marL="0" marR="0" marT="0" marB="0" anchor="b"/>
                </a:tc>
                <a:tc>
                  <a:txBody>
                    <a:bodyPr/>
                    <a:lstStyle/>
                    <a:p>
                      <a:pPr marL="0" marR="0" indent="0"/>
                      <a:r>
                        <a:rPr lang="tr" sz="450">
                          <a:solidFill>
                            <a:srgbClr val="8B8A8C"/>
                          </a:solidFill>
                          <a:latin typeface="Arial"/>
                        </a:rPr>
                        <a:t>Kdv Sız İlk Madde Ve Malzeme Giderleri</a:t>
                      </a:r>
                    </a:p>
                  </a:txBody>
                  <a:tcPr marL="0" marR="0" marT="0" marB="0" anchor="b"/>
                </a:tc>
                <a:tc>
                  <a:txBody>
                    <a:bodyPr/>
                    <a:lstStyle/>
                    <a:p>
                      <a:pPr marL="0" marR="0" indent="0" algn="just"/>
                      <a:r>
                        <a:rPr lang="tr" sz="400" b="1">
                          <a:solidFill>
                            <a:srgbClr val="696469"/>
                          </a:solidFill>
                          <a:latin typeface="Arial"/>
                        </a:rPr>
                        <a:t>a</a:t>
                      </a:r>
                    </a:p>
                  </a:txBody>
                  <a:tcPr marL="0" marR="0" marT="0" marB="0" anchor="b"/>
                </a:tc>
                <a:tc>
                  <a:txBody>
                    <a:bodyPr/>
                    <a:lstStyle/>
                    <a:p>
                      <a:pPr marL="0" marR="0" indent="368300" algn="just"/>
                      <a:r>
                        <a:rPr lang="tr" sz="450">
                          <a:solidFill>
                            <a:srgbClr val="8B8A8C"/>
                          </a:solidFill>
                          <a:latin typeface="Arial"/>
                        </a:rPr>
                        <a:t>30.245,90</a:t>
                      </a:r>
                    </a:p>
                  </a:txBody>
                  <a:tcPr marL="0" marR="0" marT="0" marB="0" anchor="b"/>
                </a:tc>
                <a:tc>
                  <a:txBody>
                    <a:bodyPr/>
                    <a:lstStyle/>
                    <a:p>
                      <a:pPr marL="0" marR="0" indent="368300" algn="just"/>
                      <a:r>
                        <a:rPr lang="tr" sz="450">
                          <a:solidFill>
                            <a:srgbClr val="8B8A8C"/>
                          </a:solidFill>
                          <a:latin typeface="Arial"/>
                        </a:rPr>
                        <a:t>30.245,90</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59"/>
                  </a:ext>
                </a:extLst>
              </a:tr>
              <a:tr h="97536">
                <a:tc>
                  <a:txBody>
                    <a:bodyPr/>
                    <a:lstStyle/>
                    <a:p>
                      <a:pPr marL="0" marR="0" indent="0"/>
                      <a:r>
                        <a:rPr lang="tr" sz="450">
                          <a:solidFill>
                            <a:srgbClr val="8B8A8C"/>
                          </a:solidFill>
                          <a:latin typeface="Arial"/>
                        </a:rPr>
                        <a:t>740.01.003</a:t>
                      </a:r>
                    </a:p>
                  </a:txBody>
                  <a:tcPr marL="0" marR="0" marT="0" marB="0"/>
                </a:tc>
                <a:tc>
                  <a:txBody>
                    <a:bodyPr/>
                    <a:lstStyle/>
                    <a:p>
                      <a:pPr marL="0" marR="0" indent="0"/>
                      <a:r>
                        <a:rPr lang="tr" sz="450">
                          <a:solidFill>
                            <a:srgbClr val="8B8A8C"/>
                          </a:solidFill>
                          <a:latin typeface="Arial"/>
                        </a:rPr>
                        <a:t>% 10 KDV Lİ İLK MADDE VE MALZEME GİDERLERİ</a:t>
                      </a:r>
                    </a:p>
                  </a:txBody>
                  <a:tcPr marL="0" marR="0" marT="0" marB="0"/>
                </a:tc>
                <a:tc>
                  <a:txBody>
                    <a:bodyPr/>
                    <a:lstStyle/>
                    <a:p>
                      <a:pPr marL="0" marR="0" indent="0" algn="just"/>
                      <a:r>
                        <a:rPr lang="tr" sz="450">
                          <a:solidFill>
                            <a:srgbClr val="8B8A8C"/>
                          </a:solidFill>
                          <a:latin typeface="Arial"/>
                        </a:rPr>
                        <a:t>Tl</a:t>
                      </a:r>
                    </a:p>
                  </a:txBody>
                  <a:tcPr marL="0" marR="0" marT="0" marB="0"/>
                </a:tc>
                <a:tc>
                  <a:txBody>
                    <a:bodyPr/>
                    <a:lstStyle/>
                    <a:p>
                      <a:pPr marL="0" marR="0" indent="342900" algn="just"/>
                      <a:r>
                        <a:rPr lang="tr" sz="450">
                          <a:solidFill>
                            <a:srgbClr val="8B8A8C"/>
                          </a:solidFill>
                          <a:latin typeface="Arial"/>
                        </a:rPr>
                        <a:t>159.393,34</a:t>
                      </a:r>
                    </a:p>
                  </a:txBody>
                  <a:tcPr marL="0" marR="0" marT="0" marB="0"/>
                </a:tc>
                <a:tc>
                  <a:txBody>
                    <a:bodyPr/>
                    <a:lstStyle/>
                    <a:p>
                      <a:pPr marL="0" marR="0" indent="342900" algn="just"/>
                      <a:r>
                        <a:rPr lang="tr" sz="450">
                          <a:solidFill>
                            <a:srgbClr val="8B8A8C"/>
                          </a:solidFill>
                          <a:latin typeface="Arial"/>
                        </a:rPr>
                        <a:t>159.393,34</a:t>
                      </a:r>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60"/>
                  </a:ext>
                </a:extLst>
              </a:tr>
              <a:tr h="94488">
                <a:tc>
                  <a:txBody>
                    <a:bodyPr/>
                    <a:lstStyle/>
                    <a:p>
                      <a:pPr marL="0" marR="0" indent="0"/>
                      <a:r>
                        <a:rPr lang="tr" sz="450">
                          <a:solidFill>
                            <a:srgbClr val="8B8A8C"/>
                          </a:solidFill>
                          <a:latin typeface="Arial"/>
                        </a:rPr>
                        <a:t>740.01 020</a:t>
                      </a:r>
                    </a:p>
                  </a:txBody>
                  <a:tcPr marL="0" marR="0" marT="0" marB="0"/>
                </a:tc>
                <a:tc>
                  <a:txBody>
                    <a:bodyPr/>
                    <a:lstStyle/>
                    <a:p>
                      <a:pPr marL="0" marR="0" indent="0"/>
                      <a:r>
                        <a:rPr lang="tr" sz="450">
                          <a:solidFill>
                            <a:srgbClr val="8B8A8C"/>
                          </a:solidFill>
                          <a:latin typeface="Arial"/>
                        </a:rPr>
                        <a:t>% 20 Kdv Li İlk Madde Ve Malzeme</a:t>
                      </a:r>
                    </a:p>
                  </a:txBody>
                  <a:tcPr marL="0" marR="0" marT="0" marB="0"/>
                </a:tc>
                <a:tc>
                  <a:txBody>
                    <a:bodyPr/>
                    <a:lstStyle/>
                    <a:p>
                      <a:pPr marL="0" marR="0" indent="0" algn="just"/>
                      <a:r>
                        <a:rPr lang="tr" sz="400" b="1">
                          <a:solidFill>
                            <a:srgbClr val="8B8A8C"/>
                          </a:solidFill>
                          <a:latin typeface="Arial"/>
                        </a:rPr>
                        <a:t>TL</a:t>
                      </a:r>
                    </a:p>
                  </a:txBody>
                  <a:tcPr marL="0" marR="0" marT="0" marB="0"/>
                </a:tc>
                <a:tc>
                  <a:txBody>
                    <a:bodyPr/>
                    <a:lstStyle/>
                    <a:p>
                      <a:pPr marL="0" marR="0" indent="0" algn="r"/>
                      <a:r>
                        <a:rPr lang="tr" sz="450">
                          <a:solidFill>
                            <a:srgbClr val="8B8A8C"/>
                          </a:solidFill>
                          <a:latin typeface="Arial"/>
                        </a:rPr>
                        <a:t>965,79</a:t>
                      </a:r>
                    </a:p>
                  </a:txBody>
                  <a:tcPr marL="0" marR="0" marT="0" marB="0"/>
                </a:tc>
                <a:tc>
                  <a:txBody>
                    <a:bodyPr/>
                    <a:lstStyle/>
                    <a:p>
                      <a:pPr marL="0" marR="0" indent="0" algn="r"/>
                      <a:r>
                        <a:rPr lang="tr" sz="450">
                          <a:solidFill>
                            <a:srgbClr val="8B8A8C"/>
                          </a:solidFill>
                          <a:latin typeface="Arial"/>
                        </a:rPr>
                        <a:t>965,79</a:t>
                      </a:r>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61"/>
                  </a:ext>
                </a:extLst>
              </a:tr>
              <a:tr h="97536">
                <a:tc>
                  <a:txBody>
                    <a:bodyPr/>
                    <a:lstStyle/>
                    <a:p>
                      <a:pPr marL="0" marR="0" indent="0"/>
                      <a:r>
                        <a:rPr lang="tr" sz="450">
                          <a:solidFill>
                            <a:srgbClr val="8B8A8C"/>
                          </a:solidFill>
                          <a:latin typeface="Arial"/>
                        </a:rPr>
                        <a:t>740.02</a:t>
                      </a:r>
                    </a:p>
                  </a:txBody>
                  <a:tcPr marL="0" marR="0" marT="0" marB="0" anchor="b"/>
                </a:tc>
                <a:tc>
                  <a:txBody>
                    <a:bodyPr/>
                    <a:lstStyle/>
                    <a:p>
                      <a:pPr marL="0" marR="0" indent="0"/>
                      <a:r>
                        <a:rPr lang="tr" sz="450">
                          <a:solidFill>
                            <a:srgbClr val="8B8A8C"/>
                          </a:solidFill>
                          <a:latin typeface="Arial"/>
                        </a:rPr>
                        <a:t>ÜCRETLER İŞVEREN SGK HİSSESİ</a:t>
                      </a:r>
                    </a:p>
                  </a:txBody>
                  <a:tcPr marL="0" marR="0" marT="0" marB="0" anchor="b"/>
                </a:tc>
                <a:tc>
                  <a:txBody>
                    <a:bodyPr/>
                    <a:lstStyle/>
                    <a:p>
                      <a:pPr marL="0" marR="0" indent="0" algn="just"/>
                      <a:r>
                        <a:rPr lang="tr" sz="400" b="1">
                          <a:solidFill>
                            <a:srgbClr val="8B8A8C"/>
                          </a:solidFill>
                          <a:latin typeface="Arial"/>
                        </a:rPr>
                        <a:t>TL</a:t>
                      </a:r>
                    </a:p>
                  </a:txBody>
                  <a:tcPr marL="0" marR="0" marT="0" marB="0" anchor="b"/>
                </a:tc>
                <a:tc>
                  <a:txBody>
                    <a:bodyPr/>
                    <a:lstStyle/>
                    <a:p>
                      <a:pPr marL="0" marR="0" indent="342900" algn="just"/>
                      <a:r>
                        <a:rPr lang="tr" sz="450">
                          <a:solidFill>
                            <a:srgbClr val="8B8A8C"/>
                          </a:solidFill>
                          <a:latin typeface="Arial"/>
                        </a:rPr>
                        <a:t>194 340,58</a:t>
                      </a:r>
                    </a:p>
                  </a:txBody>
                  <a:tcPr marL="0" marR="0" marT="0" marB="0" anchor="b"/>
                </a:tc>
                <a:tc>
                  <a:txBody>
                    <a:bodyPr/>
                    <a:lstStyle/>
                    <a:p>
                      <a:pPr marL="0" marR="0" indent="342900" algn="just"/>
                      <a:r>
                        <a:rPr lang="tr" sz="450">
                          <a:solidFill>
                            <a:srgbClr val="8B8A8C"/>
                          </a:solidFill>
                          <a:latin typeface="Arial"/>
                        </a:rPr>
                        <a:t>194 340,58</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62"/>
                  </a:ext>
                </a:extLst>
              </a:tr>
              <a:tr h="94488">
                <a:tc>
                  <a:txBody>
                    <a:bodyPr/>
                    <a:lstStyle/>
                    <a:p>
                      <a:pPr marL="0" marR="0" indent="0"/>
                      <a:r>
                        <a:rPr lang="tr" sz="450">
                          <a:solidFill>
                            <a:srgbClr val="8B8A8C"/>
                          </a:solidFill>
                          <a:latin typeface="Arial"/>
                        </a:rPr>
                        <a:t>740.03</a:t>
                      </a:r>
                    </a:p>
                  </a:txBody>
                  <a:tcPr marL="0" marR="0" marT="0" marB="0" anchor="b"/>
                </a:tc>
                <a:tc>
                  <a:txBody>
                    <a:bodyPr/>
                    <a:lstStyle/>
                    <a:p>
                      <a:pPr marL="0" marR="0" indent="0"/>
                      <a:r>
                        <a:rPr lang="tr" sz="450">
                          <a:solidFill>
                            <a:srgbClr val="8B8A8C"/>
                          </a:solidFill>
                          <a:latin typeface="Arial"/>
                        </a:rPr>
                        <a:t>ÜCRETLER SGK İŞVEREN İŞS.HİSS.</a:t>
                      </a:r>
                    </a:p>
                  </a:txBody>
                  <a:tcPr marL="0" marR="0" marT="0" marB="0" anchor="b"/>
                </a:tc>
                <a:tc>
                  <a:txBody>
                    <a:bodyPr/>
                    <a:lstStyle/>
                    <a:p>
                      <a:pPr marL="0" marR="0" indent="0" algn="just"/>
                      <a:r>
                        <a:rPr lang="tr" sz="400" b="1">
                          <a:solidFill>
                            <a:srgbClr val="8B8A8C"/>
                          </a:solidFill>
                          <a:latin typeface="Arial"/>
                        </a:rPr>
                        <a:t>TL</a:t>
                      </a:r>
                    </a:p>
                  </a:txBody>
                  <a:tcPr marL="0" marR="0" marT="0" marB="0" anchor="b"/>
                </a:tc>
                <a:tc>
                  <a:txBody>
                    <a:bodyPr/>
                    <a:lstStyle/>
                    <a:p>
                      <a:pPr marL="0" marR="0" indent="368300" algn="just"/>
                      <a:r>
                        <a:rPr lang="tr" sz="450">
                          <a:solidFill>
                            <a:srgbClr val="8B8A8C"/>
                          </a:solidFill>
                          <a:latin typeface="Arial"/>
                        </a:rPr>
                        <a:t>18.731,67</a:t>
                      </a:r>
                    </a:p>
                  </a:txBody>
                  <a:tcPr marL="0" marR="0" marT="0" marB="0" anchor="b"/>
                </a:tc>
                <a:tc>
                  <a:txBody>
                    <a:bodyPr/>
                    <a:lstStyle/>
                    <a:p>
                      <a:pPr marL="0" marR="0" indent="368300" algn="just"/>
                      <a:r>
                        <a:rPr lang="tr" sz="450">
                          <a:solidFill>
                            <a:srgbClr val="8B8A8C"/>
                          </a:solidFill>
                          <a:latin typeface="Arial"/>
                        </a:rPr>
                        <a:t>18.731,67</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63"/>
                  </a:ext>
                </a:extLst>
              </a:tr>
              <a:tr h="97536">
                <a:tc>
                  <a:txBody>
                    <a:bodyPr/>
                    <a:lstStyle/>
                    <a:p>
                      <a:pPr marL="0" marR="0" indent="0"/>
                      <a:r>
                        <a:rPr lang="tr" sz="450">
                          <a:solidFill>
                            <a:srgbClr val="8B8A8C"/>
                          </a:solidFill>
                          <a:latin typeface="Arial"/>
                        </a:rPr>
                        <a:t>740.04</a:t>
                      </a:r>
                    </a:p>
                  </a:txBody>
                  <a:tcPr marL="0" marR="0" marT="0" marB="0" anchor="b"/>
                </a:tc>
                <a:tc>
                  <a:txBody>
                    <a:bodyPr/>
                    <a:lstStyle/>
                    <a:p>
                      <a:pPr marL="0" marR="0" indent="0"/>
                      <a:r>
                        <a:rPr lang="tr" sz="450">
                          <a:solidFill>
                            <a:srgbClr val="8B8A8C"/>
                          </a:solidFill>
                          <a:latin typeface="Arial"/>
                        </a:rPr>
                        <a:t>Ücretler</a:t>
                      </a:r>
                    </a:p>
                  </a:txBody>
                  <a:tcPr marL="0" marR="0" marT="0" marB="0" anchor="b"/>
                </a:tc>
                <a:tc>
                  <a:txBody>
                    <a:bodyPr/>
                    <a:lstStyle/>
                    <a:p>
                      <a:pPr marL="0" marR="0" indent="0" algn="just"/>
                      <a:r>
                        <a:rPr lang="tr" sz="400">
                          <a:solidFill>
                            <a:srgbClr val="8B8A8C"/>
                          </a:solidFill>
                          <a:latin typeface="Arial"/>
                        </a:rPr>
                        <a:t>Tl</a:t>
                      </a:r>
                    </a:p>
                  </a:txBody>
                  <a:tcPr marL="0" marR="0" marT="0" marB="0" anchor="b"/>
                </a:tc>
                <a:tc>
                  <a:txBody>
                    <a:bodyPr/>
                    <a:lstStyle/>
                    <a:p>
                      <a:pPr marL="0" marR="0" indent="342900" algn="just"/>
                      <a:r>
                        <a:rPr lang="tr" sz="450">
                          <a:solidFill>
                            <a:srgbClr val="8B8A8C"/>
                          </a:solidFill>
                          <a:latin typeface="Arial"/>
                        </a:rPr>
                        <a:t>936581,31</a:t>
                      </a:r>
                    </a:p>
                  </a:txBody>
                  <a:tcPr marL="0" marR="0" marT="0" marB="0" anchor="b"/>
                </a:tc>
                <a:tc>
                  <a:txBody>
                    <a:bodyPr/>
                    <a:lstStyle/>
                    <a:p>
                      <a:pPr marL="0" marR="0" indent="342900" algn="just"/>
                      <a:r>
                        <a:rPr lang="tr" sz="450">
                          <a:solidFill>
                            <a:srgbClr val="8B8A8C"/>
                          </a:solidFill>
                          <a:latin typeface="Arial"/>
                        </a:rPr>
                        <a:t>936 581,31</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64"/>
                  </a:ext>
                </a:extLst>
              </a:tr>
              <a:tr h="94488">
                <a:tc>
                  <a:txBody>
                    <a:bodyPr/>
                    <a:lstStyle/>
                    <a:p>
                      <a:pPr marL="0" marR="0" indent="0"/>
                      <a:r>
                        <a:rPr lang="tr" sz="450">
                          <a:solidFill>
                            <a:srgbClr val="8B8A8C"/>
                          </a:solidFill>
                          <a:latin typeface="Arial"/>
                        </a:rPr>
                        <a:t>740.05</a:t>
                      </a:r>
                    </a:p>
                  </a:txBody>
                  <a:tcPr marL="0" marR="0" marT="0" marB="0" anchor="b"/>
                </a:tc>
                <a:tc>
                  <a:txBody>
                    <a:bodyPr/>
                    <a:lstStyle/>
                    <a:p>
                      <a:pPr marL="0" marR="0" indent="0"/>
                      <a:r>
                        <a:rPr lang="tr" sz="450">
                          <a:solidFill>
                            <a:srgbClr val="8B8A8C"/>
                          </a:solidFill>
                          <a:latin typeface="Arial"/>
                        </a:rPr>
                        <a:t>% 1 Ahş İadesi</a:t>
                      </a:r>
                    </a:p>
                  </a:txBody>
                  <a:tcPr marL="0" marR="0" marT="0" marB="0" anchor="b"/>
                </a:tc>
                <a:tc>
                  <a:txBody>
                    <a:bodyPr/>
                    <a:lstStyle/>
                    <a:p>
                      <a:endParaRPr sz="500"/>
                    </a:p>
                  </a:txBody>
                  <a:tcPr marL="0" marR="0" marT="0" marB="0"/>
                </a:tc>
                <a:tc>
                  <a:txBody>
                    <a:bodyPr/>
                    <a:lstStyle/>
                    <a:p>
                      <a:pPr marL="0" marR="0" indent="368300" algn="just"/>
                      <a:r>
                        <a:rPr lang="tr" sz="450">
                          <a:solidFill>
                            <a:srgbClr val="8B8A8C"/>
                          </a:solidFill>
                          <a:latin typeface="Arial"/>
                        </a:rPr>
                        <a:t>16.008,86</a:t>
                      </a:r>
                    </a:p>
                  </a:txBody>
                  <a:tcPr marL="0" marR="0" marT="0" marB="0" anchor="b"/>
                </a:tc>
                <a:tc>
                  <a:txBody>
                    <a:bodyPr/>
                    <a:lstStyle/>
                    <a:p>
                      <a:pPr marL="0" marR="0" indent="368300" algn="just"/>
                      <a:r>
                        <a:rPr lang="tr" sz="450">
                          <a:solidFill>
                            <a:srgbClr val="8B8A8C"/>
                          </a:solidFill>
                          <a:latin typeface="Arial"/>
                        </a:rPr>
                        <a:t>16.008,86</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65"/>
                  </a:ext>
                </a:extLst>
              </a:tr>
              <a:tr h="97536">
                <a:tc>
                  <a:txBody>
                    <a:bodyPr/>
                    <a:lstStyle/>
                    <a:p>
                      <a:pPr marL="0" marR="0" indent="0"/>
                      <a:r>
                        <a:rPr lang="tr" sz="450">
                          <a:solidFill>
                            <a:srgbClr val="8B8A8C"/>
                          </a:solidFill>
                          <a:latin typeface="Arial"/>
                        </a:rPr>
                        <a:t>740.06</a:t>
                      </a:r>
                    </a:p>
                  </a:txBody>
                  <a:tcPr marL="0" marR="0" marT="0" marB="0" anchor="b"/>
                </a:tc>
                <a:tc>
                  <a:txBody>
                    <a:bodyPr/>
                    <a:lstStyle/>
                    <a:p>
                      <a:pPr marL="0" marR="0" indent="0"/>
                      <a:r>
                        <a:rPr lang="tr" sz="450">
                          <a:solidFill>
                            <a:srgbClr val="8B8A8C"/>
                          </a:solidFill>
                          <a:latin typeface="Arial"/>
                        </a:rPr>
                        <a:t>% 10 Kdv Li Mal Alı; İadesi</a:t>
                      </a:r>
                    </a:p>
                  </a:txBody>
                  <a:tcPr marL="0" marR="0" marT="0" marB="0" anchor="b"/>
                </a:tc>
                <a:tc>
                  <a:txBody>
                    <a:bodyPr/>
                    <a:lstStyle/>
                    <a:p>
                      <a:pPr marL="0" marR="0" indent="0" algn="just"/>
                      <a:r>
                        <a:rPr lang="tr" sz="400" b="1">
                          <a:solidFill>
                            <a:srgbClr val="8B8A8C"/>
                          </a:solidFill>
                          <a:latin typeface="Arial"/>
                        </a:rPr>
                        <a:t>TL</a:t>
                      </a:r>
                    </a:p>
                  </a:txBody>
                  <a:tcPr marL="0" marR="0" marT="0" marB="0" anchor="b"/>
                </a:tc>
                <a:tc>
                  <a:txBody>
                    <a:bodyPr/>
                    <a:lstStyle/>
                    <a:p>
                      <a:pPr marL="0" marR="0" indent="0" algn="r"/>
                      <a:r>
                        <a:rPr lang="tr" sz="450">
                          <a:solidFill>
                            <a:srgbClr val="8B8A8C"/>
                          </a:solidFill>
                          <a:latin typeface="Arial"/>
                        </a:rPr>
                        <a:t>3.958,04</a:t>
                      </a:r>
                    </a:p>
                  </a:txBody>
                  <a:tcPr marL="0" marR="0" marT="0" marB="0" anchor="b"/>
                </a:tc>
                <a:tc>
                  <a:txBody>
                    <a:bodyPr/>
                    <a:lstStyle/>
                    <a:p>
                      <a:pPr marL="0" marR="0" indent="0" algn="r"/>
                      <a:r>
                        <a:rPr lang="tr" sz="450">
                          <a:solidFill>
                            <a:srgbClr val="8B8A8C"/>
                          </a:solidFill>
                          <a:latin typeface="Arial"/>
                        </a:rPr>
                        <a:t>3 958,04</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66"/>
                  </a:ext>
                </a:extLst>
              </a:tr>
              <a:tr h="91440">
                <a:tc>
                  <a:txBody>
                    <a:bodyPr/>
                    <a:lstStyle/>
                    <a:p>
                      <a:pPr marL="0" marR="0" indent="0"/>
                      <a:r>
                        <a:rPr lang="tr" sz="450">
                          <a:solidFill>
                            <a:srgbClr val="696469"/>
                          </a:solidFill>
                          <a:latin typeface="Arial"/>
                        </a:rPr>
                        <a:t>77</a:t>
                      </a:r>
                    </a:p>
                  </a:txBody>
                  <a:tcPr marL="0" marR="0" marT="0" marB="0" anchor="b"/>
                </a:tc>
                <a:tc>
                  <a:txBody>
                    <a:bodyPr/>
                    <a:lstStyle/>
                    <a:p>
                      <a:pPr marL="0" marR="0" indent="0"/>
                      <a:r>
                        <a:rPr lang="tr" sz="450">
                          <a:solidFill>
                            <a:srgbClr val="696469"/>
                          </a:solidFill>
                          <a:latin typeface="Arial"/>
                        </a:rPr>
                        <a:t>GENEL YÖNETİM GİDERLERİ</a:t>
                      </a:r>
                    </a:p>
                  </a:txBody>
                  <a:tcPr marL="0" marR="0" marT="0" marB="0" anchor="b"/>
                </a:tc>
                <a:tc>
                  <a:txBody>
                    <a:bodyPr/>
                    <a:lstStyle/>
                    <a:p>
                      <a:endParaRPr sz="500"/>
                    </a:p>
                  </a:txBody>
                  <a:tcPr marL="0" marR="0" marT="0" marB="0"/>
                </a:tc>
                <a:tc>
                  <a:txBody>
                    <a:bodyPr/>
                    <a:lstStyle/>
                    <a:p>
                      <a:pPr marL="0" marR="0" indent="203200"/>
                      <a:r>
                        <a:rPr lang="tr" sz="450">
                          <a:solidFill>
                            <a:srgbClr val="696469"/>
                          </a:solidFill>
                          <a:latin typeface="Arial"/>
                        </a:rPr>
                        <a:t>1.550.136,52</a:t>
                      </a:r>
                    </a:p>
                  </a:txBody>
                  <a:tcPr marL="0" marR="0" marT="0" marB="0" anchor="b"/>
                </a:tc>
                <a:tc>
                  <a:txBody>
                    <a:bodyPr/>
                    <a:lstStyle/>
                    <a:p>
                      <a:pPr marL="0" marR="0" indent="203200" algn="just"/>
                      <a:r>
                        <a:rPr lang="tr" sz="450">
                          <a:solidFill>
                            <a:srgbClr val="696469"/>
                          </a:solidFill>
                          <a:latin typeface="Arial"/>
                        </a:rPr>
                        <a:t>1.550.136,52</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67"/>
                  </a:ext>
                </a:extLst>
              </a:tr>
              <a:tr h="103632">
                <a:tc>
                  <a:txBody>
                    <a:bodyPr/>
                    <a:lstStyle/>
                    <a:p>
                      <a:pPr marL="0" marR="0" indent="0"/>
                      <a:r>
                        <a:rPr lang="tr" sz="450">
                          <a:solidFill>
                            <a:srgbClr val="696469"/>
                          </a:solidFill>
                          <a:latin typeface="Arial"/>
                        </a:rPr>
                        <a:t>770</a:t>
                      </a:r>
                    </a:p>
                  </a:txBody>
                  <a:tcPr marL="0" marR="0" marT="0" marB="0"/>
                </a:tc>
                <a:tc>
                  <a:txBody>
                    <a:bodyPr/>
                    <a:lstStyle/>
                    <a:p>
                      <a:pPr marL="0" marR="0" indent="0"/>
                      <a:r>
                        <a:rPr lang="tr" sz="450">
                          <a:solidFill>
                            <a:srgbClr val="696469"/>
                          </a:solidFill>
                          <a:latin typeface="Arial"/>
                        </a:rPr>
                        <a:t>GENEL YÖNETİM GİDERLERİ</a:t>
                      </a:r>
                    </a:p>
                  </a:txBody>
                  <a:tcPr marL="0" marR="0" marT="0" marB="0"/>
                </a:tc>
                <a:tc>
                  <a:txBody>
                    <a:bodyPr/>
                    <a:lstStyle/>
                    <a:p>
                      <a:endParaRPr sz="500"/>
                    </a:p>
                  </a:txBody>
                  <a:tcPr marL="0" marR="0" marT="0" marB="0"/>
                </a:tc>
                <a:tc>
                  <a:txBody>
                    <a:bodyPr/>
                    <a:lstStyle/>
                    <a:p>
                      <a:pPr marL="0" marR="0" indent="292100"/>
                      <a:r>
                        <a:rPr lang="tr" sz="450">
                          <a:solidFill>
                            <a:srgbClr val="696469"/>
                          </a:solidFill>
                          <a:latin typeface="Arial"/>
                        </a:rPr>
                        <a:t>775.068,26</a:t>
                      </a:r>
                    </a:p>
                  </a:txBody>
                  <a:tcPr marL="0" marR="0" marT="0" marB="0"/>
                </a:tc>
                <a:tc>
                  <a:txBody>
                    <a:bodyPr/>
                    <a:lstStyle/>
                    <a:p>
                      <a:pPr marL="0" marR="0" indent="0" algn="r"/>
                      <a:r>
                        <a:rPr lang="tr" sz="450">
                          <a:solidFill>
                            <a:srgbClr val="696469"/>
                          </a:solidFill>
                          <a:latin typeface="Arial"/>
                        </a:rPr>
                        <a:t>775.068,26</a:t>
                      </a:r>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68"/>
                  </a:ext>
                </a:extLst>
              </a:tr>
              <a:tr h="91440">
                <a:tc>
                  <a:txBody>
                    <a:bodyPr/>
                    <a:lstStyle/>
                    <a:p>
                      <a:pPr marL="0" marR="0" indent="0"/>
                      <a:r>
                        <a:rPr lang="tr" sz="450">
                          <a:solidFill>
                            <a:srgbClr val="8B8A8C"/>
                          </a:solidFill>
                          <a:latin typeface="Arial"/>
                        </a:rPr>
                        <a:t>770.02</a:t>
                      </a:r>
                    </a:p>
                  </a:txBody>
                  <a:tcPr marL="0" marR="0" marT="0" marB="0" anchor="b"/>
                </a:tc>
                <a:tc>
                  <a:txBody>
                    <a:bodyPr/>
                    <a:lstStyle/>
                    <a:p>
                      <a:pPr marL="0" marR="0" indent="0"/>
                      <a:r>
                        <a:rPr lang="tr" sz="450">
                          <a:solidFill>
                            <a:srgbClr val="8B8A8C"/>
                          </a:solidFill>
                          <a:latin typeface="Arial"/>
                        </a:rPr>
                        <a:t>Kdv Siz Giderler</a:t>
                      </a:r>
                    </a:p>
                  </a:txBody>
                  <a:tcPr marL="0" marR="0" marT="0" marB="0" anchor="b"/>
                </a:tc>
                <a:tc>
                  <a:txBody>
                    <a:bodyPr/>
                    <a:lstStyle/>
                    <a:p>
                      <a:endParaRPr sz="500"/>
                    </a:p>
                  </a:txBody>
                  <a:tcPr marL="0" marR="0" marT="0" marB="0"/>
                </a:tc>
                <a:tc>
                  <a:txBody>
                    <a:bodyPr/>
                    <a:lstStyle/>
                    <a:p>
                      <a:pPr marL="0" marR="0" indent="368300" algn="just"/>
                      <a:r>
                        <a:rPr lang="tr" sz="450">
                          <a:solidFill>
                            <a:srgbClr val="8B8A8C"/>
                          </a:solidFill>
                          <a:latin typeface="Arial"/>
                        </a:rPr>
                        <a:t>43.749,80</a:t>
                      </a:r>
                    </a:p>
                  </a:txBody>
                  <a:tcPr marL="0" marR="0" marT="0" marB="0" anchor="b"/>
                </a:tc>
                <a:tc>
                  <a:txBody>
                    <a:bodyPr/>
                    <a:lstStyle/>
                    <a:p>
                      <a:pPr marL="0" marR="0" indent="368300" algn="just"/>
                      <a:r>
                        <a:rPr lang="tr" sz="450">
                          <a:solidFill>
                            <a:srgbClr val="8B8A8C"/>
                          </a:solidFill>
                          <a:latin typeface="Arial"/>
                        </a:rPr>
                        <a:t>43.749,80</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69"/>
                  </a:ext>
                </a:extLst>
              </a:tr>
              <a:tr h="97536">
                <a:tc>
                  <a:txBody>
                    <a:bodyPr/>
                    <a:lstStyle/>
                    <a:p>
                      <a:pPr marL="0" marR="0" indent="0"/>
                      <a:r>
                        <a:rPr lang="tr" sz="450">
                          <a:solidFill>
                            <a:srgbClr val="8B8A8C"/>
                          </a:solidFill>
                          <a:latin typeface="Arial"/>
                        </a:rPr>
                        <a:t>770.03</a:t>
                      </a:r>
                    </a:p>
                  </a:txBody>
                  <a:tcPr marL="0" marR="0" marT="0" marB="0" anchor="b"/>
                </a:tc>
                <a:tc>
                  <a:txBody>
                    <a:bodyPr/>
                    <a:lstStyle/>
                    <a:p>
                      <a:pPr marL="0" marR="0" indent="0"/>
                      <a:r>
                        <a:rPr lang="tr" sz="450">
                          <a:solidFill>
                            <a:srgbClr val="8B8A8C"/>
                          </a:solidFill>
                          <a:latin typeface="Arial"/>
                        </a:rPr>
                        <a:t>Kira Giderleri</a:t>
                      </a:r>
                    </a:p>
                  </a:txBody>
                  <a:tcPr marL="0" marR="0" marT="0" marB="0" anchor="b"/>
                </a:tc>
                <a:tc>
                  <a:txBody>
                    <a:bodyPr/>
                    <a:lstStyle/>
                    <a:p>
                      <a:pPr marL="0" marR="0" indent="0" algn="just"/>
                      <a:r>
                        <a:rPr lang="tr" sz="400" b="1">
                          <a:solidFill>
                            <a:srgbClr val="696469"/>
                          </a:solidFill>
                          <a:latin typeface="Arial"/>
                        </a:rPr>
                        <a:t>II</a:t>
                      </a:r>
                    </a:p>
                  </a:txBody>
                  <a:tcPr marL="0" marR="0" marT="0" marB="0" anchor="b"/>
                </a:tc>
                <a:tc>
                  <a:txBody>
                    <a:bodyPr/>
                    <a:lstStyle/>
                    <a:p>
                      <a:pPr marL="0" marR="0" indent="368300" algn="just"/>
                      <a:r>
                        <a:rPr lang="tr" sz="450">
                          <a:solidFill>
                            <a:srgbClr val="8B8A8C"/>
                          </a:solidFill>
                          <a:latin typeface="Arial"/>
                        </a:rPr>
                        <a:t>11,000.00</a:t>
                      </a:r>
                    </a:p>
                  </a:txBody>
                  <a:tcPr marL="0" marR="0" marT="0" marB="0" anchor="b"/>
                </a:tc>
                <a:tc>
                  <a:txBody>
                    <a:bodyPr/>
                    <a:lstStyle/>
                    <a:p>
                      <a:pPr marL="0" marR="0" indent="368300" algn="just"/>
                      <a:r>
                        <a:rPr lang="tr" sz="450">
                          <a:solidFill>
                            <a:srgbClr val="8B8A8C"/>
                          </a:solidFill>
                          <a:latin typeface="Arial"/>
                        </a:rPr>
                        <a:t>11.000.00</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70"/>
                  </a:ext>
                </a:extLst>
              </a:tr>
              <a:tr h="94488">
                <a:tc>
                  <a:txBody>
                    <a:bodyPr/>
                    <a:lstStyle/>
                    <a:p>
                      <a:pPr marL="0" marR="0" indent="0"/>
                      <a:r>
                        <a:rPr lang="tr" sz="450">
                          <a:solidFill>
                            <a:srgbClr val="8B8A8C"/>
                          </a:solidFill>
                          <a:latin typeface="Arial"/>
                        </a:rPr>
                        <a:t>770.04</a:t>
                      </a:r>
                    </a:p>
                  </a:txBody>
                  <a:tcPr marL="0" marR="0" marT="0" marB="0" anchor="b"/>
                </a:tc>
                <a:tc>
                  <a:txBody>
                    <a:bodyPr/>
                    <a:lstStyle/>
                    <a:p>
                      <a:pPr marL="0" marR="0" indent="0"/>
                      <a:r>
                        <a:rPr lang="tr" sz="450">
                          <a:solidFill>
                            <a:srgbClr val="8B8A8C"/>
                          </a:solidFill>
                          <a:latin typeface="Arial"/>
                        </a:rPr>
                        <a:t>% 20 Kdv Li Giderler</a:t>
                      </a:r>
                    </a:p>
                  </a:txBody>
                  <a:tcPr marL="0" marR="0" marT="0" marB="0" anchor="b"/>
                </a:tc>
                <a:tc>
                  <a:txBody>
                    <a:bodyPr/>
                    <a:lstStyle/>
                    <a:p>
                      <a:pPr marL="0" marR="0" indent="0" algn="just"/>
                      <a:r>
                        <a:rPr lang="tr" sz="450">
                          <a:solidFill>
                            <a:srgbClr val="8B8A8C"/>
                          </a:solidFill>
                          <a:latin typeface="Arial"/>
                        </a:rPr>
                        <a:t>TL</a:t>
                      </a:r>
                    </a:p>
                  </a:txBody>
                  <a:tcPr marL="0" marR="0" marT="0" marB="0" anchor="b"/>
                </a:tc>
                <a:tc>
                  <a:txBody>
                    <a:bodyPr/>
                    <a:lstStyle/>
                    <a:p>
                      <a:pPr marL="0" marR="0" indent="342900" algn="just"/>
                      <a:r>
                        <a:rPr lang="tr" sz="450">
                          <a:solidFill>
                            <a:srgbClr val="8B8A8C"/>
                          </a:solidFill>
                          <a:latin typeface="Arial"/>
                        </a:rPr>
                        <a:t>164.322,85</a:t>
                      </a:r>
                    </a:p>
                  </a:txBody>
                  <a:tcPr marL="0" marR="0" marT="0" marB="0" anchor="b"/>
                </a:tc>
                <a:tc>
                  <a:txBody>
                    <a:bodyPr/>
                    <a:lstStyle/>
                    <a:p>
                      <a:pPr marL="0" marR="0" indent="342900" algn="just"/>
                      <a:r>
                        <a:rPr lang="tr" sz="450">
                          <a:solidFill>
                            <a:srgbClr val="8B8A8C"/>
                          </a:solidFill>
                          <a:latin typeface="Arial"/>
                        </a:rPr>
                        <a:t>164 3 22,85</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71"/>
                  </a:ext>
                </a:extLst>
              </a:tr>
              <a:tr h="97536">
                <a:tc>
                  <a:txBody>
                    <a:bodyPr/>
                    <a:lstStyle/>
                    <a:p>
                      <a:pPr marL="0" marR="0" indent="0"/>
                      <a:r>
                        <a:rPr lang="tr" sz="450">
                          <a:solidFill>
                            <a:srgbClr val="8B8A8C"/>
                          </a:solidFill>
                          <a:latin typeface="Arial"/>
                        </a:rPr>
                        <a:t>770.07</a:t>
                      </a:r>
                    </a:p>
                  </a:txBody>
                  <a:tcPr marL="0" marR="0" marT="0" marB="0" anchor="b"/>
                </a:tc>
                <a:tc>
                  <a:txBody>
                    <a:bodyPr/>
                    <a:lstStyle/>
                    <a:p>
                      <a:pPr marL="0" marR="0" indent="0"/>
                      <a:r>
                        <a:rPr lang="tr" sz="450">
                          <a:solidFill>
                            <a:srgbClr val="8B8A8C"/>
                          </a:solidFill>
                          <a:latin typeface="Arial"/>
                        </a:rPr>
                        <a:t>%1 Kdv b Giderler</a:t>
                      </a:r>
                    </a:p>
                  </a:txBody>
                  <a:tcPr marL="0" marR="0" marT="0" marB="0" anchor="b"/>
                </a:tc>
                <a:tc>
                  <a:txBody>
                    <a:bodyPr/>
                    <a:lstStyle/>
                    <a:p>
                      <a:pPr marL="0" marR="0" indent="0" algn="just"/>
                      <a:r>
                        <a:rPr lang="tr" sz="400">
                          <a:solidFill>
                            <a:srgbClr val="8B8A8C"/>
                          </a:solidFill>
                          <a:latin typeface="Arial"/>
                        </a:rPr>
                        <a:t>Tl</a:t>
                      </a:r>
                    </a:p>
                  </a:txBody>
                  <a:tcPr marL="0" marR="0" marT="0" marB="0" anchor="b"/>
                </a:tc>
                <a:tc>
                  <a:txBody>
                    <a:bodyPr/>
                    <a:lstStyle/>
                    <a:p>
                      <a:pPr marL="0" marR="0" indent="0" algn="r"/>
                      <a:r>
                        <a:rPr lang="tr" sz="450">
                          <a:solidFill>
                            <a:srgbClr val="8B8A8C"/>
                          </a:solidFill>
                          <a:latin typeface="Arial"/>
                        </a:rPr>
                        <a:t>4.856,68</a:t>
                      </a:r>
                    </a:p>
                  </a:txBody>
                  <a:tcPr marL="0" marR="0" marT="0" marB="0" anchor="b"/>
                </a:tc>
                <a:tc>
                  <a:txBody>
                    <a:bodyPr/>
                    <a:lstStyle/>
                    <a:p>
                      <a:pPr marL="0" marR="0" indent="0" algn="r"/>
                      <a:r>
                        <a:rPr lang="tr" sz="450">
                          <a:solidFill>
                            <a:srgbClr val="8B8A8C"/>
                          </a:solidFill>
                          <a:latin typeface="Arial"/>
                        </a:rPr>
                        <a:t>4 856.68</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72"/>
                  </a:ext>
                </a:extLst>
              </a:tr>
              <a:tr h="94488">
                <a:tc>
                  <a:txBody>
                    <a:bodyPr/>
                    <a:lstStyle/>
                    <a:p>
                      <a:pPr marL="0" marR="0" indent="0"/>
                      <a:r>
                        <a:rPr lang="tr" sz="450">
                          <a:solidFill>
                            <a:srgbClr val="8B8A8C"/>
                          </a:solidFill>
                          <a:latin typeface="Arial"/>
                        </a:rPr>
                        <a:t>770.10</a:t>
                      </a:r>
                    </a:p>
                  </a:txBody>
                  <a:tcPr marL="0" marR="0" marT="0" marB="0"/>
                </a:tc>
                <a:tc>
                  <a:txBody>
                    <a:bodyPr/>
                    <a:lstStyle/>
                    <a:p>
                      <a:pPr marL="0" marR="0" indent="0"/>
                      <a:r>
                        <a:rPr lang="tr" sz="450">
                          <a:solidFill>
                            <a:srgbClr val="8B8A8C"/>
                          </a:solidFill>
                          <a:latin typeface="Arial"/>
                        </a:rPr>
                        <a:t>% 10 KDV Lİ GİDERLER</a:t>
                      </a:r>
                    </a:p>
                  </a:txBody>
                  <a:tcPr marL="0" marR="0" marT="0" marB="0"/>
                </a:tc>
                <a:tc>
                  <a:txBody>
                    <a:bodyPr/>
                    <a:lstStyle/>
                    <a:p>
                      <a:pPr marL="0" marR="0" indent="0" algn="just"/>
                      <a:r>
                        <a:rPr lang="tr" sz="400" b="1">
                          <a:solidFill>
                            <a:srgbClr val="8B8A8C"/>
                          </a:solidFill>
                          <a:latin typeface="Arial"/>
                        </a:rPr>
                        <a:t>TL</a:t>
                      </a:r>
                    </a:p>
                  </a:txBody>
                  <a:tcPr marL="0" marR="0" marT="0" marB="0"/>
                </a:tc>
                <a:tc>
                  <a:txBody>
                    <a:bodyPr/>
                    <a:lstStyle/>
                    <a:p>
                      <a:pPr marL="0" marR="0" indent="368300" algn="just"/>
                      <a:r>
                        <a:rPr lang="tr" sz="450">
                          <a:solidFill>
                            <a:srgbClr val="8B8A8C"/>
                          </a:solidFill>
                          <a:latin typeface="Arial"/>
                        </a:rPr>
                        <a:t>48.510,24</a:t>
                      </a:r>
                    </a:p>
                  </a:txBody>
                  <a:tcPr marL="0" marR="0" marT="0" marB="0"/>
                </a:tc>
                <a:tc>
                  <a:txBody>
                    <a:bodyPr/>
                    <a:lstStyle/>
                    <a:p>
                      <a:pPr marL="0" marR="0" indent="368300" algn="just"/>
                      <a:r>
                        <a:rPr lang="tr" sz="450">
                          <a:solidFill>
                            <a:srgbClr val="8B8A8C"/>
                          </a:solidFill>
                          <a:latin typeface="Arial"/>
                        </a:rPr>
                        <a:t>48.510,24</a:t>
                      </a:r>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73"/>
                  </a:ext>
                </a:extLst>
              </a:tr>
              <a:tr h="91440">
                <a:tc>
                  <a:txBody>
                    <a:bodyPr/>
                    <a:lstStyle/>
                    <a:p>
                      <a:pPr marL="0" marR="0" indent="0"/>
                      <a:r>
                        <a:rPr lang="tr" sz="450">
                          <a:solidFill>
                            <a:srgbClr val="8B8A8C"/>
                          </a:solidFill>
                          <a:latin typeface="Arial"/>
                        </a:rPr>
                        <a:t>770.11</a:t>
                      </a:r>
                    </a:p>
                  </a:txBody>
                  <a:tcPr marL="0" marR="0" marT="0" marB="0" anchor="b"/>
                </a:tc>
                <a:tc>
                  <a:txBody>
                    <a:bodyPr/>
                    <a:lstStyle/>
                    <a:p>
                      <a:pPr marL="0" marR="0" indent="0"/>
                      <a:r>
                        <a:rPr lang="tr" sz="450">
                          <a:solidFill>
                            <a:srgbClr val="8B8A8C"/>
                          </a:solidFill>
                          <a:latin typeface="Arial"/>
                        </a:rPr>
                        <a:t>Ücretler</a:t>
                      </a:r>
                    </a:p>
                  </a:txBody>
                  <a:tcPr marL="0" marR="0" marT="0" marB="0" anchor="b"/>
                </a:tc>
                <a:tc>
                  <a:txBody>
                    <a:bodyPr/>
                    <a:lstStyle/>
                    <a:p>
                      <a:pPr marL="0" marR="0" indent="0" algn="just"/>
                      <a:r>
                        <a:rPr lang="tr" sz="400">
                          <a:solidFill>
                            <a:srgbClr val="8B8A8C"/>
                          </a:solidFill>
                          <a:latin typeface="Arial"/>
                        </a:rPr>
                        <a:t>TL</a:t>
                      </a:r>
                    </a:p>
                  </a:txBody>
                  <a:tcPr marL="0" marR="0" marT="0" marB="0" anchor="b"/>
                </a:tc>
                <a:tc>
                  <a:txBody>
                    <a:bodyPr/>
                    <a:lstStyle/>
                    <a:p>
                      <a:pPr marL="0" marR="0" indent="342900" algn="just"/>
                      <a:r>
                        <a:rPr lang="tr" sz="450">
                          <a:solidFill>
                            <a:srgbClr val="8B8A8C"/>
                          </a:solidFill>
                          <a:latin typeface="Arial"/>
                        </a:rPr>
                        <a:t>502.628,69</a:t>
                      </a:r>
                    </a:p>
                  </a:txBody>
                  <a:tcPr marL="0" marR="0" marT="0" marB="0" anchor="b"/>
                </a:tc>
                <a:tc>
                  <a:txBody>
                    <a:bodyPr/>
                    <a:lstStyle/>
                    <a:p>
                      <a:pPr marL="0" marR="0" indent="342900" algn="just"/>
                      <a:r>
                        <a:rPr lang="tr" sz="450">
                          <a:solidFill>
                            <a:srgbClr val="8B8A8C"/>
                          </a:solidFill>
                          <a:latin typeface="Arial"/>
                        </a:rPr>
                        <a:t>502 628,69</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74"/>
                  </a:ext>
                </a:extLst>
              </a:tr>
              <a:tr h="100584">
                <a:tc>
                  <a:txBody>
                    <a:bodyPr/>
                    <a:lstStyle/>
                    <a:p>
                      <a:pPr marL="0" marR="0" indent="0"/>
                      <a:r>
                        <a:rPr lang="tr" sz="450">
                          <a:solidFill>
                            <a:srgbClr val="424E31"/>
                          </a:solidFill>
                          <a:latin typeface="Arial"/>
                        </a:rPr>
                        <a:t>771</a:t>
                      </a:r>
                    </a:p>
                  </a:txBody>
                  <a:tcPr marL="0" marR="0" marT="0" marB="0" anchor="b"/>
                </a:tc>
                <a:tc>
                  <a:txBody>
                    <a:bodyPr/>
                    <a:lstStyle/>
                    <a:p>
                      <a:pPr marL="0" marR="0" indent="0"/>
                      <a:r>
                        <a:rPr lang="tr" sz="450">
                          <a:solidFill>
                            <a:srgbClr val="696469"/>
                          </a:solidFill>
                          <a:latin typeface="Arial"/>
                        </a:rPr>
                        <a:t>GENEL YÖNETİM GİDERLERİ YANSITMA HESABI</a:t>
                      </a:r>
                    </a:p>
                  </a:txBody>
                  <a:tcPr marL="0" marR="0" marT="0" marB="0" anchor="b"/>
                </a:tc>
                <a:tc>
                  <a:txBody>
                    <a:bodyPr/>
                    <a:lstStyle/>
                    <a:p>
                      <a:endParaRPr sz="500"/>
                    </a:p>
                  </a:txBody>
                  <a:tcPr marL="0" marR="0" marT="0" marB="0"/>
                </a:tc>
                <a:tc>
                  <a:txBody>
                    <a:bodyPr/>
                    <a:lstStyle/>
                    <a:p>
                      <a:pPr marL="0" marR="0" indent="292100"/>
                      <a:r>
                        <a:rPr lang="tr" sz="450">
                          <a:solidFill>
                            <a:srgbClr val="696469"/>
                          </a:solidFill>
                          <a:latin typeface="Arial"/>
                        </a:rPr>
                        <a:t>775.068,26</a:t>
                      </a:r>
                    </a:p>
                  </a:txBody>
                  <a:tcPr marL="0" marR="0" marT="0" marB="0" anchor="b"/>
                </a:tc>
                <a:tc>
                  <a:txBody>
                    <a:bodyPr/>
                    <a:lstStyle/>
                    <a:p>
                      <a:pPr marL="0" marR="0" indent="292100" algn="just"/>
                      <a:r>
                        <a:rPr lang="tr" sz="450">
                          <a:solidFill>
                            <a:srgbClr val="424E31"/>
                          </a:solidFill>
                          <a:latin typeface="Arial"/>
                        </a:rPr>
                        <a:t>775.068,26</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75"/>
                  </a:ext>
                </a:extLst>
              </a:tr>
              <a:tr h="97536">
                <a:tc>
                  <a:txBody>
                    <a:bodyPr/>
                    <a:lstStyle/>
                    <a:p>
                      <a:pPr marL="0" marR="0" indent="0" algn="just"/>
                      <a:r>
                        <a:rPr lang="tr" sz="450">
                          <a:solidFill>
                            <a:srgbClr val="8B8A8C"/>
                          </a:solidFill>
                          <a:latin typeface="Arial"/>
                        </a:rPr>
                        <a:t>771.01</a:t>
                      </a:r>
                    </a:p>
                  </a:txBody>
                  <a:tcPr marL="0" marR="0" marT="0" marB="0" anchor="b"/>
                </a:tc>
                <a:tc>
                  <a:txBody>
                    <a:bodyPr/>
                    <a:lstStyle/>
                    <a:p>
                      <a:pPr marL="0" marR="0" indent="0"/>
                      <a:r>
                        <a:rPr lang="tr" sz="450">
                          <a:solidFill>
                            <a:srgbClr val="8B8A8C"/>
                          </a:solidFill>
                          <a:latin typeface="Arial"/>
                        </a:rPr>
                        <a:t>Genel Yönetim Giderleri Yansıtma Hes</a:t>
                      </a:r>
                    </a:p>
                  </a:txBody>
                  <a:tcPr marL="0" marR="0" marT="0" marB="0" anchor="b"/>
                </a:tc>
                <a:tc>
                  <a:txBody>
                    <a:bodyPr/>
                    <a:lstStyle/>
                    <a:p>
                      <a:pPr marL="0" marR="0" indent="0" algn="just"/>
                      <a:r>
                        <a:rPr lang="tr" sz="400">
                          <a:latin typeface="Arial"/>
                        </a:rPr>
                        <a:t>TL</a:t>
                      </a:r>
                    </a:p>
                  </a:txBody>
                  <a:tcPr marL="0" marR="0" marT="0" marB="0" anchor="b"/>
                </a:tc>
                <a:tc>
                  <a:txBody>
                    <a:bodyPr/>
                    <a:lstStyle/>
                    <a:p>
                      <a:pPr marL="0" marR="0" indent="342900" algn="just"/>
                      <a:r>
                        <a:rPr lang="tr" sz="450">
                          <a:solidFill>
                            <a:srgbClr val="8B8A8C"/>
                          </a:solidFill>
                          <a:latin typeface="Arial"/>
                        </a:rPr>
                        <a:t>775.068.26</a:t>
                      </a:r>
                    </a:p>
                  </a:txBody>
                  <a:tcPr marL="0" marR="0" marT="0" marB="0" anchor="b"/>
                </a:tc>
                <a:tc>
                  <a:txBody>
                    <a:bodyPr/>
                    <a:lstStyle/>
                    <a:p>
                      <a:pPr marL="0" marR="0" indent="342900" algn="just"/>
                      <a:r>
                        <a:rPr lang="tr" sz="450">
                          <a:solidFill>
                            <a:srgbClr val="8B8A8C"/>
                          </a:solidFill>
                          <a:latin typeface="Arial"/>
                        </a:rPr>
                        <a:t>77 5 068,26</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76"/>
                  </a:ext>
                </a:extLst>
              </a:tr>
              <a:tr h="94488">
                <a:tc>
                  <a:txBody>
                    <a:bodyPr/>
                    <a:lstStyle/>
                    <a:p>
                      <a:pPr marL="0" marR="0" indent="0" algn="just"/>
                      <a:r>
                        <a:rPr lang="tr" sz="450">
                          <a:solidFill>
                            <a:srgbClr val="696469"/>
                          </a:solidFill>
                          <a:latin typeface="Arial"/>
                        </a:rPr>
                        <a:t>78</a:t>
                      </a:r>
                    </a:p>
                  </a:txBody>
                  <a:tcPr marL="0" marR="0" marT="0" marB="0" anchor="b"/>
                </a:tc>
                <a:tc>
                  <a:txBody>
                    <a:bodyPr/>
                    <a:lstStyle/>
                    <a:p>
                      <a:pPr marL="0" marR="0" indent="0"/>
                      <a:r>
                        <a:rPr lang="tr" sz="450">
                          <a:solidFill>
                            <a:srgbClr val="696469"/>
                          </a:solidFill>
                          <a:latin typeface="Arial"/>
                        </a:rPr>
                        <a:t>FİNANSMAN GİDERLERİ</a:t>
                      </a:r>
                    </a:p>
                  </a:txBody>
                  <a:tcPr marL="0" marR="0" marT="0" marB="0" anchor="b"/>
                </a:tc>
                <a:tc>
                  <a:txBody>
                    <a:bodyPr/>
                    <a:lstStyle/>
                    <a:p>
                      <a:endParaRPr sz="500"/>
                    </a:p>
                  </a:txBody>
                  <a:tcPr marL="0" marR="0" marT="0" marB="0"/>
                </a:tc>
                <a:tc>
                  <a:txBody>
                    <a:bodyPr/>
                    <a:lstStyle/>
                    <a:p>
                      <a:pPr marL="0" marR="0" indent="368300" algn="just"/>
                      <a:r>
                        <a:rPr lang="tr" sz="450">
                          <a:solidFill>
                            <a:srgbClr val="696469"/>
                          </a:solidFill>
                          <a:latin typeface="Arial"/>
                        </a:rPr>
                        <a:t>7.483,94</a:t>
                      </a:r>
                    </a:p>
                  </a:txBody>
                  <a:tcPr marL="0" marR="0" marT="0" marB="0" anchor="b"/>
                </a:tc>
                <a:tc>
                  <a:txBody>
                    <a:bodyPr/>
                    <a:lstStyle/>
                    <a:p>
                      <a:pPr marL="0" marR="0" indent="368300" algn="just"/>
                      <a:r>
                        <a:rPr lang="tr" sz="450">
                          <a:solidFill>
                            <a:srgbClr val="696469"/>
                          </a:solidFill>
                          <a:latin typeface="Arial"/>
                        </a:rPr>
                        <a:t>7.483,94</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77"/>
                  </a:ext>
                </a:extLst>
              </a:tr>
              <a:tr h="91440">
                <a:tc>
                  <a:txBody>
                    <a:bodyPr/>
                    <a:lstStyle/>
                    <a:p>
                      <a:pPr marL="0" marR="0" indent="0" algn="just"/>
                      <a:r>
                        <a:rPr lang="tr" sz="450">
                          <a:solidFill>
                            <a:srgbClr val="696469"/>
                          </a:solidFill>
                          <a:latin typeface="Arial"/>
                        </a:rPr>
                        <a:t>780</a:t>
                      </a:r>
                    </a:p>
                  </a:txBody>
                  <a:tcPr marL="0" marR="0" marT="0" marB="0" anchor="b"/>
                </a:tc>
                <a:tc>
                  <a:txBody>
                    <a:bodyPr/>
                    <a:lstStyle/>
                    <a:p>
                      <a:pPr marL="0" marR="0" indent="0"/>
                      <a:r>
                        <a:rPr lang="tr" sz="450">
                          <a:solidFill>
                            <a:srgbClr val="696469"/>
                          </a:solidFill>
                          <a:latin typeface="Arial"/>
                        </a:rPr>
                        <a:t>FİNANSMAN GİDERLERİ</a:t>
                      </a:r>
                    </a:p>
                  </a:txBody>
                  <a:tcPr marL="0" marR="0" marT="0" marB="0" anchor="b"/>
                </a:tc>
                <a:tc>
                  <a:txBody>
                    <a:bodyPr/>
                    <a:lstStyle/>
                    <a:p>
                      <a:endParaRPr sz="500"/>
                    </a:p>
                  </a:txBody>
                  <a:tcPr marL="0" marR="0" marT="0" marB="0"/>
                </a:tc>
                <a:tc>
                  <a:txBody>
                    <a:bodyPr/>
                    <a:lstStyle/>
                    <a:p>
                      <a:pPr marL="0" marR="0" indent="368300" algn="just"/>
                      <a:r>
                        <a:rPr lang="tr" sz="450">
                          <a:solidFill>
                            <a:srgbClr val="696469"/>
                          </a:solidFill>
                          <a:latin typeface="Arial"/>
                        </a:rPr>
                        <a:t>3.741,97</a:t>
                      </a:r>
                    </a:p>
                  </a:txBody>
                  <a:tcPr marL="0" marR="0" marT="0" marB="0" anchor="b"/>
                </a:tc>
                <a:tc>
                  <a:txBody>
                    <a:bodyPr/>
                    <a:lstStyle/>
                    <a:p>
                      <a:pPr marL="0" marR="0" indent="368300" algn="just"/>
                      <a:r>
                        <a:rPr lang="tr" sz="450">
                          <a:solidFill>
                            <a:srgbClr val="696469"/>
                          </a:solidFill>
                          <a:latin typeface="Arial"/>
                        </a:rPr>
                        <a:t>3.741.97</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78"/>
                  </a:ext>
                </a:extLst>
              </a:tr>
              <a:tr h="97536">
                <a:tc>
                  <a:txBody>
                    <a:bodyPr/>
                    <a:lstStyle/>
                    <a:p>
                      <a:pPr marL="0" marR="0" indent="0"/>
                      <a:r>
                        <a:rPr lang="tr" sz="450">
                          <a:solidFill>
                            <a:srgbClr val="8B8A8C"/>
                          </a:solidFill>
                          <a:latin typeface="Arial"/>
                        </a:rPr>
                        <a:t>780.01</a:t>
                      </a:r>
                    </a:p>
                  </a:txBody>
                  <a:tcPr marL="0" marR="0" marT="0" marB="0" anchor="b"/>
                </a:tc>
                <a:tc>
                  <a:txBody>
                    <a:bodyPr/>
                    <a:lstStyle/>
                    <a:p>
                      <a:pPr marL="0" marR="0" indent="0"/>
                      <a:r>
                        <a:rPr lang="tr" sz="450">
                          <a:solidFill>
                            <a:srgbClr val="8B8A8C"/>
                          </a:solidFill>
                          <a:latin typeface="Arial"/>
                        </a:rPr>
                        <a:t>Kredi Kart Komisyon Gideri</a:t>
                      </a:r>
                    </a:p>
                  </a:txBody>
                  <a:tcPr marL="0" marR="0" marT="0" marB="0" anchor="b"/>
                </a:tc>
                <a:tc>
                  <a:txBody>
                    <a:bodyPr/>
                    <a:lstStyle/>
                    <a:p>
                      <a:pPr marL="0" marR="0" indent="0" algn="just"/>
                      <a:r>
                        <a:rPr lang="tr" sz="400">
                          <a:solidFill>
                            <a:srgbClr val="696469"/>
                          </a:solidFill>
                          <a:latin typeface="Arial"/>
                        </a:rPr>
                        <a:t>TL</a:t>
                      </a:r>
                    </a:p>
                  </a:txBody>
                  <a:tcPr marL="0" marR="0" marT="0" marB="0" anchor="b"/>
                </a:tc>
                <a:tc>
                  <a:txBody>
                    <a:bodyPr/>
                    <a:lstStyle/>
                    <a:p>
                      <a:pPr marL="0" marR="0" indent="0" algn="r"/>
                      <a:r>
                        <a:rPr lang="tr" sz="450">
                          <a:solidFill>
                            <a:srgbClr val="8B8A8C"/>
                          </a:solidFill>
                          <a:latin typeface="Arial"/>
                        </a:rPr>
                        <a:t>3.741,97</a:t>
                      </a:r>
                    </a:p>
                  </a:txBody>
                  <a:tcPr marL="0" marR="0" marT="0" marB="0" anchor="b"/>
                </a:tc>
                <a:tc>
                  <a:txBody>
                    <a:bodyPr/>
                    <a:lstStyle/>
                    <a:p>
                      <a:pPr marL="0" marR="0" indent="0" algn="r"/>
                      <a:r>
                        <a:rPr lang="tr" sz="450">
                          <a:solidFill>
                            <a:srgbClr val="8B8A8C"/>
                          </a:solidFill>
                          <a:latin typeface="Arial"/>
                        </a:rPr>
                        <a:t>3 741.97</a:t>
                      </a:r>
                    </a:p>
                  </a:txBody>
                  <a:tcPr marL="0" marR="0" marT="0" marB="0" anchor="b"/>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79"/>
                  </a:ext>
                </a:extLst>
              </a:tr>
              <a:tr h="94488">
                <a:tc>
                  <a:txBody>
                    <a:bodyPr/>
                    <a:lstStyle/>
                    <a:p>
                      <a:pPr marL="0" marR="0" indent="0" algn="just"/>
                      <a:r>
                        <a:rPr lang="tr" sz="450">
                          <a:solidFill>
                            <a:srgbClr val="696469"/>
                          </a:solidFill>
                          <a:latin typeface="Arial"/>
                        </a:rPr>
                        <a:t>781</a:t>
                      </a:r>
                    </a:p>
                  </a:txBody>
                  <a:tcPr marL="0" marR="0" marT="0" marB="0"/>
                </a:tc>
                <a:tc>
                  <a:txBody>
                    <a:bodyPr/>
                    <a:lstStyle/>
                    <a:p>
                      <a:pPr marL="0" marR="0" indent="0"/>
                      <a:r>
                        <a:rPr lang="tr" sz="450">
                          <a:solidFill>
                            <a:srgbClr val="696469"/>
                          </a:solidFill>
                          <a:latin typeface="Arial"/>
                        </a:rPr>
                        <a:t>FİNANSMAN GİDERLERİ YANSITMA HESABI</a:t>
                      </a:r>
                    </a:p>
                  </a:txBody>
                  <a:tcPr marL="0" marR="0" marT="0" marB="0"/>
                </a:tc>
                <a:tc>
                  <a:txBody>
                    <a:bodyPr/>
                    <a:lstStyle/>
                    <a:p>
                      <a:endParaRPr sz="500"/>
                    </a:p>
                  </a:txBody>
                  <a:tcPr marL="0" marR="0" marT="0" marB="0"/>
                </a:tc>
                <a:tc>
                  <a:txBody>
                    <a:bodyPr/>
                    <a:lstStyle/>
                    <a:p>
                      <a:pPr marL="0" marR="0" indent="368300" algn="just"/>
                      <a:r>
                        <a:rPr lang="tr" sz="450">
                          <a:solidFill>
                            <a:srgbClr val="696469"/>
                          </a:solidFill>
                          <a:latin typeface="Arial"/>
                        </a:rPr>
                        <a:t>3.741,97</a:t>
                      </a:r>
                    </a:p>
                  </a:txBody>
                  <a:tcPr marL="0" marR="0" marT="0" marB="0"/>
                </a:tc>
                <a:tc>
                  <a:txBody>
                    <a:bodyPr/>
                    <a:lstStyle/>
                    <a:p>
                      <a:pPr marL="0" marR="0" indent="368300" algn="just"/>
                      <a:r>
                        <a:rPr lang="tr" sz="450">
                          <a:solidFill>
                            <a:srgbClr val="696469"/>
                          </a:solidFill>
                          <a:latin typeface="Arial"/>
                        </a:rPr>
                        <a:t>3.741,97</a:t>
                      </a:r>
                    </a:p>
                  </a:txBody>
                  <a:tcPr marL="0" marR="0" marT="0" marB="0"/>
                </a:tc>
                <a:tc>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80"/>
                  </a:ext>
                </a:extLst>
              </a:tr>
              <a:tr h="112776">
                <a:tc>
                  <a:txBody>
                    <a:bodyPr/>
                    <a:lstStyle/>
                    <a:p>
                      <a:pPr marL="0" marR="0" indent="0" algn="just"/>
                      <a:r>
                        <a:rPr lang="tr" sz="450">
                          <a:solidFill>
                            <a:srgbClr val="8B8A8C"/>
                          </a:solidFill>
                          <a:latin typeface="Arial"/>
                        </a:rPr>
                        <a:t>731.01</a:t>
                      </a:r>
                    </a:p>
                  </a:txBody>
                  <a:tcPr marL="0" marR="0" marT="0" marB="0"/>
                </a:tc>
                <a:tc>
                  <a:txBody>
                    <a:bodyPr/>
                    <a:lstStyle/>
                    <a:p>
                      <a:pPr marL="0" marR="0" indent="0"/>
                      <a:r>
                        <a:rPr lang="tr" sz="450" baseline="30000">
                          <a:solidFill>
                            <a:srgbClr val="8B8A8C"/>
                          </a:solidFill>
                          <a:latin typeface="Arial"/>
                        </a:rPr>
                        <a:t>:</a:t>
                      </a:r>
                      <a:r>
                        <a:rPr lang="tr" sz="450">
                          <a:solidFill>
                            <a:srgbClr val="8B8A8C"/>
                          </a:solidFill>
                          <a:latin typeface="Arial"/>
                        </a:rPr>
                        <a:t>inansman Giderleri Yansıtma Hes</a:t>
                      </a:r>
                    </a:p>
                  </a:txBody>
                  <a:tcPr marL="0" marR="0" marT="0" marB="0"/>
                </a:tc>
                <a:tc>
                  <a:txBody>
                    <a:bodyPr/>
                    <a:lstStyle/>
                    <a:p>
                      <a:pPr marL="0" marR="0" indent="0" algn="just"/>
                      <a:r>
                        <a:rPr lang="tr" sz="400" b="1">
                          <a:solidFill>
                            <a:srgbClr val="8B8A8C"/>
                          </a:solidFill>
                          <a:latin typeface="Arial"/>
                        </a:rPr>
                        <a:t>TL</a:t>
                      </a:r>
                    </a:p>
                  </a:txBody>
                  <a:tcPr marL="0" marR="0" marT="0" marB="0"/>
                </a:tc>
                <a:tc>
                  <a:txBody>
                    <a:bodyPr/>
                    <a:lstStyle/>
                    <a:p>
                      <a:pPr marL="0" marR="0" indent="0" algn="r"/>
                      <a:r>
                        <a:rPr lang="tr" sz="450">
                          <a:solidFill>
                            <a:srgbClr val="8B8A8C"/>
                          </a:solidFill>
                          <a:latin typeface="Arial"/>
                        </a:rPr>
                        <a:t>3 741,97</a:t>
                      </a:r>
                    </a:p>
                  </a:txBody>
                  <a:tcPr marL="0" marR="0" marT="0" marB="0"/>
                </a:tc>
                <a:tc>
                  <a:txBody>
                    <a:bodyPr/>
                    <a:lstStyle/>
                    <a:p>
                      <a:pPr marL="0" marR="0" indent="0" algn="r"/>
                      <a:r>
                        <a:rPr lang="tr" sz="450">
                          <a:solidFill>
                            <a:srgbClr val="8B8A8C"/>
                          </a:solidFill>
                          <a:latin typeface="Arial"/>
                        </a:rPr>
                        <a:t>3 741,97</a:t>
                      </a:r>
                    </a:p>
                  </a:txBody>
                  <a:tcPr marL="0" marR="0" marT="0" marB="0"/>
                </a:tc>
                <a:tc>
                  <a:txBody>
                    <a:bodyPr/>
                    <a:lstStyle/>
                    <a:p>
                      <a:endParaRPr sz="600"/>
                    </a:p>
                  </a:txBody>
                  <a:tcPr marL="0" marR="0" marT="0" marB="0"/>
                </a:tc>
                <a:tc>
                  <a:txBody>
                    <a:bodyPr/>
                    <a:lstStyle/>
                    <a:p>
                      <a:endParaRPr sz="600"/>
                    </a:p>
                  </a:txBody>
                  <a:tcPr marL="0" marR="0" marT="0" marB="0"/>
                </a:tc>
                <a:extLst>
                  <a:ext uri="{0D108BD9-81ED-4DB2-BD59-A6C34878D82A}">
                    <a16:rowId xmlns:a16="http://schemas.microsoft.com/office/drawing/2014/main" val="10081"/>
                  </a:ext>
                </a:extLst>
              </a:tr>
            </a:tbl>
          </a:graphicData>
        </a:graphic>
      </p:graphicFrame>
      <p:graphicFrame>
        <p:nvGraphicFramePr>
          <p:cNvPr id="4" name="Tablo 3"/>
          <p:cNvGraphicFramePr>
            <a:graphicFrameLocks noGrp="1"/>
          </p:cNvGraphicFramePr>
          <p:nvPr/>
        </p:nvGraphicFramePr>
        <p:xfrm>
          <a:off x="716280" y="9177528"/>
          <a:ext cx="6047232" cy="350520"/>
        </p:xfrm>
        <a:graphic>
          <a:graphicData uri="http://schemas.openxmlformats.org/drawingml/2006/table">
            <a:tbl>
              <a:tblPr/>
              <a:tblGrid>
                <a:gridCol w="2307336">
                  <a:extLst>
                    <a:ext uri="{9D8B030D-6E8A-4147-A177-3AD203B41FA5}">
                      <a16:colId xmlns:a16="http://schemas.microsoft.com/office/drawing/2014/main" val="20000"/>
                    </a:ext>
                  </a:extLst>
                </a:gridCol>
                <a:gridCol w="1164336">
                  <a:extLst>
                    <a:ext uri="{9D8B030D-6E8A-4147-A177-3AD203B41FA5}">
                      <a16:colId xmlns:a16="http://schemas.microsoft.com/office/drawing/2014/main" val="20001"/>
                    </a:ext>
                  </a:extLst>
                </a:gridCol>
                <a:gridCol w="957072">
                  <a:extLst>
                    <a:ext uri="{9D8B030D-6E8A-4147-A177-3AD203B41FA5}">
                      <a16:colId xmlns:a16="http://schemas.microsoft.com/office/drawing/2014/main" val="20002"/>
                    </a:ext>
                  </a:extLst>
                </a:gridCol>
                <a:gridCol w="804672">
                  <a:extLst>
                    <a:ext uri="{9D8B030D-6E8A-4147-A177-3AD203B41FA5}">
                      <a16:colId xmlns:a16="http://schemas.microsoft.com/office/drawing/2014/main" val="20003"/>
                    </a:ext>
                  </a:extLst>
                </a:gridCol>
                <a:gridCol w="813816">
                  <a:extLst>
                    <a:ext uri="{9D8B030D-6E8A-4147-A177-3AD203B41FA5}">
                      <a16:colId xmlns:a16="http://schemas.microsoft.com/office/drawing/2014/main" val="20004"/>
                    </a:ext>
                  </a:extLst>
                </a:gridCol>
              </a:tblGrid>
              <a:tr h="350520">
                <a:tc>
                  <a:txBody>
                    <a:bodyPr/>
                    <a:lstStyle/>
                    <a:p>
                      <a:pPr marL="0" marR="0" indent="0" algn="r"/>
                      <a:r>
                        <a:rPr lang="tr" sz="1100" b="1">
                          <a:solidFill>
                            <a:srgbClr val="424E31"/>
                          </a:solidFill>
                          <a:latin typeface="Times New Roman"/>
                        </a:rPr>
                        <a:t>GENEL TOPLAM :</a:t>
                      </a:r>
                    </a:p>
                  </a:txBody>
                  <a:tcPr marL="0" marR="0" marT="0" marB="0" anchor="ctr">
                    <a:solidFill>
                      <a:srgbClr val="BEBABB"/>
                    </a:solidFill>
                  </a:tcPr>
                </a:tc>
                <a:tc>
                  <a:txBody>
                    <a:bodyPr/>
                    <a:lstStyle/>
                    <a:p>
                      <a:pPr marL="0" marR="0" indent="0" algn="ctr"/>
                      <a:r>
                        <a:rPr lang="tr" sz="1000" b="1">
                          <a:solidFill>
                            <a:srgbClr val="424E31"/>
                          </a:solidFill>
                          <a:latin typeface="Times New Roman"/>
                        </a:rPr>
                        <a:t>32.887.826,26</a:t>
                      </a:r>
                    </a:p>
                  </a:txBody>
                  <a:tcPr marL="0" marR="0" marT="0" marB="0" anchor="ctr">
                    <a:solidFill>
                      <a:srgbClr val="BEBABB"/>
                    </a:solidFill>
                  </a:tcPr>
                </a:tc>
                <a:tc>
                  <a:txBody>
                    <a:bodyPr/>
                    <a:lstStyle/>
                    <a:p>
                      <a:pPr marL="0" marR="0" indent="127000"/>
                      <a:r>
                        <a:rPr lang="tr" sz="1000" b="1">
                          <a:solidFill>
                            <a:srgbClr val="424E31"/>
                          </a:solidFill>
                          <a:latin typeface="Times New Roman"/>
                        </a:rPr>
                        <a:t>32.887.826,26</a:t>
                      </a:r>
                    </a:p>
                  </a:txBody>
                  <a:tcPr marL="0" marR="0" marT="0" marB="0" anchor="ctr">
                    <a:solidFill>
                      <a:srgbClr val="BEBABB"/>
                    </a:solidFill>
                  </a:tcPr>
                </a:tc>
                <a:tc>
                  <a:txBody>
                    <a:bodyPr/>
                    <a:lstStyle/>
                    <a:p>
                      <a:pPr marL="0" marR="0" indent="0"/>
                      <a:r>
                        <a:rPr lang="tr" sz="1000" b="1">
                          <a:solidFill>
                            <a:srgbClr val="424E31"/>
                          </a:solidFill>
                          <a:latin typeface="Times New Roman"/>
                        </a:rPr>
                        <a:t>1.119.697,66</a:t>
                      </a:r>
                    </a:p>
                  </a:txBody>
                  <a:tcPr marL="0" marR="0" marT="0" marB="0" anchor="ctr">
                    <a:solidFill>
                      <a:srgbClr val="BEBABB"/>
                    </a:solidFill>
                  </a:tcPr>
                </a:tc>
                <a:tc>
                  <a:txBody>
                    <a:bodyPr/>
                    <a:lstStyle/>
                    <a:p>
                      <a:pPr marL="0" marR="0" indent="0" algn="r"/>
                      <a:r>
                        <a:rPr lang="tr" sz="1000" b="1">
                          <a:solidFill>
                            <a:srgbClr val="424E31"/>
                          </a:solidFill>
                          <a:latin typeface="Times New Roman"/>
                        </a:rPr>
                        <a:t>1.119.697,66</a:t>
                      </a:r>
                    </a:p>
                  </a:txBody>
                  <a:tcPr marL="0" marR="0" marT="0" marB="0" anchor="ctr">
                    <a:solidFill>
                      <a:srgbClr val="BEBABB"/>
                    </a:solidFill>
                  </a:tcPr>
                </a:tc>
                <a:extLst>
                  <a:ext uri="{0D108BD9-81ED-4DB2-BD59-A6C34878D82A}">
                    <a16:rowId xmlns:a16="http://schemas.microsoft.com/office/drawing/2014/main" val="10000"/>
                  </a:ext>
                </a:extLst>
              </a:tr>
            </a:tbl>
          </a:graphicData>
        </a:graphic>
      </p:graphicFrame>
    </p:spTree>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855208" y="277368"/>
            <a:ext cx="1438656" cy="1014984"/>
          </a:xfrm>
          <a:prstGeom prst="rect">
            <a:avLst/>
          </a:prstGeom>
        </p:spPr>
      </p:pic>
      <p:sp>
        <p:nvSpPr>
          <p:cNvPr id="4" name="Dikdörtgen 3"/>
          <p:cNvSpPr/>
          <p:nvPr/>
        </p:nvSpPr>
        <p:spPr>
          <a:xfrm>
            <a:off x="1298448" y="859536"/>
            <a:ext cx="2188464" cy="289560"/>
          </a:xfrm>
          <a:prstGeom prst="rect">
            <a:avLst/>
          </a:prstGeom>
          <a:noFill/>
        </p:spPr>
        <p:txBody>
          <a:bodyPr wrap="none" lIns="0" tIns="0" rIns="0" bIns="0">
            <a:noAutofit/>
          </a:bodyPr>
          <a:lstStyle/>
          <a:p>
            <a:pPr marL="0" marR="0" indent="0" algn="just"/>
            <a:r>
              <a:rPr lang="tr" sz="1000" b="1" u="sng">
                <a:solidFill>
                  <a:srgbClr val="1F3665"/>
                </a:solidFill>
                <a:latin typeface="Times New Roman"/>
              </a:rPr>
              <a:t>EMLAK VE TAHSİLAT SERVİSİ;</a:t>
            </a:r>
          </a:p>
        </p:txBody>
      </p:sp>
      <p:sp>
        <p:nvSpPr>
          <p:cNvPr id="5" name="Dikdörtgen 4"/>
          <p:cNvSpPr/>
          <p:nvPr/>
        </p:nvSpPr>
        <p:spPr>
          <a:xfrm>
            <a:off x="1298448" y="1197864"/>
            <a:ext cx="5330952" cy="134112"/>
          </a:xfrm>
          <a:prstGeom prst="rect">
            <a:avLst/>
          </a:prstGeom>
          <a:noFill/>
        </p:spPr>
        <p:txBody>
          <a:bodyPr wrap="none" lIns="0" tIns="0" rIns="0" bIns="0">
            <a:noAutofit/>
          </a:bodyPr>
          <a:lstStyle/>
          <a:p>
            <a:pPr marL="0" marR="0" indent="0" algn="just"/>
            <a:r>
              <a:rPr lang="tr" sz="1100">
                <a:solidFill>
                  <a:srgbClr val="424E31"/>
                </a:solidFill>
                <a:latin typeface="Times New Roman"/>
              </a:rPr>
              <a:t>2025 yılı boyunca yapılan intikal ve satış işlemi için tarafımızca rayiç bedel evrakı</a:t>
            </a:r>
          </a:p>
        </p:txBody>
      </p:sp>
      <p:sp>
        <p:nvSpPr>
          <p:cNvPr id="6" name="Dikdörtgen 5"/>
          <p:cNvSpPr/>
          <p:nvPr/>
        </p:nvSpPr>
        <p:spPr>
          <a:xfrm>
            <a:off x="853440" y="1347216"/>
            <a:ext cx="5785104" cy="161544"/>
          </a:xfrm>
          <a:prstGeom prst="rect">
            <a:avLst/>
          </a:prstGeom>
          <a:noFill/>
        </p:spPr>
        <p:txBody>
          <a:bodyPr wrap="none" lIns="0" tIns="0" rIns="0" bIns="0">
            <a:noAutofit/>
          </a:bodyPr>
          <a:lstStyle/>
          <a:p>
            <a:pPr marL="0" marR="0" indent="0" algn="just"/>
            <a:r>
              <a:rPr lang="tr" sz="1100">
                <a:solidFill>
                  <a:srgbClr val="424E31"/>
                </a:solidFill>
                <a:latin typeface="Times New Roman"/>
              </a:rPr>
              <a:t>düzenlenerek bu işlemlerden toplamda 2024 yılında elde edilen gelir 66.125,00 TL iken 2025 yılında</a:t>
            </a:r>
          </a:p>
        </p:txBody>
      </p:sp>
      <p:sp>
        <p:nvSpPr>
          <p:cNvPr id="7" name="Dikdörtgen 6"/>
          <p:cNvSpPr/>
          <p:nvPr/>
        </p:nvSpPr>
        <p:spPr>
          <a:xfrm>
            <a:off x="871728" y="1505712"/>
            <a:ext cx="1770888" cy="167640"/>
          </a:xfrm>
          <a:prstGeom prst="rect">
            <a:avLst/>
          </a:prstGeom>
          <a:noFill/>
        </p:spPr>
        <p:txBody>
          <a:bodyPr wrap="none" lIns="0" tIns="0" rIns="0" bIns="0">
            <a:noAutofit/>
          </a:bodyPr>
          <a:lstStyle/>
          <a:p>
            <a:pPr marL="0" marR="0" indent="0" algn="just"/>
            <a:r>
              <a:rPr lang="tr" sz="1100">
                <a:solidFill>
                  <a:srgbClr val="424E31"/>
                </a:solidFill>
                <a:latin typeface="Times New Roman"/>
              </a:rPr>
              <a:t>114.485,00 TL ye yükselmiştir.</a:t>
            </a:r>
          </a:p>
        </p:txBody>
      </p:sp>
      <p:sp>
        <p:nvSpPr>
          <p:cNvPr id="8" name="Dikdörtgen 7"/>
          <p:cNvSpPr/>
          <p:nvPr/>
        </p:nvSpPr>
        <p:spPr>
          <a:xfrm>
            <a:off x="853440" y="1825752"/>
            <a:ext cx="5785104" cy="649224"/>
          </a:xfrm>
          <a:prstGeom prst="rect">
            <a:avLst/>
          </a:prstGeom>
          <a:noFill/>
        </p:spPr>
        <p:txBody>
          <a:bodyPr lIns="0" tIns="0" rIns="0" bIns="0">
            <a:noAutofit/>
          </a:bodyPr>
          <a:lstStyle/>
          <a:p>
            <a:pPr marL="0" marR="0" indent="457200" algn="just"/>
            <a:r>
              <a:rPr lang="tr" sz="1100">
                <a:solidFill>
                  <a:srgbClr val="424E31"/>
                </a:solidFill>
                <a:latin typeface="Times New Roman"/>
              </a:rPr>
              <a:t>Ticari taksilerden aylık ve yıllık alınan ücretlerden toplamda 2024 yılında 107.100,00 TL tutarında tahakkuk girilmiş olup </a:t>
            </a:r>
            <a:r>
              <a:rPr lang="tr" sz="1000" b="1">
                <a:solidFill>
                  <a:srgbClr val="424E31"/>
                </a:solidFill>
                <a:latin typeface="Times New Roman"/>
              </a:rPr>
              <a:t>%98,54 </a:t>
            </a:r>
            <a:r>
              <a:rPr lang="tr" sz="1100">
                <a:solidFill>
                  <a:srgbClr val="424E31"/>
                </a:solidFill>
                <a:latin typeface="Times New Roman"/>
              </a:rPr>
              <a:t>tahsilat oranı ile 105.533,28 TL olarak gerçekleştirilmiş iken bu tahakkuk tutarı 2025 yılı için 161.300,00 TL olarak girilmiş olup </a:t>
            </a:r>
            <a:r>
              <a:rPr lang="tr" sz="1000" b="1">
                <a:solidFill>
                  <a:srgbClr val="424E31"/>
                </a:solidFill>
                <a:latin typeface="Times New Roman"/>
              </a:rPr>
              <a:t>%100 </a:t>
            </a:r>
            <a:r>
              <a:rPr lang="tr" sz="1100">
                <a:solidFill>
                  <a:srgbClr val="424E31"/>
                </a:solidFill>
                <a:latin typeface="Times New Roman"/>
              </a:rPr>
              <a:t>tahsilat oranı ile tamamı tahsil edilmiştir.</a:t>
            </a:r>
          </a:p>
        </p:txBody>
      </p:sp>
      <p:sp>
        <p:nvSpPr>
          <p:cNvPr id="9" name="Dikdörtgen 8"/>
          <p:cNvSpPr/>
          <p:nvPr/>
        </p:nvSpPr>
        <p:spPr>
          <a:xfrm>
            <a:off x="853440" y="2633472"/>
            <a:ext cx="5785104" cy="649224"/>
          </a:xfrm>
          <a:prstGeom prst="rect">
            <a:avLst/>
          </a:prstGeom>
          <a:noFill/>
        </p:spPr>
        <p:txBody>
          <a:bodyPr lIns="0" tIns="0" rIns="0" bIns="0">
            <a:noAutofit/>
          </a:bodyPr>
          <a:lstStyle/>
          <a:p>
            <a:pPr marL="0" marR="0" indent="457200" algn="just"/>
            <a:r>
              <a:rPr lang="tr" sz="1100">
                <a:solidFill>
                  <a:srgbClr val="424E31"/>
                </a:solidFill>
                <a:latin typeface="Times New Roman"/>
              </a:rPr>
              <a:t>Ayrıca 2024 yılında hususide bekleyip çalışmayan ticari taksilerden 12 adedinin tekrar hususi süresi uzatılarak toplamda 72.000.00 TL tutarında tahakkuk yapılmış olup mevcut tahakkukun tamamı tahsil edilmiş iken bu tutar 2025 yılında 25 araç ve 150.000,00 TL tutar ile tahakkuk ettirilmiş olup </a:t>
            </a:r>
            <a:r>
              <a:rPr lang="tr" sz="1000" b="1">
                <a:solidFill>
                  <a:srgbClr val="424E31"/>
                </a:solidFill>
                <a:latin typeface="Times New Roman"/>
              </a:rPr>
              <a:t>%100 </a:t>
            </a:r>
            <a:r>
              <a:rPr lang="tr" sz="1100">
                <a:solidFill>
                  <a:srgbClr val="424E31"/>
                </a:solidFill>
                <a:latin typeface="Times New Roman"/>
              </a:rPr>
              <a:t>tahsilat oranı ile tamamının tahsilatı yapılmıştır.</a:t>
            </a:r>
          </a:p>
        </p:txBody>
      </p:sp>
      <p:sp>
        <p:nvSpPr>
          <p:cNvPr id="10" name="Dikdörtgen 9"/>
          <p:cNvSpPr/>
          <p:nvPr/>
        </p:nvSpPr>
        <p:spPr>
          <a:xfrm>
            <a:off x="853440" y="3416808"/>
            <a:ext cx="5785104" cy="3578352"/>
          </a:xfrm>
          <a:prstGeom prst="rect">
            <a:avLst/>
          </a:prstGeom>
          <a:noFill/>
        </p:spPr>
        <p:txBody>
          <a:bodyPr lIns="0" tIns="0" rIns="0" bIns="0">
            <a:noAutofit/>
          </a:bodyPr>
          <a:lstStyle/>
          <a:p>
            <a:pPr marL="0" marR="0" indent="457200" algn="just">
              <a:spcAft>
                <a:spcPts val="840"/>
              </a:spcAft>
            </a:pPr>
            <a:r>
              <a:rPr lang="tr" sz="1100">
                <a:solidFill>
                  <a:srgbClr val="424E31"/>
                </a:solidFill>
                <a:latin typeface="Times New Roman"/>
              </a:rPr>
              <a:t>İyidere Belediyesi Özel Halk Otobüslerine 2024 yılında toplamda 108.000.00 TL tutarında aylık ücretlerinin tahakkukları girilmiş olup tamamının tahsilatı yapılmış iken bu tutar 2025 yılı için 153.600.00 TL olarak tahakkuk ettirilip </a:t>
            </a:r>
            <a:r>
              <a:rPr lang="tr" sz="1000" b="1">
                <a:solidFill>
                  <a:srgbClr val="424E31"/>
                </a:solidFill>
                <a:latin typeface="Times New Roman"/>
              </a:rPr>
              <a:t>%İ00 </a:t>
            </a:r>
            <a:r>
              <a:rPr lang="tr" sz="1100">
                <a:solidFill>
                  <a:srgbClr val="424E31"/>
                </a:solidFill>
                <a:latin typeface="Times New Roman"/>
              </a:rPr>
              <a:t>tahsilat oranı ile tamamı tahsil edilmiştir.</a:t>
            </a:r>
          </a:p>
          <a:p>
            <a:pPr marL="0" marR="0" indent="457200" algn="just">
              <a:spcAft>
                <a:spcPts val="840"/>
              </a:spcAft>
            </a:pPr>
            <a:r>
              <a:rPr lang="tr" sz="1100">
                <a:solidFill>
                  <a:srgbClr val="424E31"/>
                </a:solidFill>
                <a:latin typeface="Times New Roman"/>
              </a:rPr>
              <a:t>2025 yılında bozulan, patlayan ve 10 yıllık kalibrasyon süresini dolduran saatlerin tamamının değişimi için abone sahibi ile iletişime geçilerek 415 adet saatin tamamı yenileri ile değiştirilerek yapılan işlemler için 62.250,00 TL tutarında tahakkuk girilmiş olup %100 tahsilat oranı ile tamamının tahsilatı yapılmıştır.</a:t>
            </a:r>
          </a:p>
          <a:p>
            <a:pPr marL="0" marR="0" indent="457200" algn="just">
              <a:spcAft>
                <a:spcPts val="840"/>
              </a:spcAft>
            </a:pPr>
            <a:r>
              <a:rPr lang="tr" sz="1100">
                <a:solidFill>
                  <a:srgbClr val="424E31"/>
                </a:solidFill>
                <a:latin typeface="Times New Roman"/>
              </a:rPr>
              <a:t>2024 yılı boyunca toplamda 4.429.553.81 TL </a:t>
            </a:r>
            <a:r>
              <a:rPr lang="tr" sz="1000" b="1">
                <a:solidFill>
                  <a:srgbClr val="424E31"/>
                </a:solidFill>
                <a:latin typeface="Times New Roman"/>
              </a:rPr>
              <a:t>su </a:t>
            </a:r>
            <a:r>
              <a:rPr lang="tr" sz="1100">
                <a:solidFill>
                  <a:srgbClr val="424E31"/>
                </a:solidFill>
                <a:latin typeface="Times New Roman"/>
              </a:rPr>
              <a:t>ücreti vatandaşa tahakkuk ettirilmiş olup % </a:t>
            </a:r>
            <a:r>
              <a:rPr lang="tr" sz="1000" b="1">
                <a:solidFill>
                  <a:srgbClr val="424E31"/>
                </a:solidFill>
                <a:latin typeface="Times New Roman"/>
              </a:rPr>
              <a:t>96,07 </a:t>
            </a:r>
            <a:r>
              <a:rPr lang="tr" sz="1100">
                <a:solidFill>
                  <a:srgbClr val="424E31"/>
                </a:solidFill>
                <a:latin typeface="Times New Roman"/>
              </a:rPr>
              <a:t>tahsilat oranı ile 4.255.187,58 TL tutarında su tahsilatı yapılmıştı. 2025 yılı için tahakkuk ettirilen su ücreti tutarı 6.743.556,37 TL olup % </a:t>
            </a:r>
            <a:r>
              <a:rPr lang="tr" sz="1000" b="1">
                <a:solidFill>
                  <a:srgbClr val="424E31"/>
                </a:solidFill>
                <a:latin typeface="Times New Roman"/>
              </a:rPr>
              <a:t>98,02 </a:t>
            </a:r>
            <a:r>
              <a:rPr lang="tr" sz="1100">
                <a:solidFill>
                  <a:srgbClr val="424E31"/>
                </a:solidFill>
                <a:latin typeface="Times New Roman"/>
              </a:rPr>
              <a:t>tahsilat oranı ile 6.609.91 1,52 TL su tahsilatı tahsilat yapılmıştır.</a:t>
            </a:r>
          </a:p>
          <a:p>
            <a:pPr marL="0" marR="0" indent="457200" algn="just">
              <a:spcAft>
                <a:spcPts val="840"/>
              </a:spcAft>
            </a:pPr>
            <a:r>
              <a:rPr lang="tr" sz="1100">
                <a:solidFill>
                  <a:srgbClr val="424E31"/>
                </a:solidFill>
                <a:latin typeface="Times New Roman"/>
              </a:rPr>
              <a:t>2024 yılı boyunca 3.966.460,80 TL tutarında </a:t>
            </a:r>
            <a:r>
              <a:rPr lang="tr" sz="1000" b="1">
                <a:solidFill>
                  <a:srgbClr val="424E31"/>
                </a:solidFill>
                <a:latin typeface="Times New Roman"/>
              </a:rPr>
              <a:t>emlak vergisi </a:t>
            </a:r>
            <a:r>
              <a:rPr lang="tr" sz="1100">
                <a:solidFill>
                  <a:srgbClr val="424E31"/>
                </a:solidFill>
                <a:latin typeface="Times New Roman"/>
              </a:rPr>
              <a:t>tahakkuk ettirilmiş olup % </a:t>
            </a:r>
            <a:r>
              <a:rPr lang="tr" sz="1000" b="1">
                <a:solidFill>
                  <a:srgbClr val="424E31"/>
                </a:solidFill>
                <a:latin typeface="Times New Roman"/>
              </a:rPr>
              <a:t>92,38 </a:t>
            </a:r>
            <a:r>
              <a:rPr lang="tr" sz="1100">
                <a:solidFill>
                  <a:srgbClr val="424E31"/>
                </a:solidFill>
                <a:latin typeface="Times New Roman"/>
              </a:rPr>
              <a:t>tahsilat oranı ile 3.664.216,49 TL tutarında emlak vergisi tahsilatı yapılmışken, 2025 yılı için 5.505.083,80 TL tutarında emlak vergisi tahakkuk ettirilmiş olup, </a:t>
            </a:r>
            <a:r>
              <a:rPr lang="tr" sz="1000" b="1">
                <a:solidFill>
                  <a:srgbClr val="424E31"/>
                </a:solidFill>
                <a:latin typeface="Times New Roman"/>
              </a:rPr>
              <a:t>%96,91 </a:t>
            </a:r>
            <a:r>
              <a:rPr lang="tr" sz="1100">
                <a:solidFill>
                  <a:srgbClr val="424E31"/>
                </a:solidFill>
                <a:latin typeface="Times New Roman"/>
              </a:rPr>
              <a:t>tahsilat oranı ile 5.334.753,60 TL tahsilat yapılmıştır.</a:t>
            </a:r>
          </a:p>
          <a:p>
            <a:pPr marL="0" marR="0" indent="457200" algn="just"/>
            <a:r>
              <a:rPr lang="tr" sz="1100">
                <a:solidFill>
                  <a:srgbClr val="424E31"/>
                </a:solidFill>
                <a:latin typeface="Times New Roman"/>
              </a:rPr>
              <a:t>2024 yılına ait </a:t>
            </a:r>
            <a:r>
              <a:rPr lang="tr" sz="1000" b="1">
                <a:solidFill>
                  <a:srgbClr val="424E31"/>
                </a:solidFill>
                <a:latin typeface="Times New Roman"/>
              </a:rPr>
              <a:t>genel tahakkuk </a:t>
            </a:r>
            <a:r>
              <a:rPr lang="tr" sz="1100">
                <a:solidFill>
                  <a:srgbClr val="424E31"/>
                </a:solidFill>
                <a:latin typeface="Times New Roman"/>
              </a:rPr>
              <a:t>tutarı 18.548.538,25 </a:t>
            </a:r>
            <a:r>
              <a:rPr lang="tr" sz="1000" b="1">
                <a:solidFill>
                  <a:srgbClr val="424E31"/>
                </a:solidFill>
                <a:latin typeface="Times New Roman"/>
              </a:rPr>
              <a:t>TL </a:t>
            </a:r>
            <a:r>
              <a:rPr lang="tr" sz="1100">
                <a:solidFill>
                  <a:srgbClr val="424E31"/>
                </a:solidFill>
                <a:latin typeface="Times New Roman"/>
              </a:rPr>
              <a:t>olup % </a:t>
            </a:r>
            <a:r>
              <a:rPr lang="tr" sz="1000" b="1">
                <a:solidFill>
                  <a:srgbClr val="424E31"/>
                </a:solidFill>
                <a:latin typeface="Times New Roman"/>
              </a:rPr>
              <a:t>95,97 </a:t>
            </a:r>
            <a:r>
              <a:rPr lang="tr" sz="1100">
                <a:solidFill>
                  <a:srgbClr val="424E31"/>
                </a:solidFill>
                <a:latin typeface="Times New Roman"/>
              </a:rPr>
              <a:t>tahsilat oranı ile 17.800.270,25 TL iken bu tahakkuk tutarı </a:t>
            </a:r>
            <a:r>
              <a:rPr lang="tr" sz="1000" b="1">
                <a:solidFill>
                  <a:srgbClr val="424E31"/>
                </a:solidFill>
                <a:latin typeface="Times New Roman"/>
              </a:rPr>
              <a:t>2025 </a:t>
            </a:r>
            <a:r>
              <a:rPr lang="tr" sz="1100">
                <a:solidFill>
                  <a:srgbClr val="424E31"/>
                </a:solidFill>
                <a:latin typeface="Times New Roman"/>
              </a:rPr>
              <a:t>yılı için 21.218.137,06 TL olup </a:t>
            </a:r>
            <a:r>
              <a:rPr lang="tr" sz="1000" b="1">
                <a:solidFill>
                  <a:srgbClr val="424E31"/>
                </a:solidFill>
                <a:latin typeface="Times New Roman"/>
              </a:rPr>
              <a:t>%98,52 </a:t>
            </a:r>
            <a:r>
              <a:rPr lang="tr" sz="1100">
                <a:solidFill>
                  <a:srgbClr val="424E31"/>
                </a:solidFill>
                <a:latin typeface="Times New Roman"/>
              </a:rPr>
              <a:t>tahsilat oranı ile 20.904.23 </a:t>
            </a:r>
            <a:r>
              <a:rPr lang="tr" sz="1100">
                <a:solidFill>
                  <a:srgbClr val="696469"/>
                </a:solidFill>
                <a:latin typeface="Times New Roman"/>
              </a:rPr>
              <a:t>7,52 </a:t>
            </a:r>
            <a:r>
              <a:rPr lang="tr" sz="1100">
                <a:solidFill>
                  <a:srgbClr val="424E31"/>
                </a:solidFill>
                <a:latin typeface="Times New Roman"/>
              </a:rPr>
              <a:t>TL tutarında tahsilat yapılmıştır.</a:t>
            </a:r>
          </a:p>
        </p:txBody>
      </p:sp>
      <p:sp>
        <p:nvSpPr>
          <p:cNvPr id="11" name="Dikdörtgen 10"/>
          <p:cNvSpPr/>
          <p:nvPr/>
        </p:nvSpPr>
        <p:spPr>
          <a:xfrm>
            <a:off x="1304544" y="7150608"/>
            <a:ext cx="2941320" cy="164592"/>
          </a:xfrm>
          <a:prstGeom prst="rect">
            <a:avLst/>
          </a:prstGeom>
          <a:noFill/>
        </p:spPr>
        <p:txBody>
          <a:bodyPr wrap="none" lIns="0" tIns="0" rIns="0" bIns="0">
            <a:noAutofit/>
          </a:bodyPr>
          <a:lstStyle/>
          <a:p>
            <a:pPr marL="0" marR="0" indent="6096" algn="just"/>
            <a:r>
              <a:rPr lang="tr" sz="1100">
                <a:solidFill>
                  <a:srgbClr val="424E31"/>
                </a:solidFill>
                <a:latin typeface="Times New Roman"/>
              </a:rPr>
              <a:t>2025 yılında başlatılan icra takibi bulunmamaktadır.</a:t>
            </a:r>
          </a:p>
        </p:txBody>
      </p:sp>
      <p:sp>
        <p:nvSpPr>
          <p:cNvPr id="12" name="Dikdörtgen 11"/>
          <p:cNvSpPr/>
          <p:nvPr/>
        </p:nvSpPr>
        <p:spPr>
          <a:xfrm>
            <a:off x="853440" y="7476744"/>
            <a:ext cx="5775960" cy="807720"/>
          </a:xfrm>
          <a:prstGeom prst="rect">
            <a:avLst/>
          </a:prstGeom>
          <a:noFill/>
        </p:spPr>
        <p:txBody>
          <a:bodyPr lIns="0" tIns="0" rIns="0" bIns="0">
            <a:noAutofit/>
          </a:bodyPr>
          <a:lstStyle/>
          <a:p>
            <a:pPr marL="0" marR="0" indent="457200" algn="just">
              <a:spcAft>
                <a:spcPts val="840"/>
              </a:spcAft>
            </a:pPr>
            <a:r>
              <a:rPr lang="tr" sz="1100">
                <a:solidFill>
                  <a:srgbClr val="424E31"/>
                </a:solidFill>
                <a:latin typeface="Times New Roman"/>
              </a:rPr>
              <a:t>Belediyemiz toplam 3253 su abonesine hizmet verilmektedir. Mevcut aboneliklerin tamamı mekanik su saati olup elektronik su saatlerinin tamamı verdikleri hatalardan dolayı kullanımdan kaldırılmıştır.</a:t>
            </a:r>
          </a:p>
          <a:p>
            <a:pPr marL="0" marR="0" indent="457200" algn="just"/>
            <a:r>
              <a:rPr lang="tr" sz="1100">
                <a:solidFill>
                  <a:srgbClr val="424E31"/>
                </a:solidFill>
                <a:latin typeface="Times New Roman"/>
              </a:rPr>
              <a:t>2024 yıl sonu itibariyle Emlak Servisi rakamları;</a:t>
            </a:r>
          </a:p>
        </p:txBody>
      </p:sp>
      <p:graphicFrame>
        <p:nvGraphicFramePr>
          <p:cNvPr id="13" name="Tablo 12"/>
          <p:cNvGraphicFramePr>
            <a:graphicFrameLocks noGrp="1"/>
          </p:cNvGraphicFramePr>
          <p:nvPr/>
        </p:nvGraphicFramePr>
        <p:xfrm>
          <a:off x="1240536" y="8421624"/>
          <a:ext cx="3605784" cy="1213104"/>
        </p:xfrm>
        <a:graphic>
          <a:graphicData uri="http://schemas.openxmlformats.org/drawingml/2006/table">
            <a:tbl>
              <a:tblPr/>
              <a:tblGrid>
                <a:gridCol w="2520696">
                  <a:extLst>
                    <a:ext uri="{9D8B030D-6E8A-4147-A177-3AD203B41FA5}">
                      <a16:colId xmlns:a16="http://schemas.microsoft.com/office/drawing/2014/main" val="20000"/>
                    </a:ext>
                  </a:extLst>
                </a:gridCol>
                <a:gridCol w="1085088">
                  <a:extLst>
                    <a:ext uri="{9D8B030D-6E8A-4147-A177-3AD203B41FA5}">
                      <a16:colId xmlns:a16="http://schemas.microsoft.com/office/drawing/2014/main" val="20001"/>
                    </a:ext>
                  </a:extLst>
                </a:gridCol>
              </a:tblGrid>
              <a:tr h="304800">
                <a:tc>
                  <a:txBody>
                    <a:bodyPr/>
                    <a:lstStyle/>
                    <a:p>
                      <a:pPr marL="0" marR="0" indent="0"/>
                      <a:r>
                        <a:rPr lang="tr" sz="950">
                          <a:solidFill>
                            <a:srgbClr val="696469"/>
                          </a:solidFill>
                          <a:latin typeface="Times New Roman"/>
                        </a:rPr>
                        <a:t>Aktif Emlak Vergisi Mükellef Sayısı</a:t>
                      </a:r>
                    </a:p>
                  </a:txBody>
                  <a:tcPr marL="0" marR="0" marT="0" marB="0"/>
                </a:tc>
                <a:tc>
                  <a:txBody>
                    <a:bodyPr/>
                    <a:lstStyle/>
                    <a:p>
                      <a:pPr marL="0" marR="0" indent="0" algn="r"/>
                      <a:r>
                        <a:rPr lang="tr" sz="950">
                          <a:solidFill>
                            <a:srgbClr val="696469"/>
                          </a:solidFill>
                          <a:latin typeface="Times New Roman"/>
                        </a:rPr>
                        <a:t>6799</a:t>
                      </a:r>
                    </a:p>
                  </a:txBody>
                  <a:tcPr marL="0" marR="0" marT="0" marB="0"/>
                </a:tc>
                <a:extLst>
                  <a:ext uri="{0D108BD9-81ED-4DB2-BD59-A6C34878D82A}">
                    <a16:rowId xmlns:a16="http://schemas.microsoft.com/office/drawing/2014/main" val="10000"/>
                  </a:ext>
                </a:extLst>
              </a:tr>
              <a:tr h="301752">
                <a:tc>
                  <a:txBody>
                    <a:bodyPr/>
                    <a:lstStyle/>
                    <a:p>
                      <a:pPr marL="0" marR="0" indent="0"/>
                      <a:r>
                        <a:rPr lang="tr" sz="950">
                          <a:solidFill>
                            <a:srgbClr val="696469"/>
                          </a:solidFill>
                          <a:latin typeface="Times New Roman"/>
                        </a:rPr>
                        <a:t>Aktif Emlak Beyan Sayısı</a:t>
                      </a:r>
                    </a:p>
                  </a:txBody>
                  <a:tcPr marL="0" marR="0" marT="0" marB="0"/>
                </a:tc>
                <a:tc>
                  <a:txBody>
                    <a:bodyPr/>
                    <a:lstStyle/>
                    <a:p>
                      <a:pPr marL="0" marR="0" indent="0" algn="r"/>
                      <a:r>
                        <a:rPr lang="tr" sz="950">
                          <a:solidFill>
                            <a:srgbClr val="696469"/>
                          </a:solidFill>
                          <a:latin typeface="Times New Roman"/>
                        </a:rPr>
                        <a:t>71.614</a:t>
                      </a:r>
                    </a:p>
                  </a:txBody>
                  <a:tcPr marL="0" marR="0" marT="0" marB="0"/>
                </a:tc>
                <a:extLst>
                  <a:ext uri="{0D108BD9-81ED-4DB2-BD59-A6C34878D82A}">
                    <a16:rowId xmlns:a16="http://schemas.microsoft.com/office/drawing/2014/main" val="10001"/>
                  </a:ext>
                </a:extLst>
              </a:tr>
              <a:tr h="301752">
                <a:tc>
                  <a:txBody>
                    <a:bodyPr/>
                    <a:lstStyle/>
                    <a:p>
                      <a:pPr marL="0" marR="0" indent="0"/>
                      <a:r>
                        <a:rPr lang="tr" sz="950">
                          <a:solidFill>
                            <a:srgbClr val="696469"/>
                          </a:solidFill>
                          <a:latin typeface="Times New Roman"/>
                        </a:rPr>
                        <a:t>Tahakkuk Düzeltme Sayısı</a:t>
                      </a:r>
                    </a:p>
                  </a:txBody>
                  <a:tcPr marL="0" marR="0" marT="0" marB="0"/>
                </a:tc>
                <a:tc>
                  <a:txBody>
                    <a:bodyPr/>
                    <a:lstStyle/>
                    <a:p>
                      <a:pPr marL="0" marR="0" indent="0" algn="r"/>
                      <a:r>
                        <a:rPr lang="tr" sz="950">
                          <a:solidFill>
                            <a:srgbClr val="696469"/>
                          </a:solidFill>
                          <a:latin typeface="Times New Roman"/>
                        </a:rPr>
                        <a:t>74</a:t>
                      </a:r>
                    </a:p>
                  </a:txBody>
                  <a:tcPr marL="0" marR="0" marT="0" marB="0"/>
                </a:tc>
                <a:extLst>
                  <a:ext uri="{0D108BD9-81ED-4DB2-BD59-A6C34878D82A}">
                    <a16:rowId xmlns:a16="http://schemas.microsoft.com/office/drawing/2014/main" val="10002"/>
                  </a:ext>
                </a:extLst>
              </a:tr>
              <a:tr h="304800">
                <a:tc>
                  <a:txBody>
                    <a:bodyPr/>
                    <a:lstStyle/>
                    <a:p>
                      <a:pPr marL="0" marR="0" indent="0"/>
                      <a:r>
                        <a:rPr lang="tr" sz="950">
                          <a:solidFill>
                            <a:srgbClr val="696469"/>
                          </a:solidFill>
                          <a:latin typeface="Times New Roman"/>
                        </a:rPr>
                        <a:t>Emlak Vergisi Ceza İhbarname Sayısı</a:t>
                      </a:r>
                    </a:p>
                  </a:txBody>
                  <a:tcPr marL="0" marR="0" marT="0" marB="0"/>
                </a:tc>
                <a:tc>
                  <a:txBody>
                    <a:bodyPr/>
                    <a:lstStyle/>
                    <a:p>
                      <a:pPr marL="0" marR="0" indent="0" algn="r"/>
                      <a:r>
                        <a:rPr lang="tr" sz="950">
                          <a:solidFill>
                            <a:srgbClr val="696469"/>
                          </a:solidFill>
                          <a:latin typeface="Times New Roman"/>
                        </a:rPr>
                        <a:t>82</a:t>
                      </a:r>
                    </a:p>
                  </a:txBody>
                  <a:tcPr marL="0" marR="0" marT="0" marB="0"/>
                </a:tc>
                <a:extLst>
                  <a:ext uri="{0D108BD9-81ED-4DB2-BD59-A6C34878D82A}">
                    <a16:rowId xmlns:a16="http://schemas.microsoft.com/office/drawing/2014/main" val="10003"/>
                  </a:ext>
                </a:extLst>
              </a:tr>
            </a:tbl>
          </a:graphicData>
        </a:graphic>
      </p:graphicFrame>
    </p:spTree>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876544" y="295656"/>
            <a:ext cx="1420368" cy="996696"/>
          </a:xfrm>
          <a:prstGeom prst="rect">
            <a:avLst/>
          </a:prstGeom>
        </p:spPr>
      </p:pic>
      <p:sp>
        <p:nvSpPr>
          <p:cNvPr id="3" name="Dikdörtgen 2"/>
          <p:cNvSpPr/>
          <p:nvPr/>
        </p:nvSpPr>
        <p:spPr>
          <a:xfrm>
            <a:off x="859536" y="853440"/>
            <a:ext cx="5748528" cy="487680"/>
          </a:xfrm>
          <a:prstGeom prst="rect">
            <a:avLst/>
          </a:prstGeom>
          <a:noFill/>
        </p:spPr>
        <p:txBody>
          <a:bodyPr lIns="0" tIns="0" rIns="0" bIns="0">
            <a:noAutofit/>
          </a:bodyPr>
          <a:lstStyle/>
          <a:p>
            <a:pPr marL="0" marR="0" indent="448056"/>
            <a:r>
              <a:rPr lang="tr" sz="1100">
                <a:solidFill>
                  <a:srgbClr val="424E31"/>
                </a:solidFill>
                <a:latin typeface="Times New Roman"/>
              </a:rPr>
              <a:t>2025 sonu itibariyle 1</a:t>
            </a:r>
            <a:r>
              <a:rPr lang="tr" sz="1100">
                <a:solidFill>
                  <a:srgbClr val="696469"/>
                </a:solidFill>
                <a:latin typeface="Times New Roman"/>
              </a:rPr>
              <a:t>1</a:t>
            </a:r>
            <a:r>
              <a:rPr lang="tr" sz="1100">
                <a:solidFill>
                  <a:srgbClr val="424E31"/>
                </a:solidFill>
                <a:latin typeface="Times New Roman"/>
              </a:rPr>
              <a:t>1 ilan reklam vergisi mükellefimiz olup 269 adet ilan beyanımız vardır, Belediyemize </a:t>
            </a:r>
            <a:r>
              <a:rPr lang="tr" sz="1100">
                <a:solidFill>
                  <a:srgbClr val="696469"/>
                </a:solidFill>
                <a:latin typeface="Times New Roman"/>
              </a:rPr>
              <a:t>ait </a:t>
            </a:r>
            <a:r>
              <a:rPr lang="tr" sz="1100">
                <a:solidFill>
                  <a:srgbClr val="424E31"/>
                </a:solidFill>
                <a:latin typeface="Times New Roman"/>
              </a:rPr>
              <a:t>taşınmazlarda </a:t>
            </a:r>
            <a:r>
              <a:rPr lang="tr" sz="1100">
                <a:solidFill>
                  <a:srgbClr val="696469"/>
                </a:solidFill>
                <a:latin typeface="Times New Roman"/>
              </a:rPr>
              <a:t>15 </a:t>
            </a:r>
            <a:r>
              <a:rPr lang="tr" sz="1100">
                <a:solidFill>
                  <a:srgbClr val="424E31"/>
                </a:solidFill>
                <a:latin typeface="Times New Roman"/>
              </a:rPr>
              <a:t>adet </a:t>
            </a:r>
            <a:r>
              <a:rPr lang="tr" sz="1100">
                <a:solidFill>
                  <a:srgbClr val="696469"/>
                </a:solidFill>
                <a:latin typeface="Times New Roman"/>
              </a:rPr>
              <a:t>kiracımız </a:t>
            </a:r>
            <a:r>
              <a:rPr lang="tr" sz="1100">
                <a:solidFill>
                  <a:srgbClr val="424E31"/>
                </a:solidFill>
                <a:latin typeface="Times New Roman"/>
              </a:rPr>
              <a:t>bulunmaktadır. 2025 yılı içerisinde </a:t>
            </a:r>
            <a:r>
              <a:rPr lang="tr" sz="1100">
                <a:solidFill>
                  <a:srgbClr val="696469"/>
                </a:solidFill>
                <a:latin typeface="Times New Roman"/>
              </a:rPr>
              <a:t>belediyenin </a:t>
            </a:r>
            <a:r>
              <a:rPr lang="tr" sz="1100">
                <a:solidFill>
                  <a:srgbClr val="424E31"/>
                </a:solidFill>
                <a:latin typeface="Times New Roman"/>
              </a:rPr>
              <a:t>kira geliri </a:t>
            </a:r>
            <a:r>
              <a:rPr lang="tr" sz="1000" b="1">
                <a:solidFill>
                  <a:srgbClr val="424E31"/>
                </a:solidFill>
                <a:latin typeface="Times New Roman"/>
              </a:rPr>
              <a:t>%100 </a:t>
            </a:r>
            <a:r>
              <a:rPr lang="tr" sz="1100">
                <a:solidFill>
                  <a:srgbClr val="424E31"/>
                </a:solidFill>
                <a:latin typeface="Times New Roman"/>
              </a:rPr>
              <a:t>tahsilat ile 560.535,60 TL olarak tahsil edilmiştir.</a:t>
            </a:r>
          </a:p>
        </p:txBody>
      </p:sp>
      <p:sp>
        <p:nvSpPr>
          <p:cNvPr id="4" name="Dikdörtgen 3"/>
          <p:cNvSpPr/>
          <p:nvPr/>
        </p:nvSpPr>
        <p:spPr>
          <a:xfrm>
            <a:off x="850392" y="1502664"/>
            <a:ext cx="5785104" cy="405384"/>
          </a:xfrm>
          <a:prstGeom prst="rect">
            <a:avLst/>
          </a:prstGeom>
          <a:noFill/>
        </p:spPr>
        <p:txBody>
          <a:bodyPr lIns="0" tIns="0" rIns="0" bIns="0">
            <a:noAutofit/>
          </a:bodyPr>
          <a:lstStyle/>
          <a:p>
            <a:pPr marL="0" marR="0" indent="457200">
              <a:lnSpc>
                <a:spcPct val="150000"/>
              </a:lnSpc>
            </a:pPr>
            <a:r>
              <a:rPr lang="tr" sz="1100">
                <a:solidFill>
                  <a:srgbClr val="424E31"/>
                </a:solidFill>
                <a:latin typeface="Times New Roman"/>
              </a:rPr>
              <a:t>Belediyemiz alacakları için ödeme emri çıkartılıp tebligatlar yapılmaktadır. Ayrıca otopark yönetmeliği gereği takip edilmesi gereken borçlu inşaat sahiplerine tebliğler yapılmıştır.</a:t>
            </a:r>
          </a:p>
        </p:txBody>
      </p:sp>
      <p:sp>
        <p:nvSpPr>
          <p:cNvPr id="5" name="Dikdörtgen 4"/>
          <p:cNvSpPr/>
          <p:nvPr/>
        </p:nvSpPr>
        <p:spPr>
          <a:xfrm>
            <a:off x="859536" y="2042160"/>
            <a:ext cx="5775960" cy="423672"/>
          </a:xfrm>
          <a:prstGeom prst="rect">
            <a:avLst/>
          </a:prstGeom>
          <a:noFill/>
        </p:spPr>
        <p:txBody>
          <a:bodyPr lIns="0" tIns="0" rIns="0" bIns="0">
            <a:noAutofit/>
          </a:bodyPr>
          <a:lstStyle/>
          <a:p>
            <a:pPr marL="0" marR="0" indent="448056">
              <a:lnSpc>
                <a:spcPct val="150000"/>
              </a:lnSpc>
            </a:pPr>
            <a:r>
              <a:rPr lang="tr" sz="1100">
                <a:solidFill>
                  <a:srgbClr val="424E31"/>
                </a:solidFill>
                <a:latin typeface="Times New Roman"/>
              </a:rPr>
              <a:t>îyidere Belediye Başkanlığının kanunlarda belirlenen her türlü vergi, harç ve çeşitli gelirlerinin tahakkuk ve tahsilat işlemleri yürütülmüştür.</a:t>
            </a:r>
          </a:p>
        </p:txBody>
      </p:sp>
      <p:sp>
        <p:nvSpPr>
          <p:cNvPr id="6" name="Dikdörtgen 5"/>
          <p:cNvSpPr/>
          <p:nvPr/>
        </p:nvSpPr>
        <p:spPr>
          <a:xfrm>
            <a:off x="856488" y="2602992"/>
            <a:ext cx="5657088" cy="874776"/>
          </a:xfrm>
          <a:prstGeom prst="rect">
            <a:avLst/>
          </a:prstGeom>
          <a:noFill/>
        </p:spPr>
        <p:txBody>
          <a:bodyPr lIns="0" tIns="0" rIns="0" bIns="0">
            <a:noAutofit/>
          </a:bodyPr>
          <a:lstStyle/>
          <a:p>
            <a:pPr marL="0" marR="0" indent="0" algn="ctr">
              <a:lnSpc>
                <a:spcPct val="126000"/>
              </a:lnSpc>
              <a:spcAft>
                <a:spcPts val="630"/>
              </a:spcAft>
            </a:pPr>
            <a:r>
              <a:rPr lang="tr" sz="1000" b="1" u="sng">
                <a:solidFill>
                  <a:srgbClr val="CE5F65"/>
                </a:solidFill>
                <a:latin typeface="Times New Roman"/>
              </a:rPr>
              <a:t>FEN İSLERİ MÜDÜRLÜĞÜ</a:t>
            </a:r>
          </a:p>
          <a:p>
            <a:pPr marL="0" marR="0" indent="349504" algn="just">
              <a:lnSpc>
                <a:spcPct val="115000"/>
              </a:lnSpc>
            </a:pPr>
            <a:r>
              <a:rPr lang="tr" sz="1100">
                <a:solidFill>
                  <a:srgbClr val="424E31"/>
                </a:solidFill>
                <a:latin typeface="Times New Roman"/>
              </a:rPr>
              <a:t>Fen İşleri Müdürlüğümüzde 2025 yılı içerisinde yapılması planlanan ve projelendirilen altyapı ve diğer </a:t>
            </a:r>
            <a:r>
              <a:rPr lang="tr" sz="1100">
                <a:solidFill>
                  <a:srgbClr val="696469"/>
                </a:solidFill>
                <a:latin typeface="Times New Roman"/>
              </a:rPr>
              <a:t>yatırımlarımız; 2 operatör, 4 </a:t>
            </a:r>
            <a:r>
              <a:rPr lang="tr" sz="1100">
                <a:solidFill>
                  <a:srgbClr val="424E31"/>
                </a:solidFill>
                <a:latin typeface="Times New Roman"/>
              </a:rPr>
              <a:t>şoför, </a:t>
            </a:r>
            <a:r>
              <a:rPr lang="tr" sz="1100">
                <a:solidFill>
                  <a:srgbClr val="696469"/>
                </a:solidFill>
                <a:latin typeface="Times New Roman"/>
              </a:rPr>
              <a:t>2 </a:t>
            </a:r>
            <a:r>
              <a:rPr lang="tr" sz="1100">
                <a:solidFill>
                  <a:srgbClr val="424E31"/>
                </a:solidFill>
                <a:latin typeface="Times New Roman"/>
              </a:rPr>
              <a:t>su işleri </a:t>
            </a:r>
            <a:r>
              <a:rPr lang="tr" sz="1100">
                <a:solidFill>
                  <a:srgbClr val="696469"/>
                </a:solidFill>
                <a:latin typeface="Times New Roman"/>
              </a:rPr>
              <a:t>personeli, I su sayacı </a:t>
            </a:r>
            <a:r>
              <a:rPr lang="tr" sz="1100">
                <a:solidFill>
                  <a:srgbClr val="424E31"/>
                </a:solidFill>
                <a:latin typeface="Times New Roman"/>
              </a:rPr>
              <a:t>yazma </a:t>
            </a:r>
            <a:r>
              <a:rPr lang="tr" sz="1100">
                <a:solidFill>
                  <a:srgbClr val="696469"/>
                </a:solidFill>
                <a:latin typeface="Times New Roman"/>
              </a:rPr>
              <a:t>personeli, </a:t>
            </a:r>
            <a:r>
              <a:rPr lang="tr" sz="1100">
                <a:solidFill>
                  <a:srgbClr val="424E31"/>
                </a:solidFill>
                <a:latin typeface="Times New Roman"/>
              </a:rPr>
              <a:t>2 fen işleri personeli ve 1 makina ikmal personeli ile birlikte yürütülmüştür.</a:t>
            </a:r>
          </a:p>
        </p:txBody>
      </p:sp>
      <p:sp>
        <p:nvSpPr>
          <p:cNvPr id="7" name="Dikdörtgen 6"/>
          <p:cNvSpPr/>
          <p:nvPr/>
        </p:nvSpPr>
        <p:spPr>
          <a:xfrm>
            <a:off x="850392" y="3624072"/>
            <a:ext cx="5785104" cy="899160"/>
          </a:xfrm>
          <a:prstGeom prst="rect">
            <a:avLst/>
          </a:prstGeom>
          <a:noFill/>
        </p:spPr>
        <p:txBody>
          <a:bodyPr lIns="0" tIns="0" rIns="0" bIns="0">
            <a:noAutofit/>
          </a:bodyPr>
          <a:lstStyle/>
          <a:p>
            <a:pPr marL="0" marR="0" indent="355600" algn="just">
              <a:lnSpc>
                <a:spcPct val="115000"/>
              </a:lnSpc>
            </a:pPr>
            <a:r>
              <a:rPr lang="tr" sz="1100">
                <a:solidFill>
                  <a:srgbClr val="424E31"/>
                </a:solidFill>
                <a:latin typeface="Times New Roman"/>
              </a:rPr>
              <a:t>2025 yılında araç ve iş makinesi envanterimize 1 adet beko loader, </a:t>
            </a:r>
            <a:r>
              <a:rPr lang="tr" sz="1100">
                <a:solidFill>
                  <a:srgbClr val="696469"/>
                </a:solidFill>
                <a:latin typeface="Times New Roman"/>
              </a:rPr>
              <a:t>1 </a:t>
            </a:r>
            <a:r>
              <a:rPr lang="tr" sz="1100">
                <a:solidFill>
                  <a:srgbClr val="424E31"/>
                </a:solidFill>
                <a:latin typeface="Times New Roman"/>
              </a:rPr>
              <a:t>adet cenaze aracı ve 1 adet kanal açma aracı ve 1 adet arazöz eklenmiştir. Cenaze aracımızı Ekap üzerinden açık ihale ile alımı yapılmış olup, Beko loader ve kanal açma aracımızı DMO’den alımı gerçekleştirilmiştir. 2025 yılı içerisinde müdürlüğümüz tarafından verilen hizmetlerde kullanılan araç ve iş makineleri aşağıda belirtilmiştir.</a:t>
            </a:r>
          </a:p>
        </p:txBody>
      </p:sp>
      <p:graphicFrame>
        <p:nvGraphicFramePr>
          <p:cNvPr id="8" name="Tablo 7"/>
          <p:cNvGraphicFramePr>
            <a:graphicFrameLocks noGrp="1"/>
          </p:cNvGraphicFramePr>
          <p:nvPr/>
        </p:nvGraphicFramePr>
        <p:xfrm>
          <a:off x="1295400" y="4623816"/>
          <a:ext cx="2688336" cy="4209288"/>
        </p:xfrm>
        <a:graphic>
          <a:graphicData uri="http://schemas.openxmlformats.org/drawingml/2006/table">
            <a:tbl>
              <a:tblPr/>
              <a:tblGrid>
                <a:gridCol w="1514856">
                  <a:extLst>
                    <a:ext uri="{9D8B030D-6E8A-4147-A177-3AD203B41FA5}">
                      <a16:colId xmlns:a16="http://schemas.microsoft.com/office/drawing/2014/main" val="20000"/>
                    </a:ext>
                  </a:extLst>
                </a:gridCol>
                <a:gridCol w="1173480">
                  <a:extLst>
                    <a:ext uri="{9D8B030D-6E8A-4147-A177-3AD203B41FA5}">
                      <a16:colId xmlns:a16="http://schemas.microsoft.com/office/drawing/2014/main" val="20001"/>
                    </a:ext>
                  </a:extLst>
                </a:gridCol>
              </a:tblGrid>
              <a:tr h="240792">
                <a:tc>
                  <a:txBody>
                    <a:bodyPr/>
                    <a:lstStyle/>
                    <a:p>
                      <a:pPr marL="0" marR="0" indent="0"/>
                      <a:r>
                        <a:rPr lang="tr" sz="1100">
                          <a:solidFill>
                            <a:srgbClr val="424E31"/>
                          </a:solidFill>
                          <a:latin typeface="Times New Roman"/>
                        </a:rPr>
                        <a:t>Damperli Kamyon</a:t>
                      </a:r>
                    </a:p>
                  </a:txBody>
                  <a:tcPr marL="0" marR="0" marT="0" marB="0"/>
                </a:tc>
                <a:tc>
                  <a:txBody>
                    <a:bodyPr/>
                    <a:lstStyle/>
                    <a:p>
                      <a:pPr marL="0" marR="0" indent="279400"/>
                      <a:r>
                        <a:rPr lang="tr" sz="1100">
                          <a:solidFill>
                            <a:srgbClr val="424E31"/>
                          </a:solidFill>
                          <a:latin typeface="Times New Roman"/>
                        </a:rPr>
                        <a:t>4 adet</a:t>
                      </a:r>
                    </a:p>
                  </a:txBody>
                  <a:tcPr marL="0" marR="0" marT="0" marB="0">
                    <a:solidFill>
                      <a:srgbClr val="DDE9FC"/>
                    </a:solidFill>
                  </a:tcPr>
                </a:tc>
                <a:extLst>
                  <a:ext uri="{0D108BD9-81ED-4DB2-BD59-A6C34878D82A}">
                    <a16:rowId xmlns:a16="http://schemas.microsoft.com/office/drawing/2014/main" val="10000"/>
                  </a:ext>
                </a:extLst>
              </a:tr>
              <a:tr h="310896">
                <a:tc>
                  <a:txBody>
                    <a:bodyPr/>
                    <a:lstStyle/>
                    <a:p>
                      <a:pPr marL="0" marR="0" indent="0"/>
                      <a:r>
                        <a:rPr lang="tr" sz="1100">
                          <a:solidFill>
                            <a:srgbClr val="424E31"/>
                          </a:solidFill>
                          <a:latin typeface="Times New Roman"/>
                        </a:rPr>
                        <a:t>Çift Kabin Pickup</a:t>
                      </a:r>
                    </a:p>
                  </a:txBody>
                  <a:tcPr marL="0" marR="0" marT="0" marB="0" anchor="ctr"/>
                </a:tc>
                <a:tc>
                  <a:txBody>
                    <a:bodyPr/>
                    <a:lstStyle/>
                    <a:p>
                      <a:pPr marL="0" marR="0" indent="279400"/>
                      <a:r>
                        <a:rPr lang="tr" sz="1100">
                          <a:solidFill>
                            <a:srgbClr val="424E31"/>
                          </a:solidFill>
                          <a:latin typeface="Times New Roman"/>
                        </a:rPr>
                        <a:t>3 adet</a:t>
                      </a:r>
                    </a:p>
                  </a:txBody>
                  <a:tcPr marL="0" marR="0" marT="0" marB="0" anchor="ctr">
                    <a:solidFill>
                      <a:srgbClr val="DDE9FC"/>
                    </a:solidFill>
                  </a:tcPr>
                </a:tc>
                <a:extLst>
                  <a:ext uri="{0D108BD9-81ED-4DB2-BD59-A6C34878D82A}">
                    <a16:rowId xmlns:a16="http://schemas.microsoft.com/office/drawing/2014/main" val="10001"/>
                  </a:ext>
                </a:extLst>
              </a:tr>
              <a:tr h="304800">
                <a:tc>
                  <a:txBody>
                    <a:bodyPr/>
                    <a:lstStyle/>
                    <a:p>
                      <a:pPr marL="0" marR="0" indent="0"/>
                      <a:r>
                        <a:rPr lang="tr" sz="1100">
                          <a:solidFill>
                            <a:srgbClr val="424E31"/>
                          </a:solidFill>
                          <a:latin typeface="Times New Roman"/>
                        </a:rPr>
                        <a:t>Cenaze Aracı</a:t>
                      </a:r>
                    </a:p>
                  </a:txBody>
                  <a:tcPr marL="0" marR="0" marT="0" marB="0" anchor="ctr"/>
                </a:tc>
                <a:tc>
                  <a:txBody>
                    <a:bodyPr/>
                    <a:lstStyle/>
                    <a:p>
                      <a:pPr marL="0" marR="0" indent="279400"/>
                      <a:r>
                        <a:rPr lang="tr" sz="1100">
                          <a:solidFill>
                            <a:srgbClr val="424E31"/>
                          </a:solidFill>
                          <a:latin typeface="Times New Roman"/>
                        </a:rPr>
                        <a:t>2 adet</a:t>
                      </a:r>
                    </a:p>
                  </a:txBody>
                  <a:tcPr marL="0" marR="0" marT="0" marB="0" anchor="ctr">
                    <a:solidFill>
                      <a:srgbClr val="DDE9FC"/>
                    </a:solidFill>
                  </a:tcPr>
                </a:tc>
                <a:extLst>
                  <a:ext uri="{0D108BD9-81ED-4DB2-BD59-A6C34878D82A}">
                    <a16:rowId xmlns:a16="http://schemas.microsoft.com/office/drawing/2014/main" val="10002"/>
                  </a:ext>
                </a:extLst>
              </a:tr>
              <a:tr h="326136">
                <a:tc>
                  <a:txBody>
                    <a:bodyPr/>
                    <a:lstStyle/>
                    <a:p>
                      <a:pPr marL="0" marR="0" indent="0"/>
                      <a:r>
                        <a:rPr lang="tr" sz="1100">
                          <a:solidFill>
                            <a:srgbClr val="424E31"/>
                          </a:solidFill>
                          <a:latin typeface="Times New Roman"/>
                        </a:rPr>
                        <a:t>Çöp Kamyonu</a:t>
                      </a:r>
                    </a:p>
                  </a:txBody>
                  <a:tcPr marL="0" marR="0" marT="0" marB="0" anchor="ctr"/>
                </a:tc>
                <a:tc>
                  <a:txBody>
                    <a:bodyPr/>
                    <a:lstStyle/>
                    <a:p>
                      <a:pPr marL="0" marR="0" indent="279400"/>
                      <a:r>
                        <a:rPr lang="tr" sz="1100">
                          <a:solidFill>
                            <a:srgbClr val="424E31"/>
                          </a:solidFill>
                          <a:latin typeface="Times New Roman"/>
                        </a:rPr>
                        <a:t>2 adet</a:t>
                      </a:r>
                    </a:p>
                  </a:txBody>
                  <a:tcPr marL="0" marR="0" marT="0" marB="0" anchor="ctr">
                    <a:solidFill>
                      <a:srgbClr val="DDE9FC"/>
                    </a:solidFill>
                  </a:tcPr>
                </a:tc>
                <a:extLst>
                  <a:ext uri="{0D108BD9-81ED-4DB2-BD59-A6C34878D82A}">
                    <a16:rowId xmlns:a16="http://schemas.microsoft.com/office/drawing/2014/main" val="10003"/>
                  </a:ext>
                </a:extLst>
              </a:tr>
              <a:tr h="301752">
                <a:tc>
                  <a:txBody>
                    <a:bodyPr/>
                    <a:lstStyle/>
                    <a:p>
                      <a:pPr marL="0" marR="0" indent="0"/>
                      <a:r>
                        <a:rPr lang="tr" sz="1100">
                          <a:solidFill>
                            <a:srgbClr val="424E31"/>
                          </a:solidFill>
                          <a:latin typeface="Times New Roman"/>
                        </a:rPr>
                        <a:t>Arazöz</a:t>
                      </a:r>
                    </a:p>
                  </a:txBody>
                  <a:tcPr marL="0" marR="0" marT="0" marB="0" anchor="ctr"/>
                </a:tc>
                <a:tc>
                  <a:txBody>
                    <a:bodyPr/>
                    <a:lstStyle/>
                    <a:p>
                      <a:pPr marL="0" marR="0" indent="279400"/>
                      <a:r>
                        <a:rPr lang="tr" sz="1100">
                          <a:solidFill>
                            <a:srgbClr val="424E31"/>
                          </a:solidFill>
                          <a:latin typeface="Times New Roman"/>
                        </a:rPr>
                        <a:t>3 adet</a:t>
                      </a:r>
                    </a:p>
                  </a:txBody>
                  <a:tcPr marL="0" marR="0" marT="0" marB="0" anchor="ctr"/>
                </a:tc>
                <a:extLst>
                  <a:ext uri="{0D108BD9-81ED-4DB2-BD59-A6C34878D82A}">
                    <a16:rowId xmlns:a16="http://schemas.microsoft.com/office/drawing/2014/main" val="10004"/>
                  </a:ext>
                </a:extLst>
              </a:tr>
              <a:tr h="316992">
                <a:tc>
                  <a:txBody>
                    <a:bodyPr/>
                    <a:lstStyle/>
                    <a:p>
                      <a:pPr marL="0" marR="0" indent="0"/>
                      <a:r>
                        <a:rPr lang="tr" sz="1100">
                          <a:solidFill>
                            <a:srgbClr val="424E31"/>
                          </a:solidFill>
                          <a:latin typeface="Times New Roman"/>
                        </a:rPr>
                        <a:t>Kanal Açma Aracı</a:t>
                      </a:r>
                    </a:p>
                  </a:txBody>
                  <a:tcPr marL="0" marR="0" marT="0" marB="0" anchor="ctr"/>
                </a:tc>
                <a:tc>
                  <a:txBody>
                    <a:bodyPr/>
                    <a:lstStyle/>
                    <a:p>
                      <a:pPr marL="0" marR="0" indent="279400"/>
                      <a:r>
                        <a:rPr lang="tr" sz="1100">
                          <a:solidFill>
                            <a:srgbClr val="424E31"/>
                          </a:solidFill>
                          <a:latin typeface="Times New Roman"/>
                        </a:rPr>
                        <a:t>2 adet</a:t>
                      </a:r>
                    </a:p>
                  </a:txBody>
                  <a:tcPr marL="0" marR="0" marT="0" marB="0" anchor="ctr"/>
                </a:tc>
                <a:extLst>
                  <a:ext uri="{0D108BD9-81ED-4DB2-BD59-A6C34878D82A}">
                    <a16:rowId xmlns:a16="http://schemas.microsoft.com/office/drawing/2014/main" val="10005"/>
                  </a:ext>
                </a:extLst>
              </a:tr>
              <a:tr h="320040">
                <a:tc>
                  <a:txBody>
                    <a:bodyPr/>
                    <a:lstStyle/>
                    <a:p>
                      <a:pPr marL="0" marR="0" indent="0"/>
                      <a:r>
                        <a:rPr lang="tr" sz="1100">
                          <a:solidFill>
                            <a:srgbClr val="424E31"/>
                          </a:solidFill>
                          <a:latin typeface="Times New Roman"/>
                        </a:rPr>
                        <a:t>Tek Kabin Kamyonet</a:t>
                      </a:r>
                    </a:p>
                  </a:txBody>
                  <a:tcPr marL="0" marR="0" marT="0" marB="0" anchor="ctr"/>
                </a:tc>
                <a:tc>
                  <a:txBody>
                    <a:bodyPr/>
                    <a:lstStyle/>
                    <a:p>
                      <a:pPr marL="0" marR="0" indent="279400"/>
                      <a:r>
                        <a:rPr lang="tr" sz="1100">
                          <a:solidFill>
                            <a:srgbClr val="696469"/>
                          </a:solidFill>
                          <a:latin typeface="Times New Roman"/>
                        </a:rPr>
                        <a:t>1 </a:t>
                      </a:r>
                      <a:r>
                        <a:rPr lang="tr" sz="1100">
                          <a:solidFill>
                            <a:srgbClr val="424E31"/>
                          </a:solidFill>
                          <a:latin typeface="Times New Roman"/>
                        </a:rPr>
                        <a:t>adet</a:t>
                      </a:r>
                    </a:p>
                  </a:txBody>
                  <a:tcPr marL="0" marR="0" marT="0" marB="0" anchor="ctr"/>
                </a:tc>
                <a:extLst>
                  <a:ext uri="{0D108BD9-81ED-4DB2-BD59-A6C34878D82A}">
                    <a16:rowId xmlns:a16="http://schemas.microsoft.com/office/drawing/2014/main" val="10006"/>
                  </a:ext>
                </a:extLst>
              </a:tr>
              <a:tr h="313944">
                <a:tc>
                  <a:txBody>
                    <a:bodyPr/>
                    <a:lstStyle/>
                    <a:p>
                      <a:pPr marL="0" marR="0" indent="0"/>
                      <a:r>
                        <a:rPr lang="tr" sz="1100">
                          <a:solidFill>
                            <a:srgbClr val="424E31"/>
                          </a:solidFill>
                          <a:latin typeface="Times New Roman"/>
                        </a:rPr>
                        <a:t>Greyder</a:t>
                      </a:r>
                    </a:p>
                  </a:txBody>
                  <a:tcPr marL="0" marR="0" marT="0" marB="0" anchor="ctr"/>
                </a:tc>
                <a:tc>
                  <a:txBody>
                    <a:bodyPr/>
                    <a:lstStyle/>
                    <a:p>
                      <a:pPr marL="0" marR="0" indent="279400"/>
                      <a:r>
                        <a:rPr lang="tr" sz="1100">
                          <a:solidFill>
                            <a:srgbClr val="696469"/>
                          </a:solidFill>
                          <a:latin typeface="Times New Roman"/>
                        </a:rPr>
                        <a:t>1 </a:t>
                      </a:r>
                      <a:r>
                        <a:rPr lang="tr" sz="1100">
                          <a:solidFill>
                            <a:srgbClr val="424E31"/>
                          </a:solidFill>
                          <a:latin typeface="Times New Roman"/>
                        </a:rPr>
                        <a:t>adet</a:t>
                      </a:r>
                    </a:p>
                  </a:txBody>
                  <a:tcPr marL="0" marR="0" marT="0" marB="0" anchor="ctr"/>
                </a:tc>
                <a:extLst>
                  <a:ext uri="{0D108BD9-81ED-4DB2-BD59-A6C34878D82A}">
                    <a16:rowId xmlns:a16="http://schemas.microsoft.com/office/drawing/2014/main" val="10007"/>
                  </a:ext>
                </a:extLst>
              </a:tr>
              <a:tr h="307848">
                <a:tc>
                  <a:txBody>
                    <a:bodyPr/>
                    <a:lstStyle/>
                    <a:p>
                      <a:pPr marL="0" marR="0" indent="0"/>
                      <a:r>
                        <a:rPr lang="tr" sz="1100">
                          <a:solidFill>
                            <a:srgbClr val="424E31"/>
                          </a:solidFill>
                          <a:latin typeface="Times New Roman"/>
                        </a:rPr>
                        <a:t>Lastikli Yükleyici</a:t>
                      </a:r>
                    </a:p>
                  </a:txBody>
                  <a:tcPr marL="0" marR="0" marT="0" marB="0" anchor="ctr"/>
                </a:tc>
                <a:tc>
                  <a:txBody>
                    <a:bodyPr/>
                    <a:lstStyle/>
                    <a:p>
                      <a:pPr marL="0" marR="0" indent="279400"/>
                      <a:r>
                        <a:rPr lang="tr" sz="1100">
                          <a:solidFill>
                            <a:srgbClr val="696469"/>
                          </a:solidFill>
                          <a:latin typeface="Times New Roman"/>
                        </a:rPr>
                        <a:t>1 </a:t>
                      </a:r>
                      <a:r>
                        <a:rPr lang="tr" sz="1100">
                          <a:solidFill>
                            <a:srgbClr val="424E31"/>
                          </a:solidFill>
                          <a:latin typeface="Times New Roman"/>
                        </a:rPr>
                        <a:t>adet</a:t>
                      </a:r>
                    </a:p>
                  </a:txBody>
                  <a:tcPr marL="0" marR="0" marT="0" marB="0" anchor="ctr"/>
                </a:tc>
                <a:extLst>
                  <a:ext uri="{0D108BD9-81ED-4DB2-BD59-A6C34878D82A}">
                    <a16:rowId xmlns:a16="http://schemas.microsoft.com/office/drawing/2014/main" val="10008"/>
                  </a:ext>
                </a:extLst>
              </a:tr>
              <a:tr h="307848">
                <a:tc>
                  <a:txBody>
                    <a:bodyPr/>
                    <a:lstStyle/>
                    <a:p>
                      <a:pPr marL="0" marR="0" indent="0"/>
                      <a:r>
                        <a:rPr lang="tr" sz="1100">
                          <a:solidFill>
                            <a:srgbClr val="696469"/>
                          </a:solidFill>
                          <a:latin typeface="Times New Roman"/>
                        </a:rPr>
                        <a:t>Beko Loader</a:t>
                      </a:r>
                    </a:p>
                  </a:txBody>
                  <a:tcPr marL="0" marR="0" marT="0" marB="0" anchor="ctr"/>
                </a:tc>
                <a:tc>
                  <a:txBody>
                    <a:bodyPr/>
                    <a:lstStyle/>
                    <a:p>
                      <a:pPr marL="0" marR="0" indent="279400"/>
                      <a:r>
                        <a:rPr lang="tr" sz="1100">
                          <a:solidFill>
                            <a:srgbClr val="696469"/>
                          </a:solidFill>
                          <a:latin typeface="Times New Roman"/>
                        </a:rPr>
                        <a:t>2 adet</a:t>
                      </a:r>
                    </a:p>
                  </a:txBody>
                  <a:tcPr marL="0" marR="0" marT="0" marB="0" anchor="ctr"/>
                </a:tc>
                <a:extLst>
                  <a:ext uri="{0D108BD9-81ED-4DB2-BD59-A6C34878D82A}">
                    <a16:rowId xmlns:a16="http://schemas.microsoft.com/office/drawing/2014/main" val="10009"/>
                  </a:ext>
                </a:extLst>
              </a:tr>
              <a:tr h="310896">
                <a:tc>
                  <a:txBody>
                    <a:bodyPr/>
                    <a:lstStyle/>
                    <a:p>
                      <a:pPr marL="0" marR="0" indent="0"/>
                      <a:r>
                        <a:rPr lang="tr" sz="1100">
                          <a:solidFill>
                            <a:srgbClr val="424E31"/>
                          </a:solidFill>
                          <a:latin typeface="Times New Roman"/>
                        </a:rPr>
                        <a:t>Paletli Ekskavatör</a:t>
                      </a:r>
                    </a:p>
                  </a:txBody>
                  <a:tcPr marL="0" marR="0" marT="0" marB="0" anchor="ctr"/>
                </a:tc>
                <a:tc>
                  <a:txBody>
                    <a:bodyPr/>
                    <a:lstStyle/>
                    <a:p>
                      <a:pPr marL="0" marR="0" indent="279400"/>
                      <a:r>
                        <a:rPr lang="tr" sz="1100">
                          <a:solidFill>
                            <a:srgbClr val="8B8A8C"/>
                          </a:solidFill>
                          <a:latin typeface="Times New Roman"/>
                        </a:rPr>
                        <a:t>1 </a:t>
                      </a:r>
                      <a:r>
                        <a:rPr lang="tr" sz="1100">
                          <a:solidFill>
                            <a:srgbClr val="424E31"/>
                          </a:solidFill>
                          <a:latin typeface="Times New Roman"/>
                        </a:rPr>
                        <a:t>adet</a:t>
                      </a:r>
                    </a:p>
                  </a:txBody>
                  <a:tcPr marL="0" marR="0" marT="0" marB="0" anchor="ctr"/>
                </a:tc>
                <a:extLst>
                  <a:ext uri="{0D108BD9-81ED-4DB2-BD59-A6C34878D82A}">
                    <a16:rowId xmlns:a16="http://schemas.microsoft.com/office/drawing/2014/main" val="10010"/>
                  </a:ext>
                </a:extLst>
              </a:tr>
              <a:tr h="320040">
                <a:tc>
                  <a:txBody>
                    <a:bodyPr/>
                    <a:lstStyle/>
                    <a:p>
                      <a:pPr marL="0" marR="0" indent="0"/>
                      <a:r>
                        <a:rPr lang="tr" sz="1100">
                          <a:solidFill>
                            <a:srgbClr val="696469"/>
                          </a:solidFill>
                          <a:latin typeface="Times New Roman"/>
                        </a:rPr>
                        <a:t>İtfaiye Aracı</a:t>
                      </a:r>
                    </a:p>
                  </a:txBody>
                  <a:tcPr marL="0" marR="0" marT="0" marB="0" anchor="ctr"/>
                </a:tc>
                <a:tc>
                  <a:txBody>
                    <a:bodyPr/>
                    <a:lstStyle/>
                    <a:p>
                      <a:pPr marL="0" marR="0" indent="279400"/>
                      <a:r>
                        <a:rPr lang="tr" sz="1100">
                          <a:solidFill>
                            <a:srgbClr val="696469"/>
                          </a:solidFill>
                          <a:latin typeface="Times New Roman"/>
                        </a:rPr>
                        <a:t>1 </a:t>
                      </a:r>
                      <a:r>
                        <a:rPr lang="tr" sz="1100">
                          <a:solidFill>
                            <a:srgbClr val="424E31"/>
                          </a:solidFill>
                          <a:latin typeface="Times New Roman"/>
                        </a:rPr>
                        <a:t>adet</a:t>
                      </a:r>
                    </a:p>
                  </a:txBody>
                  <a:tcPr marL="0" marR="0" marT="0" marB="0" anchor="ctr"/>
                </a:tc>
                <a:extLst>
                  <a:ext uri="{0D108BD9-81ED-4DB2-BD59-A6C34878D82A}">
                    <a16:rowId xmlns:a16="http://schemas.microsoft.com/office/drawing/2014/main" val="10011"/>
                  </a:ext>
                </a:extLst>
              </a:tr>
              <a:tr h="301752">
                <a:tc>
                  <a:txBody>
                    <a:bodyPr/>
                    <a:lstStyle/>
                    <a:p>
                      <a:pPr marL="0" marR="0" indent="0"/>
                      <a:r>
                        <a:rPr lang="tr" sz="1100">
                          <a:solidFill>
                            <a:srgbClr val="696469"/>
                          </a:solidFill>
                          <a:latin typeface="Times New Roman"/>
                        </a:rPr>
                        <a:t>Tamir Bakım Aracı</a:t>
                      </a:r>
                    </a:p>
                  </a:txBody>
                  <a:tcPr marL="0" marR="0" marT="0" marB="0" anchor="ctr"/>
                </a:tc>
                <a:tc>
                  <a:txBody>
                    <a:bodyPr/>
                    <a:lstStyle/>
                    <a:p>
                      <a:pPr marL="0" marR="0" indent="279400"/>
                      <a:r>
                        <a:rPr lang="tr" sz="1100">
                          <a:solidFill>
                            <a:srgbClr val="696469"/>
                          </a:solidFill>
                          <a:latin typeface="Times New Roman"/>
                        </a:rPr>
                        <a:t>1 adet</a:t>
                      </a:r>
                    </a:p>
                  </a:txBody>
                  <a:tcPr marL="0" marR="0" marT="0" marB="0" anchor="ctr"/>
                </a:tc>
                <a:extLst>
                  <a:ext uri="{0D108BD9-81ED-4DB2-BD59-A6C34878D82A}">
                    <a16:rowId xmlns:a16="http://schemas.microsoft.com/office/drawing/2014/main" val="10012"/>
                  </a:ext>
                </a:extLst>
              </a:tr>
              <a:tr h="225552">
                <a:tc>
                  <a:txBody>
                    <a:bodyPr/>
                    <a:lstStyle/>
                    <a:p>
                      <a:pPr marL="0" marR="0" indent="0"/>
                      <a:r>
                        <a:rPr lang="tr" sz="1100">
                          <a:solidFill>
                            <a:srgbClr val="424E31"/>
                          </a:solidFill>
                          <a:latin typeface="Times New Roman"/>
                        </a:rPr>
                        <a:t>Hizmet Aracı</a:t>
                      </a:r>
                    </a:p>
                  </a:txBody>
                  <a:tcPr marL="0" marR="0" marT="0" marB="0" anchor="b"/>
                </a:tc>
                <a:tc>
                  <a:txBody>
                    <a:bodyPr/>
                    <a:lstStyle/>
                    <a:p>
                      <a:pPr marL="0" marR="0" indent="279400"/>
                      <a:r>
                        <a:rPr lang="tr" sz="1100">
                          <a:solidFill>
                            <a:srgbClr val="696469"/>
                          </a:solidFill>
                          <a:latin typeface="Times New Roman"/>
                        </a:rPr>
                        <a:t>1 adet</a:t>
                      </a:r>
                    </a:p>
                  </a:txBody>
                  <a:tcPr marL="0" marR="0" marT="0" marB="0" anchor="b"/>
                </a:tc>
                <a:extLst>
                  <a:ext uri="{0D108BD9-81ED-4DB2-BD59-A6C34878D82A}">
                    <a16:rowId xmlns:a16="http://schemas.microsoft.com/office/drawing/2014/main" val="10013"/>
                  </a:ext>
                </a:extLst>
              </a:tr>
            </a:tbl>
          </a:graphicData>
        </a:graphic>
      </p:graphicFrame>
    </p:spTree>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56488" y="2520696"/>
            <a:ext cx="5742432" cy="3048000"/>
          </a:xfrm>
          <a:prstGeom prst="rect">
            <a:avLst/>
          </a:prstGeom>
        </p:spPr>
      </p:pic>
      <p:pic>
        <p:nvPicPr>
          <p:cNvPr id="3" name="Resim 2"/>
          <p:cNvPicPr>
            <a:picLocks noChangeAspect="1"/>
          </p:cNvPicPr>
          <p:nvPr/>
        </p:nvPicPr>
        <p:blipFill>
          <a:blip r:embed="rId3"/>
          <a:stretch>
            <a:fillRect/>
          </a:stretch>
        </p:blipFill>
        <p:spPr>
          <a:xfrm>
            <a:off x="850392" y="5568696"/>
            <a:ext cx="5745480" cy="2514600"/>
          </a:xfrm>
          <a:prstGeom prst="rect">
            <a:avLst/>
          </a:prstGeom>
        </p:spPr>
      </p:pic>
      <p:sp>
        <p:nvSpPr>
          <p:cNvPr id="4" name="Dikdörtgen 3"/>
          <p:cNvSpPr/>
          <p:nvPr/>
        </p:nvSpPr>
        <p:spPr>
          <a:xfrm>
            <a:off x="859536" y="835152"/>
            <a:ext cx="5779008" cy="685800"/>
          </a:xfrm>
          <a:prstGeom prst="rect">
            <a:avLst/>
          </a:prstGeom>
          <a:noFill/>
        </p:spPr>
        <p:txBody>
          <a:bodyPr lIns="0" tIns="0" rIns="0" bIns="0">
            <a:noAutofit/>
          </a:bodyPr>
          <a:lstStyle/>
          <a:p>
            <a:pPr marL="0" marR="0" indent="359156" algn="just">
              <a:lnSpc>
                <a:spcPct val="115000"/>
              </a:lnSpc>
              <a:spcAft>
                <a:spcPts val="700"/>
              </a:spcAft>
            </a:pPr>
            <a:r>
              <a:rPr lang="tr" sz="1100">
                <a:solidFill>
                  <a:srgbClr val="424E31"/>
                </a:solidFill>
                <a:latin typeface="Times New Roman"/>
              </a:rPr>
              <a:t>2025 yılı içerisinde Fen İşleri Müdürlüğü tarafından yapılan proje ve hizmetler; yukarıda belirtilen personel ve araç envanteri ile yürütülmüş olup; aşağıda görselleri ile birlikte sunulmuştur.</a:t>
            </a:r>
          </a:p>
          <a:p>
            <a:pPr marL="0" marR="0" indent="0">
              <a:lnSpc>
                <a:spcPct val="127000"/>
              </a:lnSpc>
            </a:pPr>
            <a:r>
              <a:rPr lang="tr" sz="1000" b="1">
                <a:solidFill>
                  <a:srgbClr val="424E31"/>
                </a:solidFill>
                <a:latin typeface="Times New Roman"/>
              </a:rPr>
              <a:t>Yapılan proje ve hizmetler:</a:t>
            </a:r>
          </a:p>
        </p:txBody>
      </p:sp>
      <p:sp>
        <p:nvSpPr>
          <p:cNvPr id="5" name="Dikdörtgen 4"/>
          <p:cNvSpPr/>
          <p:nvPr/>
        </p:nvSpPr>
        <p:spPr>
          <a:xfrm>
            <a:off x="859536" y="1652016"/>
            <a:ext cx="5779008" cy="740664"/>
          </a:xfrm>
          <a:prstGeom prst="rect">
            <a:avLst/>
          </a:prstGeom>
          <a:noFill/>
        </p:spPr>
        <p:txBody>
          <a:bodyPr lIns="0" tIns="0" rIns="0" bIns="0">
            <a:noAutofit/>
          </a:bodyPr>
          <a:lstStyle/>
          <a:p>
            <a:pPr marL="0" marR="0" indent="0" defTabSz="448056">
              <a:lnSpc>
                <a:spcPct val="115000"/>
              </a:lnSpc>
              <a:tabLst>
                <a:tab pos="448056" algn="l"/>
              </a:tabLst>
            </a:pPr>
            <a:r>
              <a:rPr lang="tr" sz="1000" b="1">
                <a:solidFill>
                  <a:srgbClr val="424E31"/>
                </a:solidFill>
                <a:latin typeface="Times New Roman"/>
              </a:rPr>
              <a:t>1-</a:t>
            </a:r>
            <a:r>
              <a:rPr lang="tr" sz="1100">
                <a:solidFill>
                  <a:srgbClr val="424E31"/>
                </a:solidFill>
                <a:latin typeface="Times New Roman"/>
              </a:rPr>
              <a:t>	İyidere İlçesinde tüm mahallelerimizde yeni yol yapımı, yol genişletme ve yol bakım onarım çalışmaları yapıldı. 2025/320225, 2025/699514, 2025/1324984 İKN’lu yapım işi ihaleleriyle 2025/1570356 ve 2025/1973398 İKN’lu hazır beton mal alımı ihaleleri ile mahalle yolların betonlanması yapılmıştır. İlçemizde yaklaşık 6 km mahalle yollunun betonlanması yapılmıştır.</a:t>
            </a:r>
          </a:p>
        </p:txBody>
      </p:sp>
    </p:spTree>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59408" y="868680"/>
            <a:ext cx="3252216" cy="478536"/>
          </a:xfrm>
          <a:prstGeom prst="rect">
            <a:avLst/>
          </a:prstGeom>
          <a:noFill/>
        </p:spPr>
        <p:txBody>
          <a:bodyPr lIns="0" tIns="0" rIns="0" bIns="0">
            <a:noAutofit/>
          </a:bodyPr>
          <a:lstStyle/>
          <a:p>
            <a:pPr marL="0" marR="0" indent="0" algn="just">
              <a:spcAft>
                <a:spcPts val="840"/>
              </a:spcAft>
            </a:pPr>
            <a:r>
              <a:rPr lang="tr" sz="1000" b="1" u="sng">
                <a:latin typeface="Times New Roman"/>
              </a:rPr>
              <a:t>2019-2025 yıllarını kapsavan çalışmalarımızda:</a:t>
            </a:r>
          </a:p>
          <a:p>
            <a:pPr marL="0" marR="0" indent="3048" algn="just"/>
            <a:r>
              <a:rPr lang="tr" sz="1000" b="1">
                <a:latin typeface="Times New Roman"/>
              </a:rPr>
              <a:t>İÇME SUYU, KANALİZASYON VE SU DEPOLARI</a:t>
            </a:r>
          </a:p>
        </p:txBody>
      </p:sp>
      <p:sp>
        <p:nvSpPr>
          <p:cNvPr id="3" name="Dikdörtgen 2"/>
          <p:cNvSpPr/>
          <p:nvPr/>
        </p:nvSpPr>
        <p:spPr>
          <a:xfrm>
            <a:off x="905256" y="1493520"/>
            <a:ext cx="5800344" cy="7885176"/>
          </a:xfrm>
          <a:prstGeom prst="rect">
            <a:avLst/>
          </a:prstGeom>
          <a:noFill/>
        </p:spPr>
        <p:txBody>
          <a:bodyPr lIns="0" tIns="0" rIns="0" bIns="0">
            <a:noAutofit/>
          </a:bodyPr>
          <a:lstStyle/>
          <a:p>
            <a:pPr marL="0" marR="0" indent="457200" algn="just">
              <a:lnSpc>
                <a:spcPct val="115000"/>
              </a:lnSpc>
              <a:spcAft>
                <a:spcPts val="840"/>
              </a:spcAft>
            </a:pPr>
            <a:r>
              <a:rPr lang="tr" sz="1100">
                <a:latin typeface="Times New Roman"/>
              </a:rPr>
              <a:t>102 km içme suyu isale hattı, 1.800 metre yağmursuyu hattı, 37 km kanalizasyon hattı yapılmıştır. Bu proje ile ilçemize 2 adet 750 tonluk, 3 adet 300 tonluk su deposu, 1 adet 300 tonluk içme suyu terfi deposu, 23 Adet Tahliye Vantuz Odası, 25 Adet Basınç Kırıcı Vana Odası, 8 adet kanalizasyon paket terfi merkezi yapılmıştır.</a:t>
            </a:r>
          </a:p>
          <a:p>
            <a:pPr marL="0" marR="0" indent="444500" algn="just">
              <a:lnSpc>
                <a:spcPct val="127000"/>
              </a:lnSpc>
              <a:spcAft>
                <a:spcPts val="630"/>
              </a:spcAft>
            </a:pPr>
            <a:r>
              <a:rPr lang="tr" sz="1000" b="1">
                <a:latin typeface="Times New Roman"/>
              </a:rPr>
              <a:t>DOĞALGAZ ÇALIŞMALARI</a:t>
            </a:r>
          </a:p>
          <a:p>
            <a:pPr marL="0" marR="0" indent="457200" algn="just">
              <a:lnSpc>
                <a:spcPct val="115000"/>
              </a:lnSpc>
              <a:spcAft>
                <a:spcPts val="630"/>
              </a:spcAft>
            </a:pPr>
            <a:r>
              <a:rPr lang="tr" sz="1100">
                <a:latin typeface="Times New Roman"/>
              </a:rPr>
              <a:t>2021 yılı içerisinde yaptığımız yatırımlar ile ilçemizi doğalgaz ile buluşturmayı başarmıştık. Bu bizim hayal projemizdi. 2022 Mart Ayında ilk doğalgazı konuk olduğumuz bir hanemizde yaktık.</a:t>
            </a:r>
          </a:p>
          <a:p>
            <a:pPr marL="0" marR="0" indent="457200" algn="just">
              <a:lnSpc>
                <a:spcPct val="115000"/>
              </a:lnSpc>
              <a:spcAft>
                <a:spcPts val="630"/>
              </a:spcAft>
            </a:pPr>
            <a:r>
              <a:rPr lang="tr" sz="1100">
                <a:latin typeface="Times New Roman"/>
              </a:rPr>
              <a:t>2024 Yılında 1884 metre doğalgaz hattı döşeme çalışması yapılmıştır. 2025 yılında 7.750m doğalgaz hattı döşenmiş olup ilk doğalgaz hattı döşenme tarihinden bu yana ana hat ile servis hatları dahil toplam 49.500 metre doğalgaz hattı döşeme çalışması yapılmıştır. 2024 yılında 192 hanemiz doğalgaz ile tanışmıştır. 2025 yılında 181 hanemiz daha doğalgaz ile tanışmıştır. İlçemizde toplam abone sayısı 1214’dür.</a:t>
            </a:r>
          </a:p>
          <a:p>
            <a:pPr marL="0" marR="0" indent="457200" algn="just">
              <a:lnSpc>
                <a:spcPct val="127000"/>
              </a:lnSpc>
              <a:spcAft>
                <a:spcPts val="630"/>
              </a:spcAft>
            </a:pPr>
            <a:r>
              <a:rPr lang="tr" sz="1000" b="1">
                <a:latin typeface="Times New Roman"/>
              </a:rPr>
              <a:t>BETONLAMA VE ASFALTLAMA</a:t>
            </a:r>
          </a:p>
          <a:p>
            <a:pPr marL="0" marR="0" indent="457200">
              <a:lnSpc>
                <a:spcPct val="115000"/>
              </a:lnSpc>
              <a:spcAft>
                <a:spcPts val="630"/>
              </a:spcAft>
            </a:pPr>
            <a:r>
              <a:rPr lang="tr" sz="1100">
                <a:latin typeface="Times New Roman"/>
              </a:rPr>
              <a:t>2025 yılı içerisinde yaklaşık 6 km yol betonlaması yapılmıştır. Toplam 5300 m</a:t>
            </a:r>
            <a:r>
              <a:rPr lang="tr" sz="1100" baseline="30000">
                <a:latin typeface="Times New Roman"/>
              </a:rPr>
              <a:t>3</a:t>
            </a:r>
            <a:r>
              <a:rPr lang="tr" sz="1100">
                <a:latin typeface="Times New Roman"/>
              </a:rPr>
              <a:t> beton kullanılmıştır. 2019-2025 yılları arasında toplamda 77.328 m</a:t>
            </a:r>
            <a:r>
              <a:rPr lang="tr" sz="1100" baseline="30000">
                <a:latin typeface="Times New Roman"/>
              </a:rPr>
              <a:t>3</a:t>
            </a:r>
            <a:r>
              <a:rPr lang="tr" sz="1100">
                <a:latin typeface="Times New Roman"/>
              </a:rPr>
              <a:t> yol betonlaması yapılmıştır. Yaklaşık betonlanan yol miktarı toplam 70 km. dir.</a:t>
            </a:r>
          </a:p>
          <a:p>
            <a:pPr marL="0" marR="0" indent="457200" algn="just">
              <a:lnSpc>
                <a:spcPct val="115000"/>
              </a:lnSpc>
              <a:spcAft>
                <a:spcPts val="630"/>
              </a:spcAft>
            </a:pPr>
            <a:r>
              <a:rPr lang="tr" sz="1100">
                <a:latin typeface="Times New Roman"/>
              </a:rPr>
              <a:t>2025 yılı içerisinde 10.000 ton asfalt serim işlemi gerçekleştirilerek yaklaşık 5 km yol asfaltlama çalışması yapılmıştır. İlçemizin tüm mahallelerine 42.000 bin ton asfalt serim işlemi gerçekleştirilerek yaklaşık 18 km yol asfaltlama çalışması yapılmıştır.</a:t>
            </a:r>
          </a:p>
          <a:p>
            <a:pPr marL="0" marR="0" indent="457200" algn="just">
              <a:lnSpc>
                <a:spcPct val="127000"/>
              </a:lnSpc>
              <a:spcAft>
                <a:spcPts val="630"/>
              </a:spcAft>
            </a:pPr>
            <a:r>
              <a:rPr lang="tr" sz="1000" b="1">
                <a:latin typeface="Times New Roman"/>
              </a:rPr>
              <a:t>DUVAR İSTİNAT</a:t>
            </a:r>
          </a:p>
          <a:p>
            <a:pPr marL="0" marR="0" indent="457200" algn="just">
              <a:lnSpc>
                <a:spcPct val="150000"/>
              </a:lnSpc>
              <a:spcAft>
                <a:spcPts val="630"/>
              </a:spcAft>
            </a:pPr>
            <a:r>
              <a:rPr lang="tr" sz="1100">
                <a:latin typeface="Times New Roman"/>
              </a:rPr>
              <a:t>Afetten hasar gören yerler ve genişlemesine ihtiyaç duyulan yollar başta olmak üzere ilçemizin tüm mahallerinde bu güne kadar toplam 82.500ın</a:t>
            </a:r>
            <a:r>
              <a:rPr lang="tr" sz="1100" baseline="30000">
                <a:latin typeface="Times New Roman"/>
              </a:rPr>
              <a:t>3</a:t>
            </a:r>
            <a:r>
              <a:rPr lang="tr" sz="1100">
                <a:latin typeface="Times New Roman"/>
              </a:rPr>
              <a:t> taş duvar yapılmıştır.</a:t>
            </a:r>
          </a:p>
          <a:p>
            <a:pPr marL="0" marR="0" indent="457200" algn="just">
              <a:lnSpc>
                <a:spcPct val="127000"/>
              </a:lnSpc>
              <a:spcAft>
                <a:spcPts val="630"/>
              </a:spcAft>
            </a:pPr>
            <a:r>
              <a:rPr lang="tr" sz="1000" b="1">
                <a:latin typeface="Times New Roman"/>
              </a:rPr>
              <a:t>YENİ YOL AÇILMASI</a:t>
            </a:r>
          </a:p>
          <a:p>
            <a:pPr marL="0" marR="0" indent="457200" algn="just">
              <a:lnSpc>
                <a:spcPct val="115000"/>
              </a:lnSpc>
              <a:spcAft>
                <a:spcPts val="630"/>
              </a:spcAft>
            </a:pPr>
            <a:r>
              <a:rPr lang="tr" sz="1100">
                <a:latin typeface="Times New Roman"/>
              </a:rPr>
              <a:t>İlçe merkezine giriş ve çıkışta kullanılan tek yol güzergâhına alternatifler yollar oluşturduk. İlçemiz PTT yanından Koko’nun ırmağı mevkiine bağlantı yolu, Merkez meydanından ilçe devlet hastanesine bağlantı yolu. İyidere ilçe merkezini Hazar Mahallesine bağlayan iç yol çalışmaları başta olmak üzere, Fıçıtaşı, Yapraklar, Köşklü hattı birleştirme, halkımızın tarımsal faaliyetlerine destek amacıyla yeni çaylık yolları açılması faaliyetleri yürütülmüştür.</a:t>
            </a:r>
          </a:p>
          <a:p>
            <a:pPr marL="0" marR="0" indent="457200" algn="just">
              <a:lnSpc>
                <a:spcPct val="127000"/>
              </a:lnSpc>
              <a:spcAft>
                <a:spcPts val="630"/>
              </a:spcAft>
            </a:pPr>
            <a:r>
              <a:rPr lang="tr" sz="1000" b="1">
                <a:latin typeface="Times New Roman"/>
              </a:rPr>
              <a:t>İYİDERE MEYDAN PROJESİ</a:t>
            </a:r>
          </a:p>
          <a:p>
            <a:pPr marL="0" marR="0" indent="457200" algn="just">
              <a:lnSpc>
                <a:spcPct val="115000"/>
              </a:lnSpc>
            </a:pPr>
            <a:r>
              <a:rPr lang="tr" sz="1100">
                <a:latin typeface="Times New Roman"/>
              </a:rPr>
              <a:t>26.03.2024 tarihinde ihalesini yaptığımız 23.08.2024 tarihinde geçici kabul işlemlerini yürüttüğümüz İyidere Meydan Projesine 9.461,664,00 TL ödenek aktarılarak zemin kaplama, aydınlatma, sundurma, Otomatik Para Çekme Makinası (ATM) noktası, oturma bankları ve çöp kovaları yerleştirilerek meydan düzenlemesi yapılmıştır. Bu proje İle birlikte ücretsiz wifı belediyemizce sağlanmıştır.</a:t>
            </a:r>
          </a:p>
        </p:txBody>
      </p:sp>
    </p:spTree>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65632" y="2255520"/>
            <a:ext cx="5763768" cy="7324344"/>
          </a:xfrm>
          <a:prstGeom prst="rect">
            <a:avLst/>
          </a:prstGeom>
        </p:spPr>
      </p:pic>
      <p:sp>
        <p:nvSpPr>
          <p:cNvPr id="3" name="Dikdörtgen 2"/>
          <p:cNvSpPr/>
          <p:nvPr/>
        </p:nvSpPr>
        <p:spPr>
          <a:xfrm>
            <a:off x="871728" y="850392"/>
            <a:ext cx="5782056" cy="1289304"/>
          </a:xfrm>
          <a:prstGeom prst="rect">
            <a:avLst/>
          </a:prstGeom>
          <a:noFill/>
        </p:spPr>
        <p:txBody>
          <a:bodyPr lIns="0" tIns="0" rIns="0" bIns="0">
            <a:noAutofit/>
          </a:bodyPr>
          <a:lstStyle/>
          <a:p>
            <a:pPr marL="0" marR="0" indent="0" algn="just" defTabSz="448056">
              <a:lnSpc>
                <a:spcPct val="115000"/>
              </a:lnSpc>
              <a:tabLst>
                <a:tab pos="448056" algn="l"/>
              </a:tabLst>
            </a:pPr>
            <a:r>
              <a:rPr lang="tr" sz="1000" b="1">
                <a:solidFill>
                  <a:srgbClr val="424E31"/>
                </a:solidFill>
                <a:latin typeface="Times New Roman"/>
              </a:rPr>
              <a:t>2-</a:t>
            </a:r>
            <a:r>
              <a:rPr lang="tr" sz="1100">
                <a:solidFill>
                  <a:srgbClr val="424E31"/>
                </a:solidFill>
                <a:latin typeface="Times New Roman"/>
              </a:rPr>
              <a:t>	İyidere ilçesinde tüm mahallelerimizde yeni yol yapımı, yol genişletme ve yol bakım onarım </a:t>
            </a:r>
            <a:r>
              <a:rPr lang="tr" sz="1100">
                <a:solidFill>
                  <a:srgbClr val="696469"/>
                </a:solidFill>
                <a:latin typeface="Times New Roman"/>
              </a:rPr>
              <a:t>çalışmaları </a:t>
            </a:r>
            <a:r>
              <a:rPr lang="tr" sz="1100">
                <a:solidFill>
                  <a:srgbClr val="424E31"/>
                </a:solidFill>
                <a:latin typeface="Times New Roman"/>
              </a:rPr>
              <a:t>kapsamında </a:t>
            </a:r>
            <a:r>
              <a:rPr lang="tr" sz="1100">
                <a:solidFill>
                  <a:srgbClr val="696469"/>
                </a:solidFill>
                <a:latin typeface="Times New Roman"/>
              </a:rPr>
              <a:t>taş </a:t>
            </a:r>
            <a:r>
              <a:rPr lang="tr" sz="1100">
                <a:solidFill>
                  <a:srgbClr val="424E31"/>
                </a:solidFill>
                <a:latin typeface="Times New Roman"/>
              </a:rPr>
              <a:t>duvarlar yapıldı. </a:t>
            </a:r>
            <a:r>
              <a:rPr lang="tr" sz="1100">
                <a:solidFill>
                  <a:srgbClr val="696469"/>
                </a:solidFill>
                <a:latin typeface="Times New Roman"/>
              </a:rPr>
              <a:t>2025/277141, 2025/967742, 2025/1382020, 2025/1872357 </a:t>
            </a:r>
            <a:r>
              <a:rPr lang="tr" sz="1100">
                <a:solidFill>
                  <a:srgbClr val="424E31"/>
                </a:solidFill>
                <a:latin typeface="Times New Roman"/>
              </a:rPr>
              <a:t>ve </a:t>
            </a:r>
            <a:r>
              <a:rPr lang="tr" sz="1100">
                <a:solidFill>
                  <a:srgbClr val="696469"/>
                </a:solidFill>
                <a:latin typeface="Times New Roman"/>
              </a:rPr>
              <a:t>2025/1957749 </a:t>
            </a:r>
            <a:r>
              <a:rPr lang="tr" sz="1100">
                <a:solidFill>
                  <a:srgbClr val="424E31"/>
                </a:solidFill>
                <a:latin typeface="Times New Roman"/>
              </a:rPr>
              <a:t>İKN’lu taş duvar </a:t>
            </a:r>
            <a:r>
              <a:rPr lang="tr" sz="1100">
                <a:solidFill>
                  <a:srgbClr val="696469"/>
                </a:solidFill>
                <a:latin typeface="Times New Roman"/>
              </a:rPr>
              <a:t>yapım </a:t>
            </a:r>
            <a:r>
              <a:rPr lang="tr" sz="1100">
                <a:solidFill>
                  <a:srgbClr val="424E31"/>
                </a:solidFill>
                <a:latin typeface="Times New Roman"/>
              </a:rPr>
              <a:t>işleri ihaleleri </a:t>
            </a:r>
            <a:r>
              <a:rPr lang="tr" sz="1100">
                <a:solidFill>
                  <a:srgbClr val="696469"/>
                </a:solidFill>
                <a:latin typeface="Times New Roman"/>
              </a:rPr>
              <a:t>ile </a:t>
            </a:r>
            <a:r>
              <a:rPr lang="tr" sz="1100">
                <a:solidFill>
                  <a:srgbClr val="424E31"/>
                </a:solidFill>
                <a:latin typeface="Times New Roman"/>
              </a:rPr>
              <a:t>yol genişletme, bakım ve onarımı yapılmıştır. İlçemizde yoğun yağışlardan ve topoğrafîk yapısı nedeniyle oluşan heyelan ve toprak </a:t>
            </a:r>
            <a:r>
              <a:rPr lang="tr" sz="1100">
                <a:solidFill>
                  <a:srgbClr val="696469"/>
                </a:solidFill>
                <a:latin typeface="Times New Roman"/>
              </a:rPr>
              <a:t>kaymalarına önlem </a:t>
            </a:r>
            <a:r>
              <a:rPr lang="tr" sz="1100">
                <a:solidFill>
                  <a:srgbClr val="424E31"/>
                </a:solidFill>
                <a:latin typeface="Times New Roman"/>
              </a:rPr>
              <a:t>olarak da </a:t>
            </a:r>
            <a:r>
              <a:rPr lang="tr" sz="1100">
                <a:solidFill>
                  <a:srgbClr val="696469"/>
                </a:solidFill>
                <a:latin typeface="Times New Roman"/>
              </a:rPr>
              <a:t>taş </a:t>
            </a:r>
            <a:r>
              <a:rPr lang="tr" sz="1100">
                <a:solidFill>
                  <a:srgbClr val="424E31"/>
                </a:solidFill>
                <a:latin typeface="Times New Roman"/>
              </a:rPr>
              <a:t>duvar imalatları </a:t>
            </a:r>
            <a:r>
              <a:rPr lang="tr" sz="1100">
                <a:solidFill>
                  <a:srgbClr val="696469"/>
                </a:solidFill>
                <a:latin typeface="Times New Roman"/>
              </a:rPr>
              <a:t>bütün </a:t>
            </a:r>
            <a:r>
              <a:rPr lang="tr" sz="1100">
                <a:solidFill>
                  <a:srgbClr val="424E31"/>
                </a:solidFill>
                <a:latin typeface="Times New Roman"/>
              </a:rPr>
              <a:t>mahallelerimiz </a:t>
            </a:r>
            <a:r>
              <a:rPr lang="tr" sz="1100">
                <a:solidFill>
                  <a:srgbClr val="696469"/>
                </a:solidFill>
                <a:latin typeface="Times New Roman"/>
              </a:rPr>
              <a:t>gerçekleştirilmiştir. </a:t>
            </a:r>
            <a:r>
              <a:rPr lang="tr" sz="1100">
                <a:solidFill>
                  <a:srgbClr val="424E31"/>
                </a:solidFill>
                <a:latin typeface="Times New Roman"/>
              </a:rPr>
              <a:t>İlçemizde mahallelerinde yaklaşık 4.500 m</a:t>
            </a:r>
            <a:r>
              <a:rPr lang="tr" sz="1100" baseline="30000">
                <a:solidFill>
                  <a:srgbClr val="424E31"/>
                </a:solidFill>
                <a:latin typeface="Times New Roman"/>
              </a:rPr>
              <a:t>3</a:t>
            </a:r>
            <a:r>
              <a:rPr lang="tr" sz="1100">
                <a:solidFill>
                  <a:srgbClr val="424E31"/>
                </a:solidFill>
                <a:latin typeface="Times New Roman"/>
              </a:rPr>
              <a:t> taş duvar imalatı yapılarak toprak kaymalarının önüne geçmeyi hedeflenmiş ve </a:t>
            </a:r>
            <a:r>
              <a:rPr lang="tr" sz="1100">
                <a:solidFill>
                  <a:srgbClr val="696469"/>
                </a:solidFill>
                <a:latin typeface="Times New Roman"/>
              </a:rPr>
              <a:t>yolların </a:t>
            </a:r>
            <a:r>
              <a:rPr lang="tr" sz="1100">
                <a:solidFill>
                  <a:srgbClr val="424E31"/>
                </a:solidFill>
                <a:latin typeface="Times New Roman"/>
              </a:rPr>
              <a:t>genişlenmesi sağlanmıştır.</a:t>
            </a:r>
          </a:p>
        </p:txBody>
      </p:sp>
    </p:spTree>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47344" y="277368"/>
            <a:ext cx="6446520" cy="9448800"/>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44296" y="1328928"/>
            <a:ext cx="5766816" cy="7680960"/>
          </a:xfrm>
          <a:prstGeom prst="rect">
            <a:avLst/>
          </a:prstGeom>
        </p:spPr>
      </p:pic>
      <p:sp>
        <p:nvSpPr>
          <p:cNvPr id="3" name="Dikdörtgen 2"/>
          <p:cNvSpPr/>
          <p:nvPr/>
        </p:nvSpPr>
        <p:spPr>
          <a:xfrm>
            <a:off x="1118616" y="844296"/>
            <a:ext cx="5306568" cy="359664"/>
          </a:xfrm>
          <a:prstGeom prst="rect">
            <a:avLst/>
          </a:prstGeom>
          <a:noFill/>
        </p:spPr>
        <p:txBody>
          <a:bodyPr lIns="0" tIns="0" rIns="0" bIns="0">
            <a:noAutofit/>
          </a:bodyPr>
          <a:lstStyle/>
          <a:p>
            <a:pPr marL="116400" marR="0" indent="-152400">
              <a:lnSpc>
                <a:spcPct val="115000"/>
              </a:lnSpc>
            </a:pPr>
            <a:r>
              <a:rPr lang="tr" sz="1100">
                <a:solidFill>
                  <a:srgbClr val="424E31"/>
                </a:solidFill>
                <a:latin typeface="Times New Roman"/>
              </a:rPr>
              <a:t>3- İlçemize bağlı mahallelerimizde yol asfaltlama çalışmaları yapıldı. Yaklaşık 5 km yolumuz asfaltlanarak vatandaşlarımızın hizmetine sunulmuştur.</a:t>
            </a:r>
          </a:p>
        </p:txBody>
      </p:sp>
      <p:sp>
        <p:nvSpPr>
          <p:cNvPr id="4" name="Dikdörtgen 3"/>
          <p:cNvSpPr/>
          <p:nvPr/>
        </p:nvSpPr>
        <p:spPr>
          <a:xfrm>
            <a:off x="963168" y="6958584"/>
            <a:ext cx="60960" cy="103632"/>
          </a:xfrm>
          <a:prstGeom prst="rect">
            <a:avLst/>
          </a:prstGeom>
          <a:solidFill>
            <a:srgbClr val="322600"/>
          </a:solidFill>
        </p:spPr>
        <p:txBody>
          <a:bodyPr wrap="none" lIns="0" tIns="0" rIns="0" bIns="0">
            <a:noAutofit/>
          </a:bodyPr>
          <a:lstStyle/>
          <a:p>
            <a:pPr marL="0" marR="0" indent="0"/>
            <a:r>
              <a:rPr lang="tr" sz="1100" i="1">
                <a:solidFill>
                  <a:srgbClr val="786A3F"/>
                </a:solidFill>
                <a:latin typeface="Arial"/>
              </a:rPr>
              <a:t>ı-</a:t>
            </a:r>
          </a:p>
        </p:txBody>
      </p:sp>
    </p:spTree>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71728" y="271272"/>
            <a:ext cx="6431280" cy="4395216"/>
          </a:xfrm>
          <a:prstGeom prst="rect">
            <a:avLst/>
          </a:prstGeom>
        </p:spPr>
      </p:pic>
      <p:pic>
        <p:nvPicPr>
          <p:cNvPr id="3" name="Resim 2"/>
          <p:cNvPicPr>
            <a:picLocks noChangeAspect="1"/>
          </p:cNvPicPr>
          <p:nvPr/>
        </p:nvPicPr>
        <p:blipFill>
          <a:blip r:embed="rId3"/>
          <a:stretch>
            <a:fillRect/>
          </a:stretch>
        </p:blipFill>
        <p:spPr>
          <a:xfrm>
            <a:off x="871728" y="5556504"/>
            <a:ext cx="5590032" cy="3681984"/>
          </a:xfrm>
          <a:prstGeom prst="rect">
            <a:avLst/>
          </a:prstGeom>
        </p:spPr>
      </p:pic>
      <p:sp>
        <p:nvSpPr>
          <p:cNvPr id="4" name="Dikdörtgen 3"/>
          <p:cNvSpPr/>
          <p:nvPr/>
        </p:nvSpPr>
        <p:spPr>
          <a:xfrm>
            <a:off x="868680" y="4648200"/>
            <a:ext cx="5782056" cy="920496"/>
          </a:xfrm>
          <a:prstGeom prst="rect">
            <a:avLst/>
          </a:prstGeom>
          <a:noFill/>
        </p:spPr>
        <p:txBody>
          <a:bodyPr lIns="0" tIns="0" rIns="0" bIns="0">
            <a:noAutofit/>
          </a:bodyPr>
          <a:lstStyle/>
          <a:p>
            <a:pPr marL="0" marR="0" indent="0" algn="just">
              <a:lnSpc>
                <a:spcPct val="115000"/>
              </a:lnSpc>
            </a:pPr>
            <a:r>
              <a:rPr lang="tr" sz="1100">
                <a:solidFill>
                  <a:srgbClr val="424E31"/>
                </a:solidFill>
                <a:latin typeface="Times New Roman"/>
              </a:rPr>
              <a:t>4- Sıfır atık uygulamaları ve geri dönüşüm ile 'TERTEMİZ ÇEVRE. ÇİÇEK GİBİ İYİDERE" projesi kapsamında alimini 2025/452978, 2025/1158575 ve 2025/2166807 İKN’lu ihaleler ile gerçekleştirdiğimiz geri dönüşüm üniteleri ve atık toplama araçlarını ilçemiz mahallerinde vatandaşlarımızın rahatlıkla ulaşabileceği mevkilere yerleri hazırlanarak yerleştirilip. İlçemiz vatandaşlarının hizmetine sunulmuştur.</a:t>
            </a:r>
          </a:p>
        </p:txBody>
      </p:sp>
    </p:spTree>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71728" y="271272"/>
            <a:ext cx="6428232" cy="7632192"/>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83920" y="286512"/>
            <a:ext cx="6431280" cy="9262872"/>
          </a:xfrm>
          <a:prstGeom prst="rect">
            <a:avLst/>
          </a:prstGeom>
        </p:spPr>
      </p:pic>
      <p:sp>
        <p:nvSpPr>
          <p:cNvPr id="3" name="Dikdörtgen 2"/>
          <p:cNvSpPr/>
          <p:nvPr/>
        </p:nvSpPr>
        <p:spPr>
          <a:xfrm>
            <a:off x="880872" y="4294632"/>
            <a:ext cx="5782056" cy="350520"/>
          </a:xfrm>
          <a:prstGeom prst="rect">
            <a:avLst/>
          </a:prstGeom>
          <a:noFill/>
        </p:spPr>
        <p:txBody>
          <a:bodyPr lIns="0" tIns="0" rIns="0" bIns="0">
            <a:noAutofit/>
          </a:bodyPr>
          <a:lstStyle/>
          <a:p>
            <a:pPr marL="0" marR="0" indent="444500" algn="just">
              <a:lnSpc>
                <a:spcPct val="115000"/>
              </a:lnSpc>
            </a:pPr>
            <a:r>
              <a:rPr lang="tr" sz="1100">
                <a:solidFill>
                  <a:srgbClr val="424E31"/>
                </a:solidFill>
                <a:latin typeface="Times New Roman"/>
              </a:rPr>
              <a:t>Alimini gerçekleştirdiğimiz ünitelerin mahallelerde yerleştirilecek konumları belirlendi, beton dökülerek bu alanlara üniteler yerleştirildi.</a:t>
            </a:r>
          </a:p>
        </p:txBody>
      </p:sp>
    </p:spTree>
  </p:cSld>
  <p:clrMapOvr>
    <a:overrideClrMapping bg1="lt1" tx1="dk1" bg2="lt2" tx2="dk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943344" y="408432"/>
            <a:ext cx="182880" cy="134112"/>
          </a:xfrm>
          <a:prstGeom prst="rect">
            <a:avLst/>
          </a:prstGeom>
          <a:solidFill>
            <a:srgbClr val="4168AA"/>
          </a:solidFill>
        </p:spPr>
        <p:txBody>
          <a:bodyPr wrap="none" lIns="0" tIns="0" rIns="0" bIns="0">
            <a:noAutofit/>
          </a:bodyPr>
          <a:lstStyle/>
          <a:p>
            <a:pPr marL="0" marR="0" indent="0"/>
            <a:r>
              <a:rPr lang="tr" sz="1200">
                <a:solidFill>
                  <a:srgbClr val="CBDCF8"/>
                </a:solidFill>
                <a:latin typeface="Times New Roman"/>
              </a:rPr>
              <a:t>44</a:t>
            </a:r>
          </a:p>
        </p:txBody>
      </p:sp>
      <p:sp>
        <p:nvSpPr>
          <p:cNvPr id="3" name="Dikdörtgen 2"/>
          <p:cNvSpPr/>
          <p:nvPr/>
        </p:nvSpPr>
        <p:spPr>
          <a:xfrm>
            <a:off x="920496" y="844296"/>
            <a:ext cx="5724144" cy="365760"/>
          </a:xfrm>
          <a:prstGeom prst="rect">
            <a:avLst/>
          </a:prstGeom>
          <a:noFill/>
        </p:spPr>
        <p:txBody>
          <a:bodyPr lIns="0" tIns="0" rIns="0" bIns="0">
            <a:noAutofit/>
          </a:bodyPr>
          <a:lstStyle/>
          <a:p>
            <a:pPr marL="0" marR="0" indent="394208">
              <a:lnSpc>
                <a:spcPct val="118000"/>
              </a:lnSpc>
            </a:pPr>
            <a:r>
              <a:rPr lang="tr" sz="1100">
                <a:solidFill>
                  <a:srgbClr val="424E31"/>
                </a:solidFill>
                <a:latin typeface="Times New Roman"/>
              </a:rPr>
              <a:t>Aşağıda tabloda yıllara göre İlçemiz mahallerinde atık toplamak için alınan ürünlerin tablosu /erilmiş! </a:t>
            </a:r>
            <a:r>
              <a:rPr lang="tr" sz="1100">
                <a:solidFill>
                  <a:srgbClr val="696469"/>
                </a:solidFill>
                <a:latin typeface="Times New Roman"/>
              </a:rPr>
              <a:t>ir.</a:t>
            </a:r>
          </a:p>
        </p:txBody>
      </p:sp>
      <p:graphicFrame>
        <p:nvGraphicFramePr>
          <p:cNvPr id="4" name="Tablo 3"/>
          <p:cNvGraphicFramePr>
            <a:graphicFrameLocks noGrp="1"/>
          </p:cNvGraphicFramePr>
          <p:nvPr/>
        </p:nvGraphicFramePr>
        <p:xfrm>
          <a:off x="1054608" y="1213104"/>
          <a:ext cx="5029200" cy="6989064"/>
        </p:xfrm>
        <a:graphic>
          <a:graphicData uri="http://schemas.openxmlformats.org/drawingml/2006/table">
            <a:tbl>
              <a:tblPr/>
              <a:tblGrid>
                <a:gridCol w="1335024">
                  <a:extLst>
                    <a:ext uri="{9D8B030D-6E8A-4147-A177-3AD203B41FA5}">
                      <a16:colId xmlns:a16="http://schemas.microsoft.com/office/drawing/2014/main" val="20000"/>
                    </a:ext>
                  </a:extLst>
                </a:gridCol>
                <a:gridCol w="3694176">
                  <a:extLst>
                    <a:ext uri="{9D8B030D-6E8A-4147-A177-3AD203B41FA5}">
                      <a16:colId xmlns:a16="http://schemas.microsoft.com/office/drawing/2014/main" val="20001"/>
                    </a:ext>
                  </a:extLst>
                </a:gridCol>
              </a:tblGrid>
              <a:tr h="368808">
                <a:tc>
                  <a:txBody>
                    <a:bodyPr/>
                    <a:lstStyle/>
                    <a:p>
                      <a:pPr marL="0" marR="0" indent="0" algn="ctr"/>
                      <a:r>
                        <a:rPr lang="tr" sz="1000" b="1">
                          <a:solidFill>
                            <a:srgbClr val="424E31"/>
                          </a:solidFill>
                          <a:latin typeface="Times New Roman"/>
                        </a:rPr>
                        <a:t>YILI</a:t>
                      </a:r>
                    </a:p>
                  </a:txBody>
                  <a:tcPr marL="0" marR="0" marT="0" marB="0"/>
                </a:tc>
                <a:tc>
                  <a:txBody>
                    <a:bodyPr/>
                    <a:lstStyle/>
                    <a:p>
                      <a:pPr marL="0" marR="0" indent="0" algn="ctr"/>
                      <a:r>
                        <a:rPr lang="tr" sz="1000" b="1">
                          <a:solidFill>
                            <a:srgbClr val="424E31"/>
                          </a:solidFill>
                          <a:latin typeface="Times New Roman"/>
                        </a:rPr>
                        <a:t>ALINAN ÜRÜNLER</a:t>
                      </a:r>
                    </a:p>
                  </a:txBody>
                  <a:tcPr marL="0" marR="0" marT="0" marB="0"/>
                </a:tc>
                <a:extLst>
                  <a:ext uri="{0D108BD9-81ED-4DB2-BD59-A6C34878D82A}">
                    <a16:rowId xmlns:a16="http://schemas.microsoft.com/office/drawing/2014/main" val="10000"/>
                  </a:ext>
                </a:extLst>
              </a:tr>
              <a:tr h="451104">
                <a:tc>
                  <a:txBody>
                    <a:bodyPr/>
                    <a:lstStyle/>
                    <a:p>
                      <a:pPr marL="0" marR="0" indent="0" algn="ctr"/>
                      <a:r>
                        <a:rPr lang="tr" sz="1100">
                          <a:solidFill>
                            <a:srgbClr val="424E31"/>
                          </a:solidFill>
                          <a:latin typeface="Times New Roman"/>
                        </a:rPr>
                        <a:t>2021</a:t>
                      </a:r>
                    </a:p>
                  </a:txBody>
                  <a:tcPr marL="0" marR="0" marT="0" marB="0"/>
                </a:tc>
                <a:tc>
                  <a:txBody>
                    <a:bodyPr/>
                    <a:lstStyle/>
                    <a:p>
                      <a:pPr marL="0" marR="0" indent="0"/>
                      <a:r>
                        <a:rPr lang="tr" sz="1100">
                          <a:solidFill>
                            <a:srgbClr val="424E31"/>
                          </a:solidFill>
                          <a:latin typeface="Times New Roman"/>
                        </a:rPr>
                        <a:t>77 ADET 770 LT. ÇÖP KONTEYNERİ</a:t>
                      </a:r>
                    </a:p>
                  </a:txBody>
                  <a:tcPr marL="0" marR="0" marT="0" marB="0"/>
                </a:tc>
                <a:extLst>
                  <a:ext uri="{0D108BD9-81ED-4DB2-BD59-A6C34878D82A}">
                    <a16:rowId xmlns:a16="http://schemas.microsoft.com/office/drawing/2014/main" val="10001"/>
                  </a:ext>
                </a:extLst>
              </a:tr>
              <a:tr h="530352">
                <a:tc>
                  <a:txBody>
                    <a:bodyPr/>
                    <a:lstStyle/>
                    <a:p>
                      <a:pPr marL="0" marR="0" indent="0" algn="ctr"/>
                      <a:r>
                        <a:rPr lang="tr" sz="1100">
                          <a:solidFill>
                            <a:srgbClr val="424E31"/>
                          </a:solidFill>
                          <a:latin typeface="Times New Roman"/>
                        </a:rPr>
                        <a:t>2022</a:t>
                      </a:r>
                    </a:p>
                  </a:txBody>
                  <a:tcPr marL="0" marR="0" marT="0" marB="0"/>
                </a:tc>
                <a:tc>
                  <a:txBody>
                    <a:bodyPr/>
                    <a:lstStyle/>
                    <a:p>
                      <a:pPr marL="0" marR="0" indent="0">
                        <a:spcAft>
                          <a:spcPts val="420"/>
                        </a:spcAft>
                      </a:pPr>
                      <a:r>
                        <a:rPr lang="tr" sz="1100">
                          <a:solidFill>
                            <a:srgbClr val="424E31"/>
                          </a:solidFill>
                          <a:latin typeface="Times New Roman"/>
                        </a:rPr>
                        <a:t>25 ADET BETON ÇÖP KOVASI</a:t>
                      </a:r>
                    </a:p>
                    <a:p>
                      <a:pPr marL="0" marR="0" indent="0"/>
                      <a:r>
                        <a:rPr lang="tr" sz="1100">
                          <a:solidFill>
                            <a:srgbClr val="424E31"/>
                          </a:solidFill>
                          <a:latin typeface="Times New Roman"/>
                        </a:rPr>
                        <a:t>15 ADET ÇÖP KONTEYNER KILIFI</a:t>
                      </a:r>
                    </a:p>
                  </a:txBody>
                  <a:tcPr marL="0" marR="0" marT="0" marB="0"/>
                </a:tc>
                <a:extLst>
                  <a:ext uri="{0D108BD9-81ED-4DB2-BD59-A6C34878D82A}">
                    <a16:rowId xmlns:a16="http://schemas.microsoft.com/office/drawing/2014/main" val="10002"/>
                  </a:ext>
                </a:extLst>
              </a:tr>
              <a:tr h="536448">
                <a:tc>
                  <a:txBody>
                    <a:bodyPr/>
                    <a:lstStyle/>
                    <a:p>
                      <a:pPr marL="0" marR="0" indent="0" algn="ctr"/>
                      <a:r>
                        <a:rPr lang="tr" sz="1100">
                          <a:solidFill>
                            <a:srgbClr val="424E31"/>
                          </a:solidFill>
                          <a:latin typeface="Times New Roman"/>
                        </a:rPr>
                        <a:t>2023</a:t>
                      </a:r>
                    </a:p>
                  </a:txBody>
                  <a:tcPr marL="0" marR="0" marT="0" marB="0"/>
                </a:tc>
                <a:tc>
                  <a:txBody>
                    <a:bodyPr/>
                    <a:lstStyle/>
                    <a:p>
                      <a:pPr marL="0" marR="0" indent="0">
                        <a:spcAft>
                          <a:spcPts val="420"/>
                        </a:spcAft>
                      </a:pPr>
                      <a:r>
                        <a:rPr lang="tr" sz="1100">
                          <a:solidFill>
                            <a:srgbClr val="424E31"/>
                          </a:solidFill>
                          <a:latin typeface="Times New Roman"/>
                        </a:rPr>
                        <a:t>74 ADET </a:t>
                      </a:r>
                      <a:r>
                        <a:rPr lang="tr" sz="1100">
                          <a:solidFill>
                            <a:srgbClr val="696469"/>
                          </a:solidFill>
                          <a:latin typeface="Times New Roman"/>
                        </a:rPr>
                        <a:t>770 </a:t>
                      </a:r>
                      <a:r>
                        <a:rPr lang="tr" sz="1100">
                          <a:solidFill>
                            <a:srgbClr val="424E31"/>
                          </a:solidFill>
                          <a:latin typeface="Times New Roman"/>
                        </a:rPr>
                        <a:t>LT. </a:t>
                      </a:r>
                      <a:r>
                        <a:rPr lang="tr" sz="1100">
                          <a:solidFill>
                            <a:srgbClr val="696469"/>
                          </a:solidFill>
                          <a:latin typeface="Times New Roman"/>
                        </a:rPr>
                        <a:t>ÇÖP </a:t>
                      </a:r>
                      <a:r>
                        <a:rPr lang="tr" sz="1100">
                          <a:solidFill>
                            <a:srgbClr val="424E31"/>
                          </a:solidFill>
                          <a:latin typeface="Times New Roman"/>
                        </a:rPr>
                        <a:t>KONTEYNERİ</a:t>
                      </a:r>
                    </a:p>
                    <a:p>
                      <a:pPr marL="0" marR="0" indent="0"/>
                      <a:r>
                        <a:rPr lang="tr" sz="1100">
                          <a:solidFill>
                            <a:srgbClr val="424E31"/>
                          </a:solidFill>
                          <a:latin typeface="Times New Roman"/>
                        </a:rPr>
                        <a:t>8 </a:t>
                      </a:r>
                      <a:r>
                        <a:rPr lang="tr" sz="1100">
                          <a:solidFill>
                            <a:srgbClr val="696469"/>
                          </a:solidFill>
                          <a:latin typeface="Times New Roman"/>
                        </a:rPr>
                        <a:t>ADET </a:t>
                      </a:r>
                      <a:r>
                        <a:rPr lang="tr" sz="1100">
                          <a:solidFill>
                            <a:srgbClr val="424E31"/>
                          </a:solidFill>
                          <a:latin typeface="Times New Roman"/>
                        </a:rPr>
                        <a:t>DİŞ MEKAN ÜNİTESİ</a:t>
                      </a:r>
                    </a:p>
                  </a:txBody>
                  <a:tcPr marL="0" marR="0" marT="0" marB="0"/>
                </a:tc>
                <a:extLst>
                  <a:ext uri="{0D108BD9-81ED-4DB2-BD59-A6C34878D82A}">
                    <a16:rowId xmlns:a16="http://schemas.microsoft.com/office/drawing/2014/main" val="10003"/>
                  </a:ext>
                </a:extLst>
              </a:tr>
              <a:tr h="2429256">
                <a:tc>
                  <a:txBody>
                    <a:bodyPr/>
                    <a:lstStyle/>
                    <a:p>
                      <a:pPr marL="0" marR="0" indent="0" algn="ctr"/>
                      <a:r>
                        <a:rPr lang="tr" sz="1100">
                          <a:solidFill>
                            <a:srgbClr val="424E31"/>
                          </a:solidFill>
                          <a:latin typeface="Times New Roman"/>
                        </a:rPr>
                        <a:t>2024</a:t>
                      </a:r>
                    </a:p>
                  </a:txBody>
                  <a:tcPr marL="0" marR="0" marT="0" marB="0"/>
                </a:tc>
                <a:tc>
                  <a:txBody>
                    <a:bodyPr/>
                    <a:lstStyle/>
                    <a:p>
                      <a:pPr marL="0" marR="0" indent="0">
                        <a:spcAft>
                          <a:spcPts val="420"/>
                        </a:spcAft>
                      </a:pPr>
                      <a:r>
                        <a:rPr lang="tr" sz="1100">
                          <a:solidFill>
                            <a:srgbClr val="424E31"/>
                          </a:solidFill>
                          <a:latin typeface="Times New Roman"/>
                        </a:rPr>
                        <a:t>100 </a:t>
                      </a:r>
                      <a:r>
                        <a:rPr lang="tr" sz="1100">
                          <a:solidFill>
                            <a:srgbClr val="696469"/>
                          </a:solidFill>
                          <a:latin typeface="Times New Roman"/>
                        </a:rPr>
                        <a:t>ADET 770 LT ÇÖP KONTEYNERİ</a:t>
                      </a:r>
                    </a:p>
                    <a:p>
                      <a:pPr marL="0" marR="0" indent="0">
                        <a:spcAft>
                          <a:spcPts val="420"/>
                        </a:spcAft>
                      </a:pPr>
                      <a:r>
                        <a:rPr lang="tr" sz="1100">
                          <a:solidFill>
                            <a:srgbClr val="424E31"/>
                          </a:solidFill>
                          <a:latin typeface="Times New Roman"/>
                        </a:rPr>
                        <a:t>38 </a:t>
                      </a:r>
                      <a:r>
                        <a:rPr lang="tr" sz="1100">
                          <a:solidFill>
                            <a:srgbClr val="696469"/>
                          </a:solidFill>
                          <a:latin typeface="Times New Roman"/>
                        </a:rPr>
                        <a:t>ADET DIŞ MEKAN ÜNİTESİ</a:t>
                      </a:r>
                    </a:p>
                    <a:p>
                      <a:pPr marL="0" marR="0" indent="0" defTabSz="109728">
                        <a:spcAft>
                          <a:spcPts val="420"/>
                        </a:spcAft>
                        <a:tabLst>
                          <a:tab pos="109728" algn="l"/>
                        </a:tabLst>
                      </a:pPr>
                      <a:r>
                        <a:rPr lang="tr" sz="1100">
                          <a:solidFill>
                            <a:srgbClr val="424E31"/>
                          </a:solidFill>
                          <a:latin typeface="Times New Roman"/>
                        </a:rPr>
                        <a:t>5	</a:t>
                      </a:r>
                      <a:r>
                        <a:rPr lang="tr" sz="1100">
                          <a:solidFill>
                            <a:srgbClr val="696469"/>
                          </a:solidFill>
                          <a:latin typeface="Times New Roman"/>
                        </a:rPr>
                        <a:t>ADET YAĞ </a:t>
                      </a:r>
                      <a:r>
                        <a:rPr lang="tr" sz="1100">
                          <a:solidFill>
                            <a:srgbClr val="424E31"/>
                          </a:solidFill>
                          <a:latin typeface="Times New Roman"/>
                        </a:rPr>
                        <a:t>ATIK KUMBARASI</a:t>
                      </a:r>
                    </a:p>
                    <a:p>
                      <a:pPr marL="0" marR="0" indent="0" defTabSz="109728">
                        <a:spcAft>
                          <a:spcPts val="420"/>
                        </a:spcAft>
                        <a:tabLst>
                          <a:tab pos="109728" algn="l"/>
                        </a:tabLst>
                      </a:pPr>
                      <a:r>
                        <a:rPr lang="tr" sz="1100">
                          <a:solidFill>
                            <a:srgbClr val="424E31"/>
                          </a:solidFill>
                          <a:latin typeface="Times New Roman"/>
                        </a:rPr>
                        <a:t>6	ADET ÇÖP KONTEYNER KILIFI</a:t>
                      </a:r>
                    </a:p>
                    <a:p>
                      <a:pPr marL="0" marR="0" indent="0">
                        <a:spcAft>
                          <a:spcPts val="420"/>
                        </a:spcAft>
                      </a:pPr>
                      <a:r>
                        <a:rPr lang="tr" sz="1100">
                          <a:solidFill>
                            <a:srgbClr val="424E31"/>
                          </a:solidFill>
                          <a:latin typeface="Times New Roman"/>
                        </a:rPr>
                        <a:t>30 ADET 80LT ÇÖP KOVASI</a:t>
                      </a:r>
                    </a:p>
                    <a:p>
                      <a:pPr marL="0" marR="0" indent="0" defTabSz="109728">
                        <a:spcAft>
                          <a:spcPts val="420"/>
                        </a:spcAft>
                        <a:tabLst>
                          <a:tab pos="109728" algn="l"/>
                        </a:tabLst>
                      </a:pPr>
                      <a:r>
                        <a:rPr lang="tr" sz="1100">
                          <a:solidFill>
                            <a:srgbClr val="424E31"/>
                          </a:solidFill>
                          <a:latin typeface="Times New Roman"/>
                        </a:rPr>
                        <a:t>6	ADET 240 LT ÇÖP KOVASI</a:t>
                      </a:r>
                    </a:p>
                    <a:p>
                      <a:pPr marL="0" marR="0" indent="0">
                        <a:spcAft>
                          <a:spcPts val="420"/>
                        </a:spcAft>
                      </a:pPr>
                      <a:r>
                        <a:rPr lang="tr" sz="1100">
                          <a:solidFill>
                            <a:srgbClr val="424E31"/>
                          </a:solidFill>
                          <a:latin typeface="Times New Roman"/>
                        </a:rPr>
                        <a:t>16 ADET 120LT ÇÖP KOVASI</a:t>
                      </a:r>
                    </a:p>
                    <a:p>
                      <a:pPr marL="0" marR="0" indent="0">
                        <a:spcAft>
                          <a:spcPts val="420"/>
                        </a:spcAft>
                      </a:pPr>
                      <a:r>
                        <a:rPr lang="tr" sz="1100">
                          <a:solidFill>
                            <a:srgbClr val="424E31"/>
                          </a:solidFill>
                          <a:latin typeface="Times New Roman"/>
                        </a:rPr>
                        <a:t>25 ADET 120LT ÇÖP KOVASI</a:t>
                      </a:r>
                    </a:p>
                    <a:p>
                      <a:pPr marL="0" marR="0" indent="0">
                        <a:spcAft>
                          <a:spcPts val="420"/>
                        </a:spcAft>
                      </a:pPr>
                      <a:r>
                        <a:rPr lang="tr" sz="1100">
                          <a:solidFill>
                            <a:srgbClr val="424E31"/>
                          </a:solidFill>
                          <a:latin typeface="Times New Roman"/>
                        </a:rPr>
                        <a:t>35 ADET 770LT ÇÖP KOVASI</a:t>
                      </a:r>
                    </a:p>
                    <a:p>
                      <a:pPr marL="0" marR="0" indent="0"/>
                      <a:r>
                        <a:rPr lang="tr" sz="1100">
                          <a:solidFill>
                            <a:srgbClr val="424E31"/>
                          </a:solidFill>
                          <a:latin typeface="Times New Roman"/>
                        </a:rPr>
                        <a:t>12 ADET ÇÖP KONTEYNER KILIFI</a:t>
                      </a:r>
                    </a:p>
                  </a:txBody>
                  <a:tcPr marL="0" marR="0" marT="0" marB="0"/>
                </a:tc>
                <a:extLst>
                  <a:ext uri="{0D108BD9-81ED-4DB2-BD59-A6C34878D82A}">
                    <a16:rowId xmlns:a16="http://schemas.microsoft.com/office/drawing/2014/main" val="10004"/>
                  </a:ext>
                </a:extLst>
              </a:tr>
              <a:tr h="2673096">
                <a:tc>
                  <a:txBody>
                    <a:bodyPr/>
                    <a:lstStyle/>
                    <a:p>
                      <a:pPr marL="0" marR="0" indent="0" algn="ctr"/>
                      <a:r>
                        <a:rPr lang="tr" sz="1100">
                          <a:solidFill>
                            <a:srgbClr val="424E31"/>
                          </a:solidFill>
                          <a:latin typeface="Times New Roman"/>
                        </a:rPr>
                        <a:t>2025</a:t>
                      </a:r>
                    </a:p>
                  </a:txBody>
                  <a:tcPr marL="0" marR="0" marT="0" marB="0"/>
                </a:tc>
                <a:tc>
                  <a:txBody>
                    <a:bodyPr/>
                    <a:lstStyle/>
                    <a:p>
                      <a:pPr marL="0" marR="0" indent="0">
                        <a:spcAft>
                          <a:spcPts val="420"/>
                        </a:spcAft>
                      </a:pPr>
                      <a:r>
                        <a:rPr lang="tr" sz="1100">
                          <a:solidFill>
                            <a:srgbClr val="424E31"/>
                          </a:solidFill>
                          <a:latin typeface="Times New Roman"/>
                        </a:rPr>
                        <a:t>11 ADET 5’Lİ GERİ DÖNÜŞÜM ÜNİTESİ</a:t>
                      </a:r>
                    </a:p>
                    <a:p>
                      <a:pPr marL="0" marR="0" indent="0">
                        <a:spcAft>
                          <a:spcPts val="420"/>
                        </a:spcAft>
                      </a:pPr>
                      <a:r>
                        <a:rPr lang="tr" sz="1100">
                          <a:solidFill>
                            <a:srgbClr val="424E31"/>
                          </a:solidFill>
                          <a:latin typeface="Times New Roman"/>
                        </a:rPr>
                        <a:t>16 ADET POTAM POTASIZ SIFIR ATIK ÜNİTESİ</a:t>
                      </a:r>
                    </a:p>
                    <a:p>
                      <a:pPr marL="0" marR="0" indent="0">
                        <a:spcAft>
                          <a:spcPts val="420"/>
                        </a:spcAft>
                      </a:pPr>
                      <a:r>
                        <a:rPr lang="tr" sz="1100">
                          <a:solidFill>
                            <a:srgbClr val="424E31"/>
                          </a:solidFill>
                          <a:latin typeface="Times New Roman"/>
                        </a:rPr>
                        <a:t>10 ADET ATIK İLAÇ ÜNİTESİ</a:t>
                      </a:r>
                    </a:p>
                    <a:p>
                      <a:pPr marL="0" marR="0" indent="0">
                        <a:spcAft>
                          <a:spcPts val="420"/>
                        </a:spcAft>
                      </a:pPr>
                      <a:r>
                        <a:rPr lang="tr" sz="1100">
                          <a:solidFill>
                            <a:srgbClr val="424E31"/>
                          </a:solidFill>
                          <a:latin typeface="Times New Roman"/>
                        </a:rPr>
                        <a:t>50 ADET ÇÖP KONTEYNERİ</a:t>
                      </a:r>
                    </a:p>
                    <a:p>
                      <a:pPr marL="0" marR="0" indent="0">
                        <a:spcAft>
                          <a:spcPts val="420"/>
                        </a:spcAft>
                      </a:pPr>
                      <a:r>
                        <a:rPr lang="tr" sz="1100">
                          <a:solidFill>
                            <a:srgbClr val="424E31"/>
                          </a:solidFill>
                          <a:latin typeface="Times New Roman"/>
                        </a:rPr>
                        <a:t>10 ADET 120 LT. POT ALI ÇÖP KOVASI</a:t>
                      </a:r>
                    </a:p>
                    <a:p>
                      <a:pPr marL="0" marR="0" indent="0">
                        <a:spcAft>
                          <a:spcPts val="420"/>
                        </a:spcAft>
                      </a:pPr>
                      <a:r>
                        <a:rPr lang="tr" sz="1100">
                          <a:solidFill>
                            <a:srgbClr val="424E31"/>
                          </a:solidFill>
                          <a:latin typeface="Times New Roman"/>
                        </a:rPr>
                        <a:t>2 ADET KALP TEMALI GERİ DÖNÜŞÜM ÜNİTESİ</a:t>
                      </a:r>
                    </a:p>
                    <a:p>
                      <a:pPr marL="0" marR="0" indent="0">
                        <a:spcAft>
                          <a:spcPts val="420"/>
                        </a:spcAft>
                      </a:pPr>
                      <a:r>
                        <a:rPr lang="tr" sz="1100">
                          <a:solidFill>
                            <a:srgbClr val="424E31"/>
                          </a:solidFill>
                          <a:latin typeface="Times New Roman"/>
                        </a:rPr>
                        <a:t>15 ADET İZMARİTLİKLİ DIŞ MEKAN ÜNİTESİ</a:t>
                      </a:r>
                    </a:p>
                    <a:p>
                      <a:pPr marL="0" marR="0" indent="0">
                        <a:spcAft>
                          <a:spcPts val="420"/>
                        </a:spcAft>
                      </a:pPr>
                      <a:r>
                        <a:rPr lang="tr" sz="1100">
                          <a:solidFill>
                            <a:srgbClr val="424E31"/>
                          </a:solidFill>
                          <a:latin typeface="Times New Roman"/>
                        </a:rPr>
                        <a:t>10 ADET 2’Lİ KAĞIT ATIK TOPLAMA ÜNİTESİ</a:t>
                      </a:r>
                    </a:p>
                    <a:p>
                      <a:pPr marL="0" marR="0" indent="0">
                        <a:spcAft>
                          <a:spcPts val="420"/>
                        </a:spcAft>
                      </a:pPr>
                      <a:r>
                        <a:rPr lang="tr" sz="1100">
                          <a:solidFill>
                            <a:srgbClr val="424E31"/>
                          </a:solidFill>
                          <a:latin typeface="Times New Roman"/>
                        </a:rPr>
                        <a:t>9 ADET 120 LT. ÇÖP KOVASI</a:t>
                      </a:r>
                    </a:p>
                    <a:p>
                      <a:pPr marL="0" marR="0" indent="0">
                        <a:spcAft>
                          <a:spcPts val="420"/>
                        </a:spcAft>
                      </a:pPr>
                      <a:r>
                        <a:rPr lang="tr" sz="1100">
                          <a:solidFill>
                            <a:srgbClr val="424E31"/>
                          </a:solidFill>
                          <a:latin typeface="Times New Roman"/>
                        </a:rPr>
                        <a:t>26 ADET 80 LT. ÇÖP KOVASI</a:t>
                      </a:r>
                    </a:p>
                    <a:p>
                      <a:pPr marL="0" marR="0" indent="0"/>
                      <a:r>
                        <a:rPr lang="tr" sz="1100">
                          <a:solidFill>
                            <a:srgbClr val="424E31"/>
                          </a:solidFill>
                          <a:latin typeface="Times New Roman"/>
                        </a:rPr>
                        <a:t>25 ADET 240 LT. ÇÖP KOVASI</a:t>
                      </a:r>
                    </a:p>
                  </a:txBody>
                  <a:tcPr marL="0" marR="0" marT="0" marB="0"/>
                </a:tc>
                <a:extLst>
                  <a:ext uri="{0D108BD9-81ED-4DB2-BD59-A6C34878D82A}">
                    <a16:rowId xmlns:a16="http://schemas.microsoft.com/office/drawing/2014/main" val="10005"/>
                  </a:ext>
                </a:extLst>
              </a:tr>
            </a:tbl>
          </a:graphicData>
        </a:graphic>
      </p:graphicFrame>
    </p:spTree>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902208" y="1597152"/>
            <a:ext cx="5806440" cy="3596640"/>
          </a:xfrm>
          <a:prstGeom prst="rect">
            <a:avLst/>
          </a:prstGeom>
        </p:spPr>
      </p:pic>
      <p:pic>
        <p:nvPicPr>
          <p:cNvPr id="3" name="Resim 2"/>
          <p:cNvPicPr>
            <a:picLocks noChangeAspect="1"/>
          </p:cNvPicPr>
          <p:nvPr/>
        </p:nvPicPr>
        <p:blipFill>
          <a:blip r:embed="rId3"/>
          <a:stretch>
            <a:fillRect/>
          </a:stretch>
        </p:blipFill>
        <p:spPr>
          <a:xfrm>
            <a:off x="893064" y="5407152"/>
            <a:ext cx="2008632" cy="3557016"/>
          </a:xfrm>
          <a:prstGeom prst="rect">
            <a:avLst/>
          </a:prstGeom>
        </p:spPr>
      </p:pic>
      <p:pic>
        <p:nvPicPr>
          <p:cNvPr id="4" name="Resim 3"/>
          <p:cNvPicPr>
            <a:picLocks noChangeAspect="1"/>
          </p:cNvPicPr>
          <p:nvPr/>
        </p:nvPicPr>
        <p:blipFill>
          <a:blip r:embed="rId4"/>
          <a:stretch>
            <a:fillRect/>
          </a:stretch>
        </p:blipFill>
        <p:spPr>
          <a:xfrm>
            <a:off x="2898648" y="8433816"/>
            <a:ext cx="3858768" cy="737616"/>
          </a:xfrm>
          <a:prstGeom prst="rect">
            <a:avLst/>
          </a:prstGeom>
        </p:spPr>
      </p:pic>
      <p:sp>
        <p:nvSpPr>
          <p:cNvPr id="5" name="Dikdörtgen 4"/>
          <p:cNvSpPr/>
          <p:nvPr/>
        </p:nvSpPr>
        <p:spPr>
          <a:xfrm>
            <a:off x="880872" y="850392"/>
            <a:ext cx="5779008" cy="557784"/>
          </a:xfrm>
          <a:prstGeom prst="rect">
            <a:avLst/>
          </a:prstGeom>
          <a:noFill/>
        </p:spPr>
        <p:txBody>
          <a:bodyPr lIns="0" tIns="0" rIns="0" bIns="0">
            <a:noAutofit/>
          </a:bodyPr>
          <a:lstStyle/>
          <a:p>
            <a:pPr marL="0" marR="0" indent="444500" algn="just">
              <a:lnSpc>
                <a:spcPct val="115000"/>
              </a:lnSpc>
            </a:pPr>
            <a:r>
              <a:rPr lang="tr" sz="1100">
                <a:latin typeface="Times New Roman"/>
              </a:rPr>
              <a:t>“TERTEMİZ ÇEVRE, ÇİÇEK GİBİ İYİDERE” projesi kapsamında atık toplamak için ünite alımlanmız devam etmekte olup, vatandaşlarımızın bilinçlendirmek için el broşürleri hazırlatılıp dağıtılmıştır.</a:t>
            </a:r>
          </a:p>
        </p:txBody>
      </p:sp>
      <p:sp>
        <p:nvSpPr>
          <p:cNvPr id="6" name="Dikdörtgen 5"/>
          <p:cNvSpPr/>
          <p:nvPr/>
        </p:nvSpPr>
        <p:spPr>
          <a:xfrm>
            <a:off x="2932176" y="5583936"/>
            <a:ext cx="3611880" cy="2590800"/>
          </a:xfrm>
          <a:prstGeom prst="rect">
            <a:avLst/>
          </a:prstGeom>
          <a:solidFill>
            <a:srgbClr val="ABACB6"/>
          </a:solidFill>
        </p:spPr>
        <p:txBody>
          <a:bodyPr lIns="0" tIns="0" rIns="0" bIns="0">
            <a:noAutofit/>
          </a:bodyPr>
          <a:lstStyle/>
          <a:p>
            <a:pPr marL="0" marR="0" indent="0" algn="ctr" defTabSz="3304032">
              <a:spcAft>
                <a:spcPts val="280"/>
              </a:spcAft>
              <a:tabLst>
                <a:tab pos="3304032" algn="l"/>
              </a:tabLst>
            </a:pPr>
            <a:r>
              <a:rPr lang="tr" sz="800" b="1">
                <a:latin typeface="Arial"/>
              </a:rPr>
              <a:t>SÜRDÜRÜLEBİLİR ÇEVRE. TEMİZ 1 YAŞ	ÇİN</a:t>
            </a:r>
          </a:p>
          <a:p>
            <a:pPr marL="0" marR="0" indent="0">
              <a:spcAft>
                <a:spcPts val="560"/>
              </a:spcAft>
            </a:pPr>
            <a:r>
              <a:rPr lang="tr" sz="800" b="1">
                <a:latin typeface="Arial"/>
              </a:rPr>
              <a:t>UYULMASI GERE ':. 1 </a:t>
            </a:r>
            <a:r>
              <a:rPr lang="tr" sz="800" cap="small">
                <a:latin typeface="Arial"/>
              </a:rPr>
              <a:t>KURAl-</a:t>
            </a:r>
            <a:r>
              <a:rPr lang="tr" sz="800" b="1">
                <a:latin typeface="Arial"/>
              </a:rPr>
              <a:t> t</a:t>
            </a:r>
          </a:p>
          <a:p>
            <a:pPr marL="0" marR="0" indent="0" defTabSz="145669">
              <a:lnSpc>
                <a:spcPct val="179000"/>
              </a:lnSpc>
              <a:tabLst>
                <a:tab pos="145669" algn="l"/>
              </a:tabLst>
            </a:pPr>
            <a:r>
              <a:rPr lang="tr" sz="450" b="1">
                <a:latin typeface="Arial"/>
              </a:rPr>
              <a:t>1.	Sıfır alığın İlk aşaması çöpleri kaynağından aymaktır.</a:t>
            </a:r>
          </a:p>
          <a:p>
            <a:pPr marL="0" marR="0" indent="0" defTabSz="290449">
              <a:lnSpc>
                <a:spcPct val="179000"/>
              </a:lnSpc>
              <a:tabLst>
                <a:tab pos="290449" algn="l"/>
              </a:tabLst>
            </a:pPr>
            <a:r>
              <a:rPr lang="tr" sz="450" b="1">
                <a:latin typeface="Arial"/>
              </a:rPr>
              <a:t>8»	kapsamda evlerimizde bulgun (tatili, metil, kağıt, w d uya</a:t>
            </a:r>
          </a:p>
          <a:p>
            <a:pPr marL="0" marR="0" indent="0">
              <a:lnSpc>
                <a:spcPct val="179000"/>
              </a:lnSpc>
            </a:pPr>
            <a:r>
              <a:rPr lang="tr" sz="450" b="1">
                <a:latin typeface="Arial"/>
              </a:rPr>
              <a:t>ayrı poşetleyip ilçemizde bulgun geri dönüşüm tu'.</a:t>
            </a:r>
            <a:r>
              <a:rPr lang="tr" sz="450" b="1" baseline="30000">
                <a:latin typeface="Arial"/>
              </a:rPr>
              <a:t>1</a:t>
            </a:r>
            <a:r>
              <a:rPr lang="tr" sz="450" b="1">
                <a:latin typeface="Arial"/>
              </a:rPr>
              <a:t> ir -.'</a:t>
            </a:r>
          </a:p>
          <a:p>
            <a:pPr marL="0" marR="0" indent="0" defTabSz="139573">
              <a:lnSpc>
                <a:spcPct val="179000"/>
              </a:lnSpc>
              <a:tabLst>
                <a:tab pos="139573" algn="l"/>
              </a:tabLst>
            </a:pPr>
            <a:r>
              <a:rPr lang="tr" sz="450" b="1">
                <a:latin typeface="Arial"/>
              </a:rPr>
              <a:t>t.	fvselalıklırımızı çöp konteymrünu mutlaka çöp pey. e atalım Sûytelille kötü laka ve haşere oluşumunu mininizi gir : otatan</a:t>
            </a:r>
          </a:p>
          <a:p>
            <a:pPr marL="0" marR="0" indent="0" defTabSz="1840992">
              <a:lnSpc>
                <a:spcPct val="179000"/>
              </a:lnSpc>
              <a:tabLst>
                <a:tab pos="1840992" algn="l"/>
              </a:tabLst>
            </a:pPr>
            <a:r>
              <a:rPr lang="tr" sz="450" b="1">
                <a:latin typeface="Arial"/>
              </a:rPr>
              <a:t>; Çöp konleynrrtannın kapaklarını çöp »Hıktın ma mutsi'zk'	«nındı brzkz. -</a:t>
            </a:r>
          </a:p>
          <a:p>
            <a:pPr marL="0" marR="0" indent="0" defTabSz="2624328">
              <a:lnSpc>
                <a:spcPct val="179000"/>
              </a:lnSpc>
              <a:tabLst>
                <a:tab pos="2624328" algn="l"/>
              </a:tabLst>
            </a:pPr>
            <a:r>
              <a:rPr lang="tr" sz="450" b="1">
                <a:latin typeface="Arial"/>
              </a:rPr>
              <a:t>. Hayvansal artıkbri çöp kMeynrnu poşetlemeden atmayı .'ir,’... /• Ne kedi .a &lt;:.	.:&lt;(</a:t>
            </a:r>
          </a:p>
          <a:p>
            <a:pPr marL="0" marR="0" indent="0">
              <a:lnSpc>
                <a:spcPct val="179000"/>
              </a:lnSpc>
            </a:pPr>
            <a:r>
              <a:rPr lang="tr" sz="450" b="1">
                <a:latin typeface="Arial"/>
              </a:rPr>
              <a:t>»Utları bu artıkları yaymalarının Mu maksimum diziydi geçmiş «turuz</a:t>
            </a:r>
          </a:p>
          <a:p>
            <a:pPr marL="0" marR="0" indent="0" defTabSz="2624328">
              <a:lnSpc>
                <a:spcPct val="179000"/>
              </a:lnSpc>
              <a:tabLst>
                <a:tab pos="2624328" algn="l"/>
                <a:tab pos="124333" algn="l"/>
              </a:tabLst>
            </a:pPr>
            <a:r>
              <a:rPr lang="tr" sz="450" b="1">
                <a:latin typeface="Arial"/>
              </a:rPr>
              <a:t>5	İlçemizde faaliyet posterin «er tûrtû iş yeritrinin mutlaka peri dönüşüm	ıları gerekmektedir,</a:t>
            </a:r>
          </a:p>
          <a:p>
            <a:pPr marL="0" marR="0" indent="0">
              <a:lnSpc>
                <a:spcPct val="179000"/>
              </a:lnSpc>
            </a:pPr>
            <a:r>
              <a:rPr lang="tr" sz="450" b="1">
                <a:latin typeface="Arial"/>
              </a:rPr>
              <a:t>özellikle bakkal ve markettürü işyerlerinde oluşan «e peri dönüşür malzemesi olan kartonlar ve ambalajlar peri dönüşüm kutularına atılmalıdır.</a:t>
            </a:r>
          </a:p>
          <a:p>
            <a:pPr marL="0" marR="0" indent="0" defTabSz="145669">
              <a:lnSpc>
                <a:spcPct val="179000"/>
              </a:lnSpc>
              <a:tabLst>
                <a:tab pos="145669" algn="l"/>
              </a:tabLst>
            </a:pPr>
            <a:r>
              <a:rPr lang="tr" sz="450" b="1">
                <a:latin typeface="Arial"/>
              </a:rPr>
              <a:t>S.	Ambalaj artıklarını ve ılgarı İzmaritlerini yeden değil bu maksatla kotular, top lenelelerine alalın; marka setir olma yolunda hızla ilerleyen bu güzel ilçemizde yaşayanlar olarak birle ta konuda örnek bir kent model: oluşturalım.</a:t>
            </a:r>
          </a:p>
          <a:p>
            <a:pPr marL="0" marR="0" indent="0" defTabSz="148717">
              <a:lnSpc>
                <a:spcPct val="179000"/>
              </a:lnSpc>
              <a:tabLst>
                <a:tab pos="148717" algn="l"/>
              </a:tabLst>
            </a:pPr>
            <a:r>
              <a:rPr lang="tr" sz="450" b="1">
                <a:latin typeface="Arial"/>
              </a:rPr>
              <a:t>7.	Çay bahçelerinde topladığımız olları yol kenarlarına veya çöp kente; nırtarma atmayalım çay bezine vs. sarıp çöp konteynırtarın kenarına bırakılım.</a:t>
            </a:r>
          </a:p>
          <a:p>
            <a:pPr marL="0" marR="0" indent="0" defTabSz="130429">
              <a:lnSpc>
                <a:spcPct val="179000"/>
              </a:lnSpc>
              <a:tabLst>
                <a:tab pos="130429" algn="l"/>
              </a:tabLst>
            </a:pPr>
            <a:r>
              <a:rPr lang="tr" sz="450" b="1">
                <a:latin typeface="Arial"/>
              </a:rPr>
              <a:t>5	iti durumı gelen veya kollamayı düşünmediğiniz ev eşyalarını dert yataklarına atmayalım, yol kenarlarına bırakmayalım, bu konuda belediyemiz He irtibatı geçilmesi durumunda belediyemiz sîzlere yardımcı olacaktır.</a:t>
            </a:r>
          </a:p>
          <a:p>
            <a:pPr marL="0" marR="0" indent="0">
              <a:lnSpc>
                <a:spcPct val="179000"/>
              </a:lnSpc>
            </a:pPr>
            <a:r>
              <a:rPr lang="tr" sz="450" b="1">
                <a:latin typeface="Arial"/>
              </a:rPr>
              <a:t>t teri dönüşüm uygulamaları öncelikle öncelikle doğayı korur, enerji kaynaklarının verimli kullanılmasmı sağlar, ilçemizin vs ülkemizin ekonomisine çok ciddi katkı sağlar.</a:t>
            </a:r>
          </a:p>
        </p:txBody>
      </p:sp>
      <p:sp>
        <p:nvSpPr>
          <p:cNvPr id="7" name="Dikdörtgen 6"/>
          <p:cNvSpPr/>
          <p:nvPr/>
        </p:nvSpPr>
        <p:spPr>
          <a:xfrm>
            <a:off x="2962656" y="8272272"/>
            <a:ext cx="3718560" cy="179832"/>
          </a:xfrm>
          <a:prstGeom prst="rect">
            <a:avLst/>
          </a:prstGeom>
          <a:solidFill>
            <a:srgbClr val="ABACB6"/>
          </a:solidFill>
        </p:spPr>
        <p:txBody>
          <a:bodyPr wrap="none" lIns="0" tIns="0" rIns="0" bIns="0">
            <a:noAutofit/>
          </a:bodyPr>
          <a:lstStyle/>
          <a:p>
            <a:pPr marL="0" marR="0" indent="0"/>
            <a:r>
              <a:rPr lang="tr" sz="600" b="1">
                <a:solidFill>
                  <a:srgbClr val="71353F"/>
                </a:solidFill>
                <a:latin typeface="Arial"/>
              </a:rPr>
              <a:t>"İyidere Atıklarını Sıfırlıyor’ </a:t>
            </a:r>
            <a:r>
              <a:rPr lang="tr" sz="600" b="1">
                <a:latin typeface="Arial"/>
              </a:rPr>
              <a:t>diyerek tüm hemşerilerimiıi </a:t>
            </a:r>
            <a:r>
              <a:rPr lang="tr" sz="600" b="1">
                <a:solidFill>
                  <a:srgbClr val="71353F"/>
                </a:solidFill>
                <a:latin typeface="Arial"/>
              </a:rPr>
              <a:t>SIFIR ATIK </a:t>
            </a:r>
            <a:r>
              <a:rPr lang="tr" sz="600" b="1">
                <a:latin typeface="Arial"/>
              </a:rPr>
              <a:t>oluşturmaya davet ediyorur.</a:t>
            </a:r>
          </a:p>
        </p:txBody>
      </p:sp>
    </p:spTree>
  </p:cSld>
  <p:clrMapOvr>
    <a:overrideClrMapping bg1="lt1" tx1="dk1" bg2="lt2" tx2="dk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74776" y="1530096"/>
            <a:ext cx="5772912" cy="6288024"/>
          </a:xfrm>
          <a:prstGeom prst="rect">
            <a:avLst/>
          </a:prstGeom>
        </p:spPr>
      </p:pic>
      <p:sp>
        <p:nvSpPr>
          <p:cNvPr id="3" name="Dikdörtgen 2"/>
          <p:cNvSpPr/>
          <p:nvPr/>
        </p:nvSpPr>
        <p:spPr>
          <a:xfrm>
            <a:off x="871728" y="847344"/>
            <a:ext cx="5775960" cy="365760"/>
          </a:xfrm>
          <a:prstGeom prst="rect">
            <a:avLst/>
          </a:prstGeom>
          <a:noFill/>
        </p:spPr>
        <p:txBody>
          <a:bodyPr lIns="0" tIns="0" rIns="0" bIns="0">
            <a:noAutofit/>
          </a:bodyPr>
          <a:lstStyle/>
          <a:p>
            <a:pPr marL="0" marR="0" indent="0" algn="just" defTabSz="457200">
              <a:lnSpc>
                <a:spcPct val="120000"/>
              </a:lnSpc>
              <a:tabLst>
                <a:tab pos="457200" algn="l"/>
              </a:tabLst>
            </a:pPr>
            <a:r>
              <a:rPr lang="tr" sz="1000" b="1">
                <a:solidFill>
                  <a:srgbClr val="424E31"/>
                </a:solidFill>
                <a:latin typeface="Times New Roman"/>
              </a:rPr>
              <a:t>5-</a:t>
            </a:r>
            <a:r>
              <a:rPr lang="tr" sz="1100">
                <a:solidFill>
                  <a:srgbClr val="424E31"/>
                </a:solidFill>
                <a:latin typeface="Times New Roman"/>
              </a:rPr>
              <a:t>	İlçemiz mahalle yolarında kanalizasyon bacası ve mazgal etraflarında oluşan yol hasarlarını onanını yapılmıştır.</a:t>
            </a:r>
          </a:p>
        </p:txBody>
      </p:sp>
      <p:sp>
        <p:nvSpPr>
          <p:cNvPr id="4" name="Dikdörtgen 3"/>
          <p:cNvSpPr/>
          <p:nvPr/>
        </p:nvSpPr>
        <p:spPr>
          <a:xfrm>
            <a:off x="871728" y="8007096"/>
            <a:ext cx="5785104" cy="551688"/>
          </a:xfrm>
          <a:prstGeom prst="rect">
            <a:avLst/>
          </a:prstGeom>
          <a:noFill/>
        </p:spPr>
        <p:txBody>
          <a:bodyPr lIns="0" tIns="0" rIns="0" bIns="0">
            <a:noAutofit/>
          </a:bodyPr>
          <a:lstStyle/>
          <a:p>
            <a:pPr marL="0" marR="0" indent="0" algn="just" defTabSz="457200">
              <a:lnSpc>
                <a:spcPct val="115000"/>
              </a:lnSpc>
              <a:tabLst>
                <a:tab pos="457200" algn="l"/>
              </a:tabLst>
            </a:pPr>
            <a:r>
              <a:rPr lang="tr" sz="1000" b="1">
                <a:solidFill>
                  <a:srgbClr val="424E31"/>
                </a:solidFill>
                <a:latin typeface="Times New Roman"/>
              </a:rPr>
              <a:t>6-</a:t>
            </a:r>
            <a:r>
              <a:rPr lang="tr" sz="1100">
                <a:solidFill>
                  <a:srgbClr val="424E31"/>
                </a:solidFill>
                <a:latin typeface="Times New Roman"/>
              </a:rPr>
              <a:t>	</a:t>
            </a:r>
            <a:r>
              <a:rPr lang="tr" sz="1100">
                <a:solidFill>
                  <a:srgbClr val="696469"/>
                </a:solidFill>
                <a:latin typeface="Times New Roman"/>
              </a:rPr>
              <a:t>İlçemiz sınırları içerisinde </a:t>
            </a:r>
            <a:r>
              <a:rPr lang="tr" sz="1100">
                <a:solidFill>
                  <a:srgbClr val="424E31"/>
                </a:solidFill>
                <a:latin typeface="Times New Roman"/>
              </a:rPr>
              <a:t>bulunan, </a:t>
            </a:r>
            <a:r>
              <a:rPr lang="tr" sz="1100">
                <a:solidFill>
                  <a:srgbClr val="696469"/>
                </a:solidFill>
                <a:latin typeface="Times New Roman"/>
              </a:rPr>
              <a:t>Yalıköy, Yapraklar, Fethiye, Çanakçeşme ve </a:t>
            </a:r>
            <a:r>
              <a:rPr lang="tr" sz="1100">
                <a:solidFill>
                  <a:srgbClr val="424E31"/>
                </a:solidFill>
                <a:latin typeface="Times New Roman"/>
              </a:rPr>
              <a:t>Hazar </a:t>
            </a:r>
            <a:r>
              <a:rPr lang="tr" sz="1100">
                <a:solidFill>
                  <a:srgbClr val="696469"/>
                </a:solidFill>
                <a:latin typeface="Times New Roman"/>
              </a:rPr>
              <a:t>Mahallelerinde Aksa </a:t>
            </a:r>
            <a:r>
              <a:rPr lang="tr" sz="1100">
                <a:solidFill>
                  <a:srgbClr val="424E31"/>
                </a:solidFill>
                <a:latin typeface="Times New Roman"/>
              </a:rPr>
              <a:t>Karadeniz </a:t>
            </a:r>
            <a:r>
              <a:rPr lang="tr" sz="1100">
                <a:solidFill>
                  <a:srgbClr val="696469"/>
                </a:solidFill>
                <a:latin typeface="Times New Roman"/>
              </a:rPr>
              <a:t>Dağıtım </a:t>
            </a:r>
            <a:r>
              <a:rPr lang="tr" sz="1100">
                <a:solidFill>
                  <a:srgbClr val="424E31"/>
                </a:solidFill>
                <a:latin typeface="Times New Roman"/>
              </a:rPr>
              <a:t>A.Ş. </a:t>
            </a:r>
            <a:r>
              <a:rPr lang="tr" sz="1100">
                <a:solidFill>
                  <a:srgbClr val="696469"/>
                </a:solidFill>
                <a:latin typeface="Times New Roman"/>
              </a:rPr>
              <a:t>tarafından doğalgaz çalışmaları yapılmıştır. 2025 yılı </a:t>
            </a:r>
            <a:r>
              <a:rPr lang="tr" sz="1100">
                <a:solidFill>
                  <a:srgbClr val="424E31"/>
                </a:solidFill>
                <a:latin typeface="Times New Roman"/>
              </a:rPr>
              <a:t>içerisinde </a:t>
            </a:r>
            <a:r>
              <a:rPr lang="tr" sz="1100">
                <a:solidFill>
                  <a:srgbClr val="696469"/>
                </a:solidFill>
                <a:latin typeface="Times New Roman"/>
              </a:rPr>
              <a:t>7.750 </a:t>
            </a:r>
            <a:r>
              <a:rPr lang="tr" sz="1100">
                <a:solidFill>
                  <a:srgbClr val="424E31"/>
                </a:solidFill>
                <a:latin typeface="Times New Roman"/>
              </a:rPr>
              <a:t>m </a:t>
            </a:r>
            <a:r>
              <a:rPr lang="tr" sz="1100">
                <a:solidFill>
                  <a:srgbClr val="696469"/>
                </a:solidFill>
                <a:latin typeface="Times New Roman"/>
              </a:rPr>
              <a:t>doğalgaz borusu döşenmiştir.</a:t>
            </a:r>
          </a:p>
        </p:txBody>
      </p:sp>
    </p:spTree>
  </p:cSld>
  <p:clrMapOvr>
    <a:overrideClrMapping bg1="lt1" tx1="dk1" bg2="lt2" tx2="dk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0" y="0"/>
            <a:ext cx="7552944" cy="10698480"/>
          </a:xfrm>
          <a:prstGeom prst="rect">
            <a:avLst/>
          </a:prstGeom>
        </p:spPr>
      </p:pic>
      <p:sp>
        <p:nvSpPr>
          <p:cNvPr id="3" name="Dikdörtgen 2"/>
          <p:cNvSpPr/>
          <p:nvPr/>
        </p:nvSpPr>
        <p:spPr>
          <a:xfrm>
            <a:off x="4529328" y="6696456"/>
            <a:ext cx="493776" cy="109728"/>
          </a:xfrm>
          <a:prstGeom prst="rect">
            <a:avLst/>
          </a:prstGeom>
          <a:solidFill>
            <a:srgbClr val="7285A3"/>
          </a:solidFill>
        </p:spPr>
        <p:txBody>
          <a:bodyPr wrap="none" lIns="0" tIns="0" rIns="0" bIns="0">
            <a:noAutofit/>
          </a:bodyPr>
          <a:lstStyle/>
          <a:p>
            <a:pPr marL="0" marR="0" indent="0" algn="r"/>
            <a:r>
              <a:rPr lang="tr" sz="750" b="1">
                <a:solidFill>
                  <a:srgbClr val="8B8A8C"/>
                </a:solidFill>
                <a:latin typeface="Times New Roman"/>
              </a:rPr>
              <a:t>MtlMW</a:t>
            </a:r>
          </a:p>
        </p:txBody>
      </p:sp>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11352" y="850392"/>
            <a:ext cx="5797296" cy="9003792"/>
          </a:xfrm>
          <a:prstGeom prst="rect">
            <a:avLst/>
          </a:prstGeom>
          <a:noFill/>
        </p:spPr>
        <p:txBody>
          <a:bodyPr lIns="0" tIns="0" rIns="0" bIns="0">
            <a:noAutofit/>
          </a:bodyPr>
          <a:lstStyle/>
          <a:p>
            <a:pPr marL="0" marR="0" indent="444500" algn="just">
              <a:lnSpc>
                <a:spcPct val="127000"/>
              </a:lnSpc>
              <a:spcAft>
                <a:spcPts val="630"/>
              </a:spcAft>
            </a:pPr>
            <a:r>
              <a:rPr lang="tr" sz="1000" b="1">
                <a:latin typeface="Times New Roman"/>
              </a:rPr>
              <a:t>HAZAR MEYDAN PROJESİ</a:t>
            </a:r>
          </a:p>
          <a:p>
            <a:pPr marL="0" marR="0" indent="457200" algn="just">
              <a:lnSpc>
                <a:spcPct val="115000"/>
              </a:lnSpc>
              <a:spcAft>
                <a:spcPts val="630"/>
              </a:spcAft>
            </a:pPr>
            <a:r>
              <a:rPr lang="tr" sz="1100">
                <a:latin typeface="Times New Roman"/>
              </a:rPr>
              <a:t>17.01.2023 tarihinde ihalesini yaptığımız 01.08.2023 tarihinde geçici, 28.01.2025 tarihinde kesin kabul işlemlerini yürüttüğümüz Hazar Meydan Projesine 2.392,409.86TL ödenek aktarılarak zemin kaplama, aydınlatma, Bebek Emzirme odasının da dahil edildiği Kadın ve Erkek WC, Otomatik Para Çekme Makinası (ATM) noktası, oturma bankları ve çöp kovaları yerleştirilerek meydan düzenlemesi yapılmıştır. Bu proje ile birlikte ücretsiz wifı belediyemizce sağlanmıştır.</a:t>
            </a:r>
          </a:p>
          <a:p>
            <a:pPr marL="0" marR="0" indent="457200" algn="just">
              <a:lnSpc>
                <a:spcPct val="127000"/>
              </a:lnSpc>
              <a:spcAft>
                <a:spcPts val="630"/>
              </a:spcAft>
            </a:pPr>
            <a:r>
              <a:rPr lang="tr" sz="1000" b="1">
                <a:latin typeface="Times New Roman"/>
              </a:rPr>
              <a:t>DIŞ CEPHE YENİLEME</a:t>
            </a:r>
          </a:p>
          <a:p>
            <a:pPr marL="0" marR="0" indent="457200" algn="just">
              <a:lnSpc>
                <a:spcPct val="118000"/>
              </a:lnSpc>
              <a:spcAft>
                <a:spcPts val="630"/>
              </a:spcAft>
            </a:pPr>
            <a:r>
              <a:rPr lang="tr" sz="1100">
                <a:latin typeface="Times New Roman"/>
              </a:rPr>
              <a:t>4 etaptan oluşan bu projede yaklaşık 50 adet binanın sağlıklaştırması yapılarak tamamlanmıştır.</a:t>
            </a:r>
          </a:p>
          <a:p>
            <a:pPr marL="0" marR="0" indent="444500" algn="just">
              <a:lnSpc>
                <a:spcPct val="127000"/>
              </a:lnSpc>
              <a:spcAft>
                <a:spcPts val="630"/>
              </a:spcAft>
            </a:pPr>
            <a:r>
              <a:rPr lang="tr" sz="1000" b="1">
                <a:latin typeface="Times New Roman"/>
              </a:rPr>
              <a:t>DERE ISLAHI</a:t>
            </a:r>
          </a:p>
          <a:p>
            <a:pPr marL="0" marR="0" indent="457200" algn="just">
              <a:lnSpc>
                <a:spcPct val="115000"/>
              </a:lnSpc>
              <a:spcAft>
                <a:spcPts val="630"/>
              </a:spcAft>
            </a:pPr>
            <a:r>
              <a:rPr lang="tr" sz="1100">
                <a:latin typeface="Times New Roman"/>
              </a:rPr>
              <a:t>2019-2024 yılları arasında Devlet Su İşleri ile yürüttüğümüz proje kapsamında ilçemizde bulunan Hazar Of Çaysan arkasında yer alan dere, merkez deresi (Kokunun ırmağı), Sarayköy çifte değirmenin yer aldığı dere ile Yapraklar mah. derelerini kapsayan 1.8 km. sinde dere ıslahı çalışması yapılmış olup aynı çalışma içerisinde 1 adet Pileki Mesire Alanı / Köşklü mevkii köprü yapımı, Fethiye - Çanakçeşme alt bağlantı yolu 2 adet menfez yapımı, Yapraklar mah. alt bağlantı yolu ve 1 adet menfez yapımı projemiz de tamamlandı.</a:t>
            </a:r>
          </a:p>
          <a:p>
            <a:pPr marL="0" marR="0" indent="457200" algn="just">
              <a:lnSpc>
                <a:spcPct val="115000"/>
              </a:lnSpc>
              <a:spcAft>
                <a:spcPts val="630"/>
              </a:spcAft>
            </a:pPr>
            <a:r>
              <a:rPr lang="tr" sz="1100">
                <a:latin typeface="Times New Roman"/>
              </a:rPr>
              <a:t>2025 yılı içerisinde Sarayköy mahallesi sınırları içerisinde bulunan derede 110 metre dere ıslahı, yapraklar mahallesinde 35 metre dere ıslahı ve 1 adet menfez, Fıçıtaşı mahallesi 2 nolu yandere (okulun altı) 320 metre dere ıslahı ve 1 adet menfez ile 3 adet çelik yaya köprüsü D.S.İ. Bölge Müdürlüğü ile yürütülen proje kapsamında yapımı tamamlanmıştır.</a:t>
            </a:r>
          </a:p>
          <a:p>
            <a:pPr marL="0" marR="0" indent="457200" algn="just">
              <a:lnSpc>
                <a:spcPct val="127000"/>
              </a:lnSpc>
              <a:spcAft>
                <a:spcPts val="630"/>
              </a:spcAft>
            </a:pPr>
            <a:r>
              <a:rPr lang="tr" sz="1000" b="1">
                <a:latin typeface="Times New Roman"/>
              </a:rPr>
              <a:t>AYDINLATMA</a:t>
            </a:r>
          </a:p>
          <a:p>
            <a:pPr marL="0" marR="0" indent="457200" algn="just">
              <a:lnSpc>
                <a:spcPct val="115000"/>
              </a:lnSpc>
              <a:spcAft>
                <a:spcPts val="630"/>
              </a:spcAft>
            </a:pPr>
            <a:r>
              <a:rPr lang="tr" sz="1100">
                <a:latin typeface="Times New Roman"/>
              </a:rPr>
              <a:t>Kentsel aydınlatmalar emniyet ve asayiş başta olmak üzere, ulaşım, yer. yön bulma gibi fonksiyonel açıdan önemli oldukları kadar, kent kimliğini oluşturmak, kent estetiğini geliştirmek ve kenti çekici kılmak amacıyla estetik açıdan da oldukça önemlidir. Bu kapsamda Hazar mahallesi Paketleme fabrikası arka yol, Hazar Meydan. Hazar Bölge Trafik Ara Yolu, Mete Petrol Hazar İç Bağlantı yolu, İyidere Meydan, Kazım Karabekir Cad. (Hastane Caddesi), Sarayköy - Yalıköy mahallesi sahil hattı, Babillon Otel Karşısı, Yapraklar Mahallesi alt mahalle yol ağzına kadar olan kesim ve Fethiye Mahallesi Belediye Araç ve Makine Parkı ile İlçe Devlet Hastanesi arasında aydınlatma direkleri dikilmiştir. Bu konudaki yatırımlar devam etmektedir.</a:t>
            </a:r>
          </a:p>
          <a:p>
            <a:pPr marL="0" marR="0" indent="457200" algn="just">
              <a:lnSpc>
                <a:spcPct val="127000"/>
              </a:lnSpc>
              <a:spcAft>
                <a:spcPts val="630"/>
              </a:spcAft>
            </a:pPr>
            <a:r>
              <a:rPr lang="tr" sz="1000" b="1">
                <a:latin typeface="Times New Roman"/>
              </a:rPr>
              <a:t>ÜST GEÇİTLER VE ALT GEÇİTLER</a:t>
            </a:r>
          </a:p>
          <a:p>
            <a:pPr marL="0" marR="0" indent="457200" algn="just">
              <a:lnSpc>
                <a:spcPct val="115000"/>
              </a:lnSpc>
              <a:spcAft>
                <a:spcPts val="630"/>
              </a:spcAft>
            </a:pPr>
            <a:r>
              <a:rPr lang="tr" sz="1100">
                <a:latin typeface="Times New Roman"/>
              </a:rPr>
              <a:t>Karayolları Trabzon Bölge Müdürlüğü ile yürüttüğümüz koordine neticesinde ilçemizde Hazar Mahallesi paketleme fabrikası önünde bulunan bir adet üst geçidin, üst kapatma, zemin kauçuk kaplama ve aydınlatma çalışmaları yapılarak ilçemizin sevilen ismi Ak Parti İl Genel Meclis Üyesi, yol arkadaşım merhum Talat TÜFEKÇİ ismi verilmiştir. Kaymakamlık binamız önünde yer alan Şehit Polis Süleyman KARAHASANOGLU üst geçitininde ayni şekilde üst kaplama, zemin kauçuk kaplama ve aydınlatma çalışmaları yapılarak halkımızın hizmetine sunulmuştur.</a:t>
            </a:r>
          </a:p>
          <a:p>
            <a:pPr marL="0" marR="0" indent="457200" algn="just">
              <a:lnSpc>
                <a:spcPct val="115000"/>
              </a:lnSpc>
            </a:pPr>
            <a:r>
              <a:rPr lang="tr" sz="1100">
                <a:latin typeface="Times New Roman"/>
              </a:rPr>
              <a:t>Günümüzde alt geçitler çeşitli toplumsal suçların işlendiği, kentte yaşayan insanların özellikle gece saatlerinde kullanmaktan imtina ettiği, fiziki kentsel mekanlar haline gelmiştir. Bizler bu algıyı ters yöne çevirmek amacıyla ilçemiz insanının denizle buluşmasına da vesile olan ve ilçemizde var olan 3 adet alt geçidimizi modernize ederek çok daha işlevsel, bölgemizin ve ilçemizin kültürel değerlerinde duvarlarında yansıtıldığı kentsel bir mekana dönüştürüldü.</a:t>
            </a:r>
          </a:p>
        </p:txBody>
      </p:sp>
    </p:spTree>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931408" y="301752"/>
            <a:ext cx="1389888" cy="975360"/>
          </a:xfrm>
          <a:prstGeom prst="rect">
            <a:avLst/>
          </a:prstGeom>
        </p:spPr>
      </p:pic>
      <p:pic>
        <p:nvPicPr>
          <p:cNvPr id="3" name="Resim 2"/>
          <p:cNvPicPr>
            <a:picLocks noChangeAspect="1"/>
          </p:cNvPicPr>
          <p:nvPr/>
        </p:nvPicPr>
        <p:blipFill>
          <a:blip r:embed="rId3"/>
          <a:stretch>
            <a:fillRect/>
          </a:stretch>
        </p:blipFill>
        <p:spPr>
          <a:xfrm>
            <a:off x="893064" y="2584704"/>
            <a:ext cx="6016752" cy="6733032"/>
          </a:xfrm>
          <a:prstGeom prst="rect">
            <a:avLst/>
          </a:prstGeom>
        </p:spPr>
      </p:pic>
      <p:sp>
        <p:nvSpPr>
          <p:cNvPr id="4" name="Dikdörtgen 3"/>
          <p:cNvSpPr/>
          <p:nvPr/>
        </p:nvSpPr>
        <p:spPr>
          <a:xfrm>
            <a:off x="984504" y="853440"/>
            <a:ext cx="5693664" cy="374904"/>
          </a:xfrm>
          <a:prstGeom prst="rect">
            <a:avLst/>
          </a:prstGeom>
          <a:noFill/>
        </p:spPr>
        <p:txBody>
          <a:bodyPr lIns="0" tIns="0" rIns="0" bIns="0">
            <a:noAutofit/>
          </a:bodyPr>
          <a:lstStyle/>
          <a:p>
            <a:pPr marL="0" marR="0" indent="0" defTabSz="366776">
              <a:lnSpc>
                <a:spcPct val="115000"/>
              </a:lnSpc>
              <a:tabLst>
                <a:tab pos="366776" algn="l"/>
              </a:tabLst>
            </a:pPr>
            <a:r>
              <a:rPr lang="tr" sz="1100">
                <a:latin typeface="Times New Roman"/>
              </a:rPr>
              <a:t>7-	İlçemizde Atık Su Arıtma tesisi projesi üzerine çalışmalar devam etmekte olup. Dolgu İmar Planı çalışmaları bitirilip projenin tasarım aşamasına geçilecektir.</a:t>
            </a:r>
          </a:p>
        </p:txBody>
      </p:sp>
      <p:sp>
        <p:nvSpPr>
          <p:cNvPr id="5" name="Dikdörtgen 4"/>
          <p:cNvSpPr/>
          <p:nvPr/>
        </p:nvSpPr>
        <p:spPr>
          <a:xfrm>
            <a:off x="981456" y="1411224"/>
            <a:ext cx="5690616" cy="374904"/>
          </a:xfrm>
          <a:prstGeom prst="rect">
            <a:avLst/>
          </a:prstGeom>
          <a:noFill/>
        </p:spPr>
        <p:txBody>
          <a:bodyPr lIns="0" tIns="0" rIns="0" bIns="0">
            <a:noAutofit/>
          </a:bodyPr>
          <a:lstStyle/>
          <a:p>
            <a:pPr marL="0" marR="0" indent="0" defTabSz="366776">
              <a:lnSpc>
                <a:spcPct val="118000"/>
              </a:lnSpc>
              <a:tabLst>
                <a:tab pos="366776" algn="l"/>
              </a:tabLst>
            </a:pPr>
            <a:r>
              <a:rPr lang="tr" sz="1000" b="1">
                <a:latin typeface="Times New Roman"/>
              </a:rPr>
              <a:t>8-</a:t>
            </a:r>
            <a:r>
              <a:rPr lang="tr" sz="1100">
                <a:latin typeface="Times New Roman"/>
              </a:rPr>
              <a:t>	İlçemiz sınırları içerisinde bulunan ırmakların ıslahı için D.S.İ. Bölge Müdürlüğü tarafından yapılan ihale kapsamında ıslah çalışmaları devam etmektedir.</a:t>
            </a:r>
          </a:p>
        </p:txBody>
      </p:sp>
      <p:sp>
        <p:nvSpPr>
          <p:cNvPr id="6" name="Dikdörtgen 5"/>
          <p:cNvSpPr/>
          <p:nvPr/>
        </p:nvSpPr>
        <p:spPr>
          <a:xfrm>
            <a:off x="984504" y="1984248"/>
            <a:ext cx="5687568" cy="536448"/>
          </a:xfrm>
          <a:prstGeom prst="rect">
            <a:avLst/>
          </a:prstGeom>
          <a:noFill/>
        </p:spPr>
        <p:txBody>
          <a:bodyPr lIns="0" tIns="0" rIns="0" bIns="0">
            <a:noAutofit/>
          </a:bodyPr>
          <a:lstStyle/>
          <a:p>
            <a:pPr marL="0" marR="0" indent="0" defTabSz="366776">
              <a:lnSpc>
                <a:spcPct val="115000"/>
              </a:lnSpc>
              <a:tabLst>
                <a:tab pos="366776" algn="l"/>
              </a:tabLst>
            </a:pPr>
            <a:r>
              <a:rPr lang="tr" sz="1000" b="1">
                <a:latin typeface="Times New Roman"/>
              </a:rPr>
              <a:t>9-</a:t>
            </a:r>
            <a:r>
              <a:rPr lang="tr" sz="1100">
                <a:latin typeface="Times New Roman"/>
              </a:rPr>
              <a:t>	Belediyemiz 2025 yılı içerisinde 20 adet ihale yapmıştır. Yapılan ihalelerinden 12’si yapım işi, 8’i mal alım işi ihalesidir. İhaleler ile ilgili bilgiler aşağıdaki tabloda verilmiştir.</a:t>
            </a:r>
          </a:p>
          <a:p>
            <a:pPr marL="0" marR="0" indent="0">
              <a:lnSpc>
                <a:spcPct val="125000"/>
              </a:lnSpc>
            </a:pPr>
            <a:r>
              <a:rPr lang="tr" sz="1000" b="1">
                <a:latin typeface="Times New Roman"/>
              </a:rPr>
              <a:t>-Şehitlik Anıtı Yapını İşi (2025/274925) </a:t>
            </a:r>
            <a:r>
              <a:rPr lang="tr" sz="1100">
                <a:latin typeface="Times New Roman"/>
              </a:rPr>
              <a:t>ihalesi 14.07.2025 tarihinde geçici kabulü yapılmıştır.</a:t>
            </a:r>
          </a:p>
        </p:txBody>
      </p:sp>
    </p:spTree>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68680" y="1325880"/>
            <a:ext cx="5803392" cy="8202168"/>
          </a:xfrm>
          <a:prstGeom prst="rect">
            <a:avLst/>
          </a:prstGeom>
        </p:spPr>
      </p:pic>
      <p:sp>
        <p:nvSpPr>
          <p:cNvPr id="3" name="Dikdörtgen 2"/>
          <p:cNvSpPr/>
          <p:nvPr/>
        </p:nvSpPr>
        <p:spPr>
          <a:xfrm>
            <a:off x="862584" y="838200"/>
            <a:ext cx="5775960" cy="384048"/>
          </a:xfrm>
          <a:prstGeom prst="rect">
            <a:avLst/>
          </a:prstGeom>
          <a:noFill/>
        </p:spPr>
        <p:txBody>
          <a:bodyPr lIns="0" tIns="0" rIns="0" bIns="0">
            <a:noAutofit/>
          </a:bodyPr>
          <a:lstStyle/>
          <a:p>
            <a:pPr marL="0" marR="0" indent="0">
              <a:lnSpc>
                <a:spcPct val="120000"/>
              </a:lnSpc>
            </a:pPr>
            <a:r>
              <a:rPr lang="tr" sz="1000" b="1">
                <a:solidFill>
                  <a:srgbClr val="424E31"/>
                </a:solidFill>
                <a:latin typeface="Times New Roman"/>
              </a:rPr>
              <a:t>-Hükümet Meydanı Çevre Düzenlemesi Yapım İşi (2025/699645) </a:t>
            </a:r>
            <a:r>
              <a:rPr lang="tr" sz="1100">
                <a:solidFill>
                  <a:srgbClr val="424E31"/>
                </a:solidFill>
                <a:latin typeface="Times New Roman"/>
              </a:rPr>
              <a:t>ihalesi 15.09.2025 tarihinde geçici kabulü yapılmıştır.</a:t>
            </a:r>
          </a:p>
        </p:txBody>
      </p:sp>
    </p:spTree>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967728" y="435864"/>
            <a:ext cx="179832" cy="140208"/>
          </a:xfrm>
          <a:prstGeom prst="rect">
            <a:avLst/>
          </a:prstGeom>
          <a:solidFill>
            <a:srgbClr val="496DAC"/>
          </a:solidFill>
        </p:spPr>
        <p:txBody>
          <a:bodyPr wrap="none" lIns="0" tIns="0" rIns="0" bIns="0">
            <a:noAutofit/>
          </a:bodyPr>
          <a:lstStyle/>
          <a:p>
            <a:pPr marL="0" marR="0" indent="0"/>
            <a:r>
              <a:rPr lang="tr" sz="1200">
                <a:solidFill>
                  <a:srgbClr val="CBDCF8"/>
                </a:solidFill>
                <a:latin typeface="Times New Roman"/>
              </a:rPr>
              <a:t>50</a:t>
            </a:r>
          </a:p>
        </p:txBody>
      </p:sp>
      <p:graphicFrame>
        <p:nvGraphicFramePr>
          <p:cNvPr id="3" name="Tablo 2"/>
          <p:cNvGraphicFramePr>
            <a:graphicFrameLocks noGrp="1"/>
          </p:cNvGraphicFramePr>
          <p:nvPr/>
        </p:nvGraphicFramePr>
        <p:xfrm>
          <a:off x="530352" y="859536"/>
          <a:ext cx="6500368" cy="8650224"/>
        </p:xfrm>
        <a:graphic>
          <a:graphicData uri="http://schemas.openxmlformats.org/drawingml/2006/table">
            <a:tbl>
              <a:tblPr/>
              <a:tblGrid>
                <a:gridCol w="20828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509016">
                  <a:extLst>
                    <a:ext uri="{9D8B030D-6E8A-4147-A177-3AD203B41FA5}">
                      <a16:colId xmlns:a16="http://schemas.microsoft.com/office/drawing/2014/main" val="20002"/>
                    </a:ext>
                  </a:extLst>
                </a:gridCol>
                <a:gridCol w="1981200">
                  <a:extLst>
                    <a:ext uri="{9D8B030D-6E8A-4147-A177-3AD203B41FA5}">
                      <a16:colId xmlns:a16="http://schemas.microsoft.com/office/drawing/2014/main" val="20003"/>
                    </a:ext>
                  </a:extLst>
                </a:gridCol>
                <a:gridCol w="208280">
                  <a:extLst>
                    <a:ext uri="{9D8B030D-6E8A-4147-A177-3AD203B41FA5}">
                      <a16:colId xmlns:a16="http://schemas.microsoft.com/office/drawing/2014/main" val="20004"/>
                    </a:ext>
                  </a:extLst>
                </a:gridCol>
                <a:gridCol w="237744">
                  <a:extLst>
                    <a:ext uri="{9D8B030D-6E8A-4147-A177-3AD203B41FA5}">
                      <a16:colId xmlns:a16="http://schemas.microsoft.com/office/drawing/2014/main" val="20005"/>
                    </a:ext>
                  </a:extLst>
                </a:gridCol>
                <a:gridCol w="408432">
                  <a:extLst>
                    <a:ext uri="{9D8B030D-6E8A-4147-A177-3AD203B41FA5}">
                      <a16:colId xmlns:a16="http://schemas.microsoft.com/office/drawing/2014/main" val="20006"/>
                    </a:ext>
                  </a:extLst>
                </a:gridCol>
                <a:gridCol w="1197864">
                  <a:extLst>
                    <a:ext uri="{9D8B030D-6E8A-4147-A177-3AD203B41FA5}">
                      <a16:colId xmlns:a16="http://schemas.microsoft.com/office/drawing/2014/main" val="20007"/>
                    </a:ext>
                  </a:extLst>
                </a:gridCol>
                <a:gridCol w="505968">
                  <a:extLst>
                    <a:ext uri="{9D8B030D-6E8A-4147-A177-3AD203B41FA5}">
                      <a16:colId xmlns:a16="http://schemas.microsoft.com/office/drawing/2014/main" val="20008"/>
                    </a:ext>
                  </a:extLst>
                </a:gridCol>
                <a:gridCol w="408432">
                  <a:extLst>
                    <a:ext uri="{9D8B030D-6E8A-4147-A177-3AD203B41FA5}">
                      <a16:colId xmlns:a16="http://schemas.microsoft.com/office/drawing/2014/main" val="20009"/>
                    </a:ext>
                  </a:extLst>
                </a:gridCol>
                <a:gridCol w="377952">
                  <a:extLst>
                    <a:ext uri="{9D8B030D-6E8A-4147-A177-3AD203B41FA5}">
                      <a16:colId xmlns:a16="http://schemas.microsoft.com/office/drawing/2014/main" val="20010"/>
                    </a:ext>
                  </a:extLst>
                </a:gridCol>
              </a:tblGrid>
              <a:tr h="441960">
                <a:tc>
                  <a:txBody>
                    <a:bodyPr/>
                    <a:lstStyle/>
                    <a:p>
                      <a:pPr marL="0" marR="0" indent="0"/>
                      <a:r>
                        <a:rPr lang="tr" sz="450">
                          <a:latin typeface="Arial"/>
                        </a:rPr>
                        <a:t>l</a:t>
                      </a:r>
                    </a:p>
                  </a:txBody>
                  <a:tcPr marL="0" marR="0" marT="0" marB="0" anchor="ctr"/>
                </a:tc>
                <a:tc>
                  <a:txBody>
                    <a:bodyPr/>
                    <a:lstStyle/>
                    <a:p>
                      <a:pPr marL="0" marR="0" indent="0"/>
                      <a:r>
                        <a:rPr lang="tr" sz="450">
                          <a:latin typeface="Arial"/>
                        </a:rPr>
                        <a:t>2025/274925</a:t>
                      </a:r>
                    </a:p>
                  </a:txBody>
                  <a:tcPr marL="0" marR="0" marT="0" marB="0" anchor="ctr"/>
                </a:tc>
                <a:tc>
                  <a:txBody>
                    <a:bodyPr/>
                    <a:lstStyle/>
                    <a:p>
                      <a:pPr marL="0" marR="0" indent="0" algn="ctr">
                        <a:lnSpc>
                          <a:spcPct val="125000"/>
                        </a:lnSpc>
                      </a:pPr>
                      <a:r>
                        <a:rPr lang="tr" sz="450">
                          <a:latin typeface="Arial"/>
                        </a:rPr>
                        <a:t>FEN İŞLERİ MÜDÜRLÜĞÜ</a:t>
                      </a:r>
                    </a:p>
                  </a:txBody>
                  <a:tcPr marL="0" marR="0" marT="0" marB="0" anchor="ctr"/>
                </a:tc>
                <a:tc>
                  <a:txBody>
                    <a:bodyPr/>
                    <a:lstStyle/>
                    <a:p>
                      <a:pPr marL="0" marR="0" indent="0"/>
                      <a:r>
                        <a:rPr lang="tr" sz="450">
                          <a:latin typeface="Arial"/>
                        </a:rPr>
                        <a:t>ŞEHİTLİK ANITI YAPIM İşi</a:t>
                      </a:r>
                    </a:p>
                  </a:txBody>
                  <a:tcPr marL="0" marR="0" marT="0" marB="0" anchor="ctr"/>
                </a:tc>
                <a:tc gridSpan="2">
                  <a:txBody>
                    <a:bodyPr/>
                    <a:lstStyle/>
                    <a:p>
                      <a:pPr marL="0" marR="0" indent="0" algn="ctr"/>
                      <a:r>
                        <a:rPr lang="tr" sz="450">
                          <a:latin typeface="Arial"/>
                        </a:rPr>
                        <a:t>YAPIM</a:t>
                      </a:r>
                    </a:p>
                  </a:txBody>
                  <a:tcPr marL="0" marR="0" marT="0" marB="0" anchor="ctr"/>
                </a:tc>
                <a:tc hMerge="1">
                  <a:txBody>
                    <a:bodyPr/>
                    <a:lstStyle/>
                    <a:p>
                      <a:endParaRPr sz="2100"/>
                    </a:p>
                  </a:txBody>
                  <a:tcPr marL="0" marR="0" marT="0" marB="0"/>
                </a:tc>
                <a:tc>
                  <a:txBody>
                    <a:bodyPr/>
                    <a:lstStyle/>
                    <a:p>
                      <a:pPr marL="0" marR="0" indent="0"/>
                      <a:r>
                        <a:rPr lang="tr" sz="450">
                          <a:latin typeface="Arial"/>
                        </a:rPr>
                        <a:t>PAZARLIK</a:t>
                      </a:r>
                    </a:p>
                  </a:txBody>
                  <a:tcPr marL="0" marR="0" marT="0" marB="0" anchor="ctr"/>
                </a:tc>
                <a:tc>
                  <a:txBody>
                    <a:bodyPr/>
                    <a:lstStyle/>
                    <a:p>
                      <a:pPr marL="0" marR="0" indent="0" algn="ctr"/>
                      <a:r>
                        <a:rPr lang="tr" sz="450">
                          <a:latin typeface="Arial"/>
                        </a:rPr>
                        <a:t>MÜNEVVER NUR ZERDECİ</a:t>
                      </a:r>
                    </a:p>
                  </a:txBody>
                  <a:tcPr marL="0" marR="0" marT="0" marB="0" anchor="ctr"/>
                </a:tc>
                <a:tc>
                  <a:txBody>
                    <a:bodyPr/>
                    <a:lstStyle/>
                    <a:p>
                      <a:pPr marL="0" marR="0" indent="0"/>
                      <a:r>
                        <a:rPr lang="tr" sz="450">
                          <a:latin typeface="Arial"/>
                        </a:rPr>
                        <a:t>3.128.138,18</a:t>
                      </a:r>
                    </a:p>
                  </a:txBody>
                  <a:tcPr marL="0" marR="0" marT="0" marB="0" anchor="ctr"/>
                </a:tc>
                <a:tc>
                  <a:txBody>
                    <a:bodyPr/>
                    <a:lstStyle/>
                    <a:p>
                      <a:pPr marL="0" marR="0" indent="0"/>
                      <a:r>
                        <a:rPr lang="tr" sz="450">
                          <a:latin typeface="Arial"/>
                        </a:rPr>
                        <a:t>04.03.2025</a:t>
                      </a:r>
                    </a:p>
                  </a:txBody>
                  <a:tcPr marL="0" marR="0" marT="0" marB="0" anchor="ctr"/>
                </a:tc>
                <a:tc>
                  <a:txBody>
                    <a:bodyPr/>
                    <a:lstStyle/>
                    <a:p>
                      <a:pPr marL="0" marR="0" indent="0"/>
                      <a:r>
                        <a:rPr lang="tr" sz="450">
                          <a:latin typeface="Arial"/>
                        </a:rPr>
                        <a:t>14.03.2025</a:t>
                      </a:r>
                    </a:p>
                  </a:txBody>
                  <a:tcPr marL="0" marR="0" marT="0" marB="0" anchor="ctr"/>
                </a:tc>
                <a:extLst>
                  <a:ext uri="{0D108BD9-81ED-4DB2-BD59-A6C34878D82A}">
                    <a16:rowId xmlns:a16="http://schemas.microsoft.com/office/drawing/2014/main" val="10000"/>
                  </a:ext>
                </a:extLst>
              </a:tr>
              <a:tr h="429768">
                <a:tc>
                  <a:txBody>
                    <a:bodyPr/>
                    <a:lstStyle/>
                    <a:p>
                      <a:pPr marL="0" marR="0" indent="0"/>
                      <a:r>
                        <a:rPr lang="tr" sz="450">
                          <a:latin typeface="Arial"/>
                        </a:rPr>
                        <a:t>2</a:t>
                      </a:r>
                    </a:p>
                  </a:txBody>
                  <a:tcPr marL="0" marR="0" marT="0" marB="0" anchor="ctr"/>
                </a:tc>
                <a:tc>
                  <a:txBody>
                    <a:bodyPr/>
                    <a:lstStyle/>
                    <a:p>
                      <a:pPr marL="0" marR="0" indent="0"/>
                      <a:r>
                        <a:rPr lang="tr" sz="450">
                          <a:latin typeface="Arial"/>
                        </a:rPr>
                        <a:t>2025/277141</a:t>
                      </a:r>
                    </a:p>
                  </a:txBody>
                  <a:tcPr marL="0" marR="0" marT="0" marB="0" anchor="ctr"/>
                </a:tc>
                <a:tc>
                  <a:txBody>
                    <a:bodyPr/>
                    <a:lstStyle/>
                    <a:p>
                      <a:pPr marL="0" marR="0" indent="0" algn="ctr">
                        <a:lnSpc>
                          <a:spcPct val="121000"/>
                        </a:lnSpc>
                      </a:pPr>
                      <a:r>
                        <a:rPr lang="tr" sz="450">
                          <a:latin typeface="Arial"/>
                        </a:rPr>
                        <a:t>FEN İŞLERİ MÜDÜRLÜĞÜ</a:t>
                      </a:r>
                    </a:p>
                  </a:txBody>
                  <a:tcPr marL="0" marR="0" marT="0" marB="0" anchor="ctr"/>
                </a:tc>
                <a:tc>
                  <a:txBody>
                    <a:bodyPr/>
                    <a:lstStyle/>
                    <a:p>
                      <a:pPr marL="0" marR="0" indent="0"/>
                      <a:r>
                        <a:rPr lang="tr" sz="450">
                          <a:latin typeface="Arial"/>
                        </a:rPr>
                        <a:t>TAŞ DUVAR YAPIM tşt</a:t>
                      </a:r>
                    </a:p>
                  </a:txBody>
                  <a:tcPr marL="0" marR="0" marT="0" marB="0" anchor="ctr"/>
                </a:tc>
                <a:tc gridSpan="2">
                  <a:txBody>
                    <a:bodyPr/>
                    <a:lstStyle/>
                    <a:p>
                      <a:pPr marL="0" marR="0" indent="0" algn="ctr"/>
                      <a:r>
                        <a:rPr lang="tr" sz="450">
                          <a:latin typeface="Arial"/>
                        </a:rPr>
                        <a:t>YAPIM</a:t>
                      </a:r>
                    </a:p>
                  </a:txBody>
                  <a:tcPr marL="0" marR="0" marT="0" marB="0" anchor="ctr"/>
                </a:tc>
                <a:tc hMerge="1">
                  <a:txBody>
                    <a:bodyPr/>
                    <a:lstStyle/>
                    <a:p>
                      <a:endParaRPr sz="2100"/>
                    </a:p>
                  </a:txBody>
                  <a:tcPr marL="0" marR="0" marT="0" marB="0"/>
                </a:tc>
                <a:tc>
                  <a:txBody>
                    <a:bodyPr/>
                    <a:lstStyle/>
                    <a:p>
                      <a:pPr marL="0" marR="0" indent="0" algn="ctr"/>
                      <a:r>
                        <a:rPr lang="tr" sz="450">
                          <a:latin typeface="Arial"/>
                        </a:rPr>
                        <a:t>PAZARLIK</a:t>
                      </a:r>
                    </a:p>
                  </a:txBody>
                  <a:tcPr marL="0" marR="0" marT="0" marB="0" anchor="ctr"/>
                </a:tc>
                <a:tc>
                  <a:txBody>
                    <a:bodyPr/>
                    <a:lstStyle/>
                    <a:p>
                      <a:pPr marL="0" marR="0" indent="0" algn="ctr">
                        <a:lnSpc>
                          <a:spcPct val="139000"/>
                        </a:lnSpc>
                      </a:pPr>
                      <a:r>
                        <a:rPr lang="tr" sz="450">
                          <a:latin typeface="Arial"/>
                        </a:rPr>
                        <a:t>ÖZDEMİR TAŞ YAPI İNŞAAT TAAHHÜT MADENCİLİK TURİZM PETROL ÜRÜNLERİ SANAYİ VE TİCARET LtMtTED ŞİRKETİ</a:t>
                      </a:r>
                    </a:p>
                  </a:txBody>
                  <a:tcPr marL="0" marR="0" marT="0" marB="0" anchor="b"/>
                </a:tc>
                <a:tc>
                  <a:txBody>
                    <a:bodyPr/>
                    <a:lstStyle/>
                    <a:p>
                      <a:pPr marL="0" marR="0" indent="0"/>
                      <a:r>
                        <a:rPr lang="tr" sz="450">
                          <a:latin typeface="Arial"/>
                        </a:rPr>
                        <a:t>2 150 645.00</a:t>
                      </a:r>
                    </a:p>
                  </a:txBody>
                  <a:tcPr marL="0" marR="0" marT="0" marB="0" anchor="ctr"/>
                </a:tc>
                <a:tc>
                  <a:txBody>
                    <a:bodyPr/>
                    <a:lstStyle/>
                    <a:p>
                      <a:pPr marL="0" marR="0" indent="0"/>
                      <a:r>
                        <a:rPr lang="tr" sz="450">
                          <a:latin typeface="Arial"/>
                        </a:rPr>
                        <a:t>28 02.2025</a:t>
                      </a:r>
                    </a:p>
                  </a:txBody>
                  <a:tcPr marL="0" marR="0" marT="0" marB="0" anchor="ctr"/>
                </a:tc>
                <a:tc>
                  <a:txBody>
                    <a:bodyPr/>
                    <a:lstStyle/>
                    <a:p>
                      <a:pPr marL="0" marR="0" indent="0"/>
                      <a:r>
                        <a:rPr lang="tr" sz="450">
                          <a:latin typeface="Arial"/>
                        </a:rPr>
                        <a:t>11.03.2025</a:t>
                      </a:r>
                    </a:p>
                  </a:txBody>
                  <a:tcPr marL="0" marR="0" marT="0" marB="0" anchor="ctr"/>
                </a:tc>
                <a:extLst>
                  <a:ext uri="{0D108BD9-81ED-4DB2-BD59-A6C34878D82A}">
                    <a16:rowId xmlns:a16="http://schemas.microsoft.com/office/drawing/2014/main" val="10001"/>
                  </a:ext>
                </a:extLst>
              </a:tr>
              <a:tr h="432816">
                <a:tc>
                  <a:txBody>
                    <a:bodyPr/>
                    <a:lstStyle/>
                    <a:p>
                      <a:pPr marL="0" marR="0" indent="0"/>
                      <a:r>
                        <a:rPr lang="tr" sz="450">
                          <a:latin typeface="Arial"/>
                        </a:rPr>
                        <a:t>3</a:t>
                      </a:r>
                    </a:p>
                  </a:txBody>
                  <a:tcPr marL="0" marR="0" marT="0" marB="0" anchor="ctr"/>
                </a:tc>
                <a:tc>
                  <a:txBody>
                    <a:bodyPr/>
                    <a:lstStyle/>
                    <a:p>
                      <a:pPr marL="0" marR="0" indent="0"/>
                      <a:r>
                        <a:rPr lang="tr" sz="450">
                          <a:latin typeface="Arial"/>
                        </a:rPr>
                        <a:t>2025/320225</a:t>
                      </a:r>
                    </a:p>
                  </a:txBody>
                  <a:tcPr marL="0" marR="0" marT="0" marB="0" anchor="ctr"/>
                </a:tc>
                <a:tc>
                  <a:txBody>
                    <a:bodyPr/>
                    <a:lstStyle/>
                    <a:p>
                      <a:pPr marL="0" marR="0" indent="0" algn="ctr">
                        <a:lnSpc>
                          <a:spcPct val="115000"/>
                        </a:lnSpc>
                      </a:pPr>
                      <a:r>
                        <a:rPr lang="tr" sz="450">
                          <a:latin typeface="Arial"/>
                        </a:rPr>
                        <a:t>FEN İŞLERİ MÜDÜRLÜĞÜ</a:t>
                      </a:r>
                    </a:p>
                  </a:txBody>
                  <a:tcPr marL="0" marR="0" marT="0" marB="0" anchor="ctr"/>
                </a:tc>
                <a:tc>
                  <a:txBody>
                    <a:bodyPr/>
                    <a:lstStyle/>
                    <a:p>
                      <a:pPr marL="0" marR="0" indent="0"/>
                      <a:r>
                        <a:rPr lang="tr" sz="450">
                          <a:latin typeface="Arial"/>
                        </a:rPr>
                        <a:t>MAHALLE YOLLARININ BETONLANMASt YAPIM İŞİ</a:t>
                      </a:r>
                    </a:p>
                  </a:txBody>
                  <a:tcPr marL="0" marR="0" marT="0" marB="0" anchor="ctr"/>
                </a:tc>
                <a:tc gridSpan="2">
                  <a:txBody>
                    <a:bodyPr/>
                    <a:lstStyle/>
                    <a:p>
                      <a:pPr marL="0" marR="0" indent="0" algn="ctr"/>
                      <a:r>
                        <a:rPr lang="tr" sz="450">
                          <a:latin typeface="Arial"/>
                        </a:rPr>
                        <a:t>YAPIM</a:t>
                      </a:r>
                    </a:p>
                  </a:txBody>
                  <a:tcPr marL="0" marR="0" marT="0" marB="0" anchor="ctr"/>
                </a:tc>
                <a:tc hMerge="1">
                  <a:txBody>
                    <a:bodyPr/>
                    <a:lstStyle/>
                    <a:p>
                      <a:endParaRPr sz="2100"/>
                    </a:p>
                  </a:txBody>
                  <a:tcPr marL="0" marR="0" marT="0" marB="0"/>
                </a:tc>
                <a:tc>
                  <a:txBody>
                    <a:bodyPr/>
                    <a:lstStyle/>
                    <a:p>
                      <a:pPr marL="0" marR="0" indent="0" algn="ctr"/>
                      <a:r>
                        <a:rPr lang="tr" sz="450">
                          <a:latin typeface="Arial"/>
                        </a:rPr>
                        <a:t>AÇIK</a:t>
                      </a:r>
                    </a:p>
                  </a:txBody>
                  <a:tcPr marL="0" marR="0" marT="0" marB="0" anchor="ctr"/>
                </a:tc>
                <a:tc>
                  <a:txBody>
                    <a:bodyPr/>
                    <a:lstStyle/>
                    <a:p>
                      <a:pPr marL="0" marR="0" indent="0" algn="ctr">
                        <a:lnSpc>
                          <a:spcPct val="144000"/>
                        </a:lnSpc>
                      </a:pPr>
                      <a:r>
                        <a:rPr lang="tr" sz="450">
                          <a:latin typeface="Arial"/>
                        </a:rPr>
                        <a:t>ŞAR İNŞAAT SANAYİ VE TİCARET ANONİM ŞİRKETİ</a:t>
                      </a:r>
                    </a:p>
                  </a:txBody>
                  <a:tcPr marL="0" marR="0" marT="0" marB="0" anchor="ctr"/>
                </a:tc>
                <a:tc>
                  <a:txBody>
                    <a:bodyPr/>
                    <a:lstStyle/>
                    <a:p>
                      <a:pPr marL="0" marR="0" indent="0"/>
                      <a:r>
                        <a:rPr lang="tr" sz="450">
                          <a:latin typeface="Arial"/>
                        </a:rPr>
                        <a:t>4 411 500.00</a:t>
                      </a:r>
                    </a:p>
                  </a:txBody>
                  <a:tcPr marL="0" marR="0" marT="0" marB="0" anchor="ctr"/>
                </a:tc>
                <a:tc>
                  <a:txBody>
                    <a:bodyPr/>
                    <a:lstStyle/>
                    <a:p>
                      <a:pPr marL="0" marR="0" indent="0"/>
                      <a:r>
                        <a:rPr lang="tr" sz="450">
                          <a:latin typeface="Arial"/>
                        </a:rPr>
                        <a:t>21.03.2025</a:t>
                      </a:r>
                    </a:p>
                  </a:txBody>
                  <a:tcPr marL="0" marR="0" marT="0" marB="0" anchor="ctr"/>
                </a:tc>
                <a:tc>
                  <a:txBody>
                    <a:bodyPr/>
                    <a:lstStyle/>
                    <a:p>
                      <a:pPr marL="0" marR="0" indent="0"/>
                      <a:r>
                        <a:rPr lang="tr" sz="450">
                          <a:latin typeface="Arial"/>
                        </a:rPr>
                        <a:t>11 04.2025</a:t>
                      </a:r>
                    </a:p>
                  </a:txBody>
                  <a:tcPr marL="0" marR="0" marT="0" marB="0" anchor="ctr"/>
                </a:tc>
                <a:extLst>
                  <a:ext uri="{0D108BD9-81ED-4DB2-BD59-A6C34878D82A}">
                    <a16:rowId xmlns:a16="http://schemas.microsoft.com/office/drawing/2014/main" val="10002"/>
                  </a:ext>
                </a:extLst>
              </a:tr>
              <a:tr h="432816">
                <a:tc>
                  <a:txBody>
                    <a:bodyPr/>
                    <a:lstStyle/>
                    <a:p>
                      <a:pPr marL="0" marR="0" indent="0"/>
                      <a:r>
                        <a:rPr lang="tr" sz="450">
                          <a:latin typeface="Arial"/>
                        </a:rPr>
                        <a:t>4</a:t>
                      </a:r>
                    </a:p>
                  </a:txBody>
                  <a:tcPr marL="0" marR="0" marT="0" marB="0" anchor="ctr"/>
                </a:tc>
                <a:tc>
                  <a:txBody>
                    <a:bodyPr/>
                    <a:lstStyle/>
                    <a:p>
                      <a:pPr marL="0" marR="0" indent="0"/>
                      <a:r>
                        <a:rPr lang="tr" sz="450">
                          <a:latin typeface="Arial"/>
                        </a:rPr>
                        <a:t>2025/413880</a:t>
                      </a:r>
                    </a:p>
                  </a:txBody>
                  <a:tcPr marL="0" marR="0" marT="0" marB="0" anchor="ctr"/>
                </a:tc>
                <a:tc>
                  <a:txBody>
                    <a:bodyPr/>
                    <a:lstStyle/>
                    <a:p>
                      <a:pPr marL="0" marR="0" indent="0" algn="ctr">
                        <a:lnSpc>
                          <a:spcPct val="125000"/>
                        </a:lnSpc>
                      </a:pPr>
                      <a:r>
                        <a:rPr lang="tr" sz="450">
                          <a:latin typeface="Arial"/>
                        </a:rPr>
                        <a:t>FEN İŞLERİ MÜDÜRLÜĞÜ</a:t>
                      </a:r>
                    </a:p>
                  </a:txBody>
                  <a:tcPr marL="0" marR="0" marT="0" marB="0" anchor="ctr"/>
                </a:tc>
                <a:tc>
                  <a:txBody>
                    <a:bodyPr/>
                    <a:lstStyle/>
                    <a:p>
                      <a:pPr marL="0" marR="0" indent="0"/>
                      <a:r>
                        <a:rPr lang="tr" sz="450">
                          <a:latin typeface="Arial"/>
                        </a:rPr>
                        <a:t>CENAZE NAKİL ARACI MAL ALIMI İŞİ</a:t>
                      </a:r>
                    </a:p>
                  </a:txBody>
                  <a:tcPr marL="0" marR="0" marT="0" marB="0" anchor="ctr"/>
                </a:tc>
                <a:tc gridSpan="2">
                  <a:txBody>
                    <a:bodyPr/>
                    <a:lstStyle/>
                    <a:p>
                      <a:pPr marL="0" marR="0" indent="0" algn="ctr"/>
                      <a:r>
                        <a:rPr lang="tr" sz="450">
                          <a:latin typeface="Arial"/>
                        </a:rPr>
                        <a:t>MAL</a:t>
                      </a:r>
                    </a:p>
                  </a:txBody>
                  <a:tcPr marL="0" marR="0" marT="0" marB="0" anchor="ctr"/>
                </a:tc>
                <a:tc hMerge="1">
                  <a:txBody>
                    <a:bodyPr/>
                    <a:lstStyle/>
                    <a:p>
                      <a:endParaRPr sz="2100"/>
                    </a:p>
                  </a:txBody>
                  <a:tcPr marL="0" marR="0" marT="0" marB="0"/>
                </a:tc>
                <a:tc>
                  <a:txBody>
                    <a:bodyPr/>
                    <a:lstStyle/>
                    <a:p>
                      <a:pPr marL="0" marR="0" indent="0" algn="ctr"/>
                      <a:r>
                        <a:rPr lang="tr" sz="450">
                          <a:latin typeface="Arial"/>
                        </a:rPr>
                        <a:t>AÇIK</a:t>
                      </a:r>
                    </a:p>
                  </a:txBody>
                  <a:tcPr marL="0" marR="0" marT="0" marB="0" anchor="ctr"/>
                </a:tc>
                <a:tc>
                  <a:txBody>
                    <a:bodyPr/>
                    <a:lstStyle/>
                    <a:p>
                      <a:pPr marL="0" marR="0" indent="0" algn="ctr">
                        <a:lnSpc>
                          <a:spcPct val="142000"/>
                        </a:lnSpc>
                      </a:pPr>
                      <a:r>
                        <a:rPr lang="tr" sz="450">
                          <a:latin typeface="Arial"/>
                        </a:rPr>
                        <a:t>TURKUAZ ARAÇ ÜSTÜ EKİPMANLARI SANAYİ VE TİCARET LtMtTED ŞİRKETİ</a:t>
                      </a:r>
                    </a:p>
                  </a:txBody>
                  <a:tcPr marL="0" marR="0" marT="0" marB="0" anchor="ctr"/>
                </a:tc>
                <a:tc>
                  <a:txBody>
                    <a:bodyPr/>
                    <a:lstStyle/>
                    <a:p>
                      <a:pPr marL="0" marR="0" indent="88900"/>
                      <a:r>
                        <a:rPr lang="tr" sz="450">
                          <a:latin typeface="Arial"/>
                        </a:rPr>
                        <a:t>1.684.900.00</a:t>
                      </a:r>
                    </a:p>
                  </a:txBody>
                  <a:tcPr marL="0" marR="0" marT="0" marB="0" anchor="ctr"/>
                </a:tc>
                <a:tc>
                  <a:txBody>
                    <a:bodyPr/>
                    <a:lstStyle/>
                    <a:p>
                      <a:pPr marL="0" marR="0" indent="0"/>
                      <a:r>
                        <a:rPr lang="tr" sz="450">
                          <a:latin typeface="Arial"/>
                        </a:rPr>
                        <a:t>07.04.2025</a:t>
                      </a:r>
                    </a:p>
                  </a:txBody>
                  <a:tcPr marL="0" marR="0" marT="0" marB="0" anchor="ctr"/>
                </a:tc>
                <a:tc>
                  <a:txBody>
                    <a:bodyPr/>
                    <a:lstStyle/>
                    <a:p>
                      <a:pPr marL="0" marR="0" indent="0"/>
                      <a:r>
                        <a:rPr lang="tr" sz="450">
                          <a:latin typeface="Arial"/>
                        </a:rPr>
                        <a:t>02.05.2025</a:t>
                      </a:r>
                    </a:p>
                  </a:txBody>
                  <a:tcPr marL="0" marR="0" marT="0" marB="0" anchor="ctr"/>
                </a:tc>
                <a:extLst>
                  <a:ext uri="{0D108BD9-81ED-4DB2-BD59-A6C34878D82A}">
                    <a16:rowId xmlns:a16="http://schemas.microsoft.com/office/drawing/2014/main" val="10003"/>
                  </a:ext>
                </a:extLst>
              </a:tr>
              <a:tr h="429768">
                <a:tc>
                  <a:txBody>
                    <a:bodyPr/>
                    <a:lstStyle/>
                    <a:p>
                      <a:pPr marL="0" marR="0" indent="0"/>
                      <a:r>
                        <a:rPr lang="tr" sz="450">
                          <a:latin typeface="Arial"/>
                        </a:rPr>
                        <a:t>5</a:t>
                      </a:r>
                    </a:p>
                  </a:txBody>
                  <a:tcPr marL="0" marR="0" marT="0" marB="0" anchor="ctr"/>
                </a:tc>
                <a:tc>
                  <a:txBody>
                    <a:bodyPr/>
                    <a:lstStyle/>
                    <a:p>
                      <a:pPr marL="0" marR="0" indent="0"/>
                      <a:r>
                        <a:rPr lang="tr" sz="450">
                          <a:latin typeface="Arial"/>
                        </a:rPr>
                        <a:t>2025/452978</a:t>
                      </a:r>
                    </a:p>
                  </a:txBody>
                  <a:tcPr marL="0" marR="0" marT="0" marB="0" anchor="ctr"/>
                </a:tc>
                <a:tc>
                  <a:txBody>
                    <a:bodyPr/>
                    <a:lstStyle/>
                    <a:p>
                      <a:pPr marL="0" marR="0" indent="0" algn="ctr">
                        <a:lnSpc>
                          <a:spcPct val="121000"/>
                        </a:lnSpc>
                      </a:pPr>
                      <a:r>
                        <a:rPr lang="tr" sz="450">
                          <a:latin typeface="Arial"/>
                        </a:rPr>
                        <a:t>FEN İŞLERİ MÜDÜRLÜĞÜ</a:t>
                      </a:r>
                    </a:p>
                  </a:txBody>
                  <a:tcPr marL="0" marR="0" marT="0" marB="0" anchor="ctr"/>
                </a:tc>
                <a:tc>
                  <a:txBody>
                    <a:bodyPr/>
                    <a:lstStyle/>
                    <a:p>
                      <a:pPr marL="0" marR="0" indent="0"/>
                      <a:r>
                        <a:rPr lang="tr" sz="450">
                          <a:latin typeface="Arial"/>
                        </a:rPr>
                        <a:t>GERİ DÖNÜŞÜM ÜNİTELERİ ALIM İŞİ</a:t>
                      </a:r>
                    </a:p>
                  </a:txBody>
                  <a:tcPr marL="0" marR="0" marT="0" marB="0" anchor="ctr"/>
                </a:tc>
                <a:tc gridSpan="2">
                  <a:txBody>
                    <a:bodyPr/>
                    <a:lstStyle/>
                    <a:p>
                      <a:pPr marL="0" marR="0" indent="0" algn="ctr"/>
                      <a:r>
                        <a:rPr lang="tr" sz="450">
                          <a:latin typeface="Arial"/>
                        </a:rPr>
                        <a:t>MAL</a:t>
                      </a:r>
                    </a:p>
                  </a:txBody>
                  <a:tcPr marL="0" marR="0" marT="0" marB="0" anchor="ctr"/>
                </a:tc>
                <a:tc hMerge="1">
                  <a:txBody>
                    <a:bodyPr/>
                    <a:lstStyle/>
                    <a:p>
                      <a:endParaRPr sz="2100"/>
                    </a:p>
                  </a:txBody>
                  <a:tcPr marL="0" marR="0" marT="0" marB="0"/>
                </a:tc>
                <a:tc>
                  <a:txBody>
                    <a:bodyPr/>
                    <a:lstStyle/>
                    <a:p>
                      <a:pPr marL="0" marR="0" indent="0" algn="ctr"/>
                      <a:r>
                        <a:rPr lang="tr" sz="450">
                          <a:latin typeface="Arial"/>
                        </a:rPr>
                        <a:t>AÇIK</a:t>
                      </a:r>
                    </a:p>
                  </a:txBody>
                  <a:tcPr marL="0" marR="0" marT="0" marB="0" anchor="ctr"/>
                </a:tc>
                <a:tc>
                  <a:txBody>
                    <a:bodyPr/>
                    <a:lstStyle/>
                    <a:p>
                      <a:pPr marL="0" marR="0" indent="0" algn="ctr">
                        <a:lnSpc>
                          <a:spcPct val="144000"/>
                        </a:lnSpc>
                      </a:pPr>
                      <a:r>
                        <a:rPr lang="tr" sz="450">
                          <a:latin typeface="Arial"/>
                        </a:rPr>
                        <a:t>BDB METAL VE SAVUNMA SANAYİ TİCARET LtMtTED ŞİRKETİ</a:t>
                      </a:r>
                    </a:p>
                  </a:txBody>
                  <a:tcPr marL="0" marR="0" marT="0" marB="0" anchor="ctr"/>
                </a:tc>
                <a:tc>
                  <a:txBody>
                    <a:bodyPr/>
                    <a:lstStyle/>
                    <a:p>
                      <a:pPr marL="0" marR="0" indent="88900"/>
                      <a:r>
                        <a:rPr lang="tr" sz="450">
                          <a:latin typeface="Arial"/>
                        </a:rPr>
                        <a:t>869.000,00</a:t>
                      </a:r>
                    </a:p>
                  </a:txBody>
                  <a:tcPr marL="0" marR="0" marT="0" marB="0" anchor="ctr"/>
                </a:tc>
                <a:tc>
                  <a:txBody>
                    <a:bodyPr/>
                    <a:lstStyle/>
                    <a:p>
                      <a:pPr marL="0" marR="0" indent="0"/>
                      <a:r>
                        <a:rPr lang="tr" sz="450">
                          <a:latin typeface="Arial"/>
                        </a:rPr>
                        <a:t>10.04 2025</a:t>
                      </a:r>
                    </a:p>
                  </a:txBody>
                  <a:tcPr marL="0" marR="0" marT="0" marB="0" anchor="ctr"/>
                </a:tc>
                <a:tc>
                  <a:txBody>
                    <a:bodyPr/>
                    <a:lstStyle/>
                    <a:p>
                      <a:pPr marL="0" marR="0" indent="0"/>
                      <a:r>
                        <a:rPr lang="tr" sz="450">
                          <a:latin typeface="Arial"/>
                        </a:rPr>
                        <a:t>05 052025</a:t>
                      </a:r>
                    </a:p>
                  </a:txBody>
                  <a:tcPr marL="0" marR="0" marT="0" marB="0" anchor="ctr"/>
                </a:tc>
                <a:extLst>
                  <a:ext uri="{0D108BD9-81ED-4DB2-BD59-A6C34878D82A}">
                    <a16:rowId xmlns:a16="http://schemas.microsoft.com/office/drawing/2014/main" val="10004"/>
                  </a:ext>
                </a:extLst>
              </a:tr>
              <a:tr h="432816">
                <a:tc>
                  <a:txBody>
                    <a:bodyPr/>
                    <a:lstStyle/>
                    <a:p>
                      <a:pPr marL="0" marR="0" indent="0"/>
                      <a:r>
                        <a:rPr lang="tr" sz="450">
                          <a:latin typeface="Arial"/>
                        </a:rPr>
                        <a:t>6</a:t>
                      </a:r>
                    </a:p>
                  </a:txBody>
                  <a:tcPr marL="0" marR="0" marT="0" marB="0" anchor="ctr"/>
                </a:tc>
                <a:tc>
                  <a:txBody>
                    <a:bodyPr/>
                    <a:lstStyle/>
                    <a:p>
                      <a:pPr marL="0" marR="0" indent="0"/>
                      <a:r>
                        <a:rPr lang="tr" sz="450">
                          <a:latin typeface="Arial"/>
                        </a:rPr>
                        <a:t>2025/494 799</a:t>
                      </a:r>
                    </a:p>
                  </a:txBody>
                  <a:tcPr marL="0" marR="0" marT="0" marB="0" anchor="ctr"/>
                </a:tc>
                <a:tc>
                  <a:txBody>
                    <a:bodyPr/>
                    <a:lstStyle/>
                    <a:p>
                      <a:pPr marL="0" marR="0" indent="0" algn="ctr">
                        <a:lnSpc>
                          <a:spcPct val="121000"/>
                        </a:lnSpc>
                      </a:pPr>
                      <a:r>
                        <a:rPr lang="tr" sz="450">
                          <a:latin typeface="Arial"/>
                        </a:rPr>
                        <a:t>FEN İŞLERİ MÜDÜRLÜĞÜ</a:t>
                      </a:r>
                    </a:p>
                  </a:txBody>
                  <a:tcPr marL="0" marR="0" marT="0" marB="0" anchor="ctr"/>
                </a:tc>
                <a:tc>
                  <a:txBody>
                    <a:bodyPr/>
                    <a:lstStyle/>
                    <a:p>
                      <a:pPr marL="0" marR="0" indent="0"/>
                      <a:r>
                        <a:rPr lang="tr" sz="450">
                          <a:latin typeface="Arial"/>
                        </a:rPr>
                        <a:t>HAZAR MAHALLESİ ABDURRAHMAN KOLCU EĞİTİM TESİSİ</a:t>
                      </a:r>
                    </a:p>
                  </a:txBody>
                  <a:tcPr marL="0" marR="0" marT="0" marB="0" anchor="ctr"/>
                </a:tc>
                <a:tc gridSpan="2">
                  <a:txBody>
                    <a:bodyPr/>
                    <a:lstStyle/>
                    <a:p>
                      <a:pPr marL="0" marR="0" indent="0" algn="ctr"/>
                      <a:r>
                        <a:rPr lang="tr" sz="450">
                          <a:latin typeface="Arial"/>
                        </a:rPr>
                        <a:t>YAPIM</a:t>
                      </a:r>
                    </a:p>
                  </a:txBody>
                  <a:tcPr marL="0" marR="0" marT="0" marB="0" anchor="ctr"/>
                </a:tc>
                <a:tc hMerge="1">
                  <a:txBody>
                    <a:bodyPr/>
                    <a:lstStyle/>
                    <a:p>
                      <a:endParaRPr sz="2100"/>
                    </a:p>
                  </a:txBody>
                  <a:tcPr marL="0" marR="0" marT="0" marB="0"/>
                </a:tc>
                <a:tc>
                  <a:txBody>
                    <a:bodyPr/>
                    <a:lstStyle/>
                    <a:p>
                      <a:pPr marL="0" marR="0" indent="0" algn="ctr"/>
                      <a:r>
                        <a:rPr lang="tr" sz="450">
                          <a:latin typeface="Arial"/>
                        </a:rPr>
                        <a:t>AÇIK</a:t>
                      </a:r>
                    </a:p>
                  </a:txBody>
                  <a:tcPr marL="0" marR="0" marT="0" marB="0" anchor="ctr"/>
                </a:tc>
                <a:tc>
                  <a:txBody>
                    <a:bodyPr/>
                    <a:lstStyle/>
                    <a:p>
                      <a:pPr marL="0" marR="0" indent="0" algn="ctr"/>
                      <a:r>
                        <a:rPr lang="tr" sz="450">
                          <a:latin typeface="Arial"/>
                        </a:rPr>
                        <a:t>CELAL YILDIRIM</a:t>
                      </a:r>
                    </a:p>
                  </a:txBody>
                  <a:tcPr marL="0" marR="0" marT="0" marB="0" anchor="ctr"/>
                </a:tc>
                <a:tc>
                  <a:txBody>
                    <a:bodyPr/>
                    <a:lstStyle/>
                    <a:p>
                      <a:pPr marL="0" marR="0" indent="0"/>
                      <a:r>
                        <a:rPr lang="tr" sz="450">
                          <a:latin typeface="Arial"/>
                        </a:rPr>
                        <a:t>16 750.053,00</a:t>
                      </a:r>
                    </a:p>
                  </a:txBody>
                  <a:tcPr marL="0" marR="0" marT="0" marB="0" anchor="ctr"/>
                </a:tc>
                <a:tc>
                  <a:txBody>
                    <a:bodyPr/>
                    <a:lstStyle/>
                    <a:p>
                      <a:pPr marL="0" marR="0" indent="0"/>
                      <a:r>
                        <a:rPr lang="tr" sz="450">
                          <a:latin typeface="Arial"/>
                        </a:rPr>
                        <a:t>22.04.2025</a:t>
                      </a:r>
                    </a:p>
                  </a:txBody>
                  <a:tcPr marL="0" marR="0" marT="0" marB="0" anchor="ctr"/>
                </a:tc>
                <a:tc>
                  <a:txBody>
                    <a:bodyPr/>
                    <a:lstStyle/>
                    <a:p>
                      <a:pPr marL="0" marR="0" indent="0"/>
                      <a:r>
                        <a:rPr lang="tr" sz="450">
                          <a:latin typeface="Arial"/>
                        </a:rPr>
                        <a:t>16.05.2025</a:t>
                      </a:r>
                    </a:p>
                  </a:txBody>
                  <a:tcPr marL="0" marR="0" marT="0" marB="0" anchor="ctr"/>
                </a:tc>
                <a:extLst>
                  <a:ext uri="{0D108BD9-81ED-4DB2-BD59-A6C34878D82A}">
                    <a16:rowId xmlns:a16="http://schemas.microsoft.com/office/drawing/2014/main" val="10005"/>
                  </a:ext>
                </a:extLst>
              </a:tr>
              <a:tr h="432816">
                <a:tc>
                  <a:txBody>
                    <a:bodyPr/>
                    <a:lstStyle/>
                    <a:p>
                      <a:pPr marL="0" marR="0" indent="0"/>
                      <a:r>
                        <a:rPr lang="tr" sz="450">
                          <a:latin typeface="Arial"/>
                        </a:rPr>
                        <a:t>7</a:t>
                      </a:r>
                    </a:p>
                  </a:txBody>
                  <a:tcPr marL="0" marR="0" marT="0" marB="0" anchor="ctr"/>
                </a:tc>
                <a:tc>
                  <a:txBody>
                    <a:bodyPr/>
                    <a:lstStyle/>
                    <a:p>
                      <a:pPr marL="0" marR="0" indent="0"/>
                      <a:r>
                        <a:rPr lang="tr" sz="450">
                          <a:latin typeface="Arial"/>
                        </a:rPr>
                        <a:t>2025/699514</a:t>
                      </a:r>
                    </a:p>
                  </a:txBody>
                  <a:tcPr marL="0" marR="0" marT="0" marB="0" anchor="ctr"/>
                </a:tc>
                <a:tc>
                  <a:txBody>
                    <a:bodyPr/>
                    <a:lstStyle/>
                    <a:p>
                      <a:pPr marL="0" marR="0" indent="0" algn="ctr">
                        <a:lnSpc>
                          <a:spcPct val="121000"/>
                        </a:lnSpc>
                      </a:pPr>
                      <a:r>
                        <a:rPr lang="tr" sz="450">
                          <a:latin typeface="Arial"/>
                        </a:rPr>
                        <a:t>FEN İŞLERİ MÜDÜRLÜĞÜ</a:t>
                      </a:r>
                    </a:p>
                  </a:txBody>
                  <a:tcPr marL="0" marR="0" marT="0" marB="0" anchor="ctr"/>
                </a:tc>
                <a:tc>
                  <a:txBody>
                    <a:bodyPr/>
                    <a:lstStyle/>
                    <a:p>
                      <a:pPr marL="0" marR="0" indent="0"/>
                      <a:r>
                        <a:rPr lang="tr" sz="450">
                          <a:latin typeface="Arial"/>
                        </a:rPr>
                        <a:t>MAHALLE YOLLARININ BETONLAŞMASI YAPIM İŞİ</a:t>
                      </a:r>
                    </a:p>
                  </a:txBody>
                  <a:tcPr marL="0" marR="0" marT="0" marB="0" anchor="ctr"/>
                </a:tc>
                <a:tc gridSpan="2">
                  <a:txBody>
                    <a:bodyPr/>
                    <a:lstStyle/>
                    <a:p>
                      <a:pPr marL="0" marR="0" indent="0" algn="ctr"/>
                      <a:r>
                        <a:rPr lang="tr" sz="450">
                          <a:latin typeface="Arial"/>
                        </a:rPr>
                        <a:t>YAPIM</a:t>
                      </a:r>
                    </a:p>
                  </a:txBody>
                  <a:tcPr marL="0" marR="0" marT="0" marB="0" anchor="ctr"/>
                </a:tc>
                <a:tc hMerge="1">
                  <a:txBody>
                    <a:bodyPr/>
                    <a:lstStyle/>
                    <a:p>
                      <a:endParaRPr sz="2100"/>
                    </a:p>
                  </a:txBody>
                  <a:tcPr marL="0" marR="0" marT="0" marB="0"/>
                </a:tc>
                <a:tc>
                  <a:txBody>
                    <a:bodyPr/>
                    <a:lstStyle/>
                    <a:p>
                      <a:pPr marL="0" marR="0" indent="0" algn="ctr"/>
                      <a:r>
                        <a:rPr lang="tr" sz="450">
                          <a:solidFill>
                            <a:srgbClr val="8B8A8C"/>
                          </a:solidFill>
                          <a:latin typeface="Arial"/>
                        </a:rPr>
                        <a:t>AÇIK</a:t>
                      </a:r>
                    </a:p>
                  </a:txBody>
                  <a:tcPr marL="0" marR="0" marT="0" marB="0" anchor="ctr"/>
                </a:tc>
                <a:tc>
                  <a:txBody>
                    <a:bodyPr/>
                    <a:lstStyle/>
                    <a:p>
                      <a:pPr marL="0" marR="0" indent="0" algn="ctr">
                        <a:lnSpc>
                          <a:spcPct val="144000"/>
                        </a:lnSpc>
                      </a:pPr>
                      <a:r>
                        <a:rPr lang="tr" sz="450">
                          <a:latin typeface="Arial"/>
                        </a:rPr>
                        <a:t>ŞAR İNŞAAT SANAYİ VE TİCARET ANONİM ŞİRKETİ</a:t>
                      </a:r>
                    </a:p>
                  </a:txBody>
                  <a:tcPr marL="0" marR="0" marT="0" marB="0" anchor="ctr"/>
                </a:tc>
                <a:tc>
                  <a:txBody>
                    <a:bodyPr/>
                    <a:lstStyle/>
                    <a:p>
                      <a:pPr marL="0" marR="0" indent="0"/>
                      <a:r>
                        <a:rPr lang="tr" sz="450">
                          <a:latin typeface="Arial"/>
                        </a:rPr>
                        <a:t>IJ92.000.00</a:t>
                      </a:r>
                    </a:p>
                  </a:txBody>
                  <a:tcPr marL="0" marR="0" marT="0" marB="0" anchor="ctr"/>
                </a:tc>
                <a:tc>
                  <a:txBody>
                    <a:bodyPr/>
                    <a:lstStyle/>
                    <a:p>
                      <a:pPr marL="0" marR="0" indent="0"/>
                      <a:r>
                        <a:rPr lang="tr" sz="450">
                          <a:latin typeface="Arial"/>
                        </a:rPr>
                        <a:t>22 05 2025</a:t>
                      </a:r>
                    </a:p>
                  </a:txBody>
                  <a:tcPr marL="0" marR="0" marT="0" marB="0" anchor="ctr"/>
                </a:tc>
                <a:tc>
                  <a:txBody>
                    <a:bodyPr/>
                    <a:lstStyle/>
                    <a:p>
                      <a:pPr marL="0" marR="0" indent="0"/>
                      <a:r>
                        <a:rPr lang="tr" sz="450">
                          <a:latin typeface="Arial"/>
                        </a:rPr>
                        <a:t>11.06 202 5</a:t>
                      </a:r>
                    </a:p>
                  </a:txBody>
                  <a:tcPr marL="0" marR="0" marT="0" marB="0" anchor="ctr"/>
                </a:tc>
                <a:extLst>
                  <a:ext uri="{0D108BD9-81ED-4DB2-BD59-A6C34878D82A}">
                    <a16:rowId xmlns:a16="http://schemas.microsoft.com/office/drawing/2014/main" val="10006"/>
                  </a:ext>
                </a:extLst>
              </a:tr>
              <a:tr h="432816">
                <a:tc>
                  <a:txBody>
                    <a:bodyPr/>
                    <a:lstStyle/>
                    <a:p>
                      <a:pPr marL="0" marR="0" indent="0"/>
                      <a:r>
                        <a:rPr lang="tr" sz="450">
                          <a:latin typeface="Arial"/>
                        </a:rPr>
                        <a:t>8</a:t>
                      </a:r>
                    </a:p>
                  </a:txBody>
                  <a:tcPr marL="0" marR="0" marT="0" marB="0" anchor="ctr"/>
                </a:tc>
                <a:tc>
                  <a:txBody>
                    <a:bodyPr/>
                    <a:lstStyle/>
                    <a:p>
                      <a:pPr marL="0" marR="0" indent="0"/>
                      <a:r>
                        <a:rPr lang="tr" sz="450">
                          <a:latin typeface="Arial"/>
                        </a:rPr>
                        <a:t>2025/699645</a:t>
                      </a:r>
                    </a:p>
                  </a:txBody>
                  <a:tcPr marL="0" marR="0" marT="0" marB="0" anchor="ctr"/>
                </a:tc>
                <a:tc>
                  <a:txBody>
                    <a:bodyPr/>
                    <a:lstStyle/>
                    <a:p>
                      <a:pPr marL="0" marR="0" indent="0" algn="ctr">
                        <a:lnSpc>
                          <a:spcPct val="125000"/>
                        </a:lnSpc>
                      </a:pPr>
                      <a:r>
                        <a:rPr lang="tr" sz="450">
                          <a:latin typeface="Arial"/>
                        </a:rPr>
                        <a:t>FEN İŞLERİ MÜDÜRLÜĞÜ</a:t>
                      </a:r>
                    </a:p>
                  </a:txBody>
                  <a:tcPr marL="0" marR="0" marT="0" marB="0" anchor="ctr"/>
                </a:tc>
                <a:tc>
                  <a:txBody>
                    <a:bodyPr/>
                    <a:lstStyle/>
                    <a:p>
                      <a:pPr marL="0" marR="0" indent="0"/>
                      <a:r>
                        <a:rPr lang="tr" sz="450">
                          <a:latin typeface="Arial"/>
                        </a:rPr>
                        <a:t>HÜKÜMET MEYDANI ÇEVRE DÜZENLEME YAPIM İŞİ</a:t>
                      </a:r>
                    </a:p>
                  </a:txBody>
                  <a:tcPr marL="0" marR="0" marT="0" marB="0" anchor="ctr"/>
                </a:tc>
                <a:tc gridSpan="2">
                  <a:txBody>
                    <a:bodyPr/>
                    <a:lstStyle/>
                    <a:p>
                      <a:pPr marL="0" marR="0" indent="0" algn="ctr"/>
                      <a:r>
                        <a:rPr lang="tr" sz="450">
                          <a:solidFill>
                            <a:srgbClr val="8B8A8C"/>
                          </a:solidFill>
                          <a:latin typeface="Arial"/>
                        </a:rPr>
                        <a:t>YAPIM</a:t>
                      </a:r>
                    </a:p>
                  </a:txBody>
                  <a:tcPr marL="0" marR="0" marT="0" marB="0" anchor="ctr">
                    <a:solidFill>
                      <a:srgbClr val="DDE9FC"/>
                    </a:solidFill>
                  </a:tcPr>
                </a:tc>
                <a:tc hMerge="1">
                  <a:txBody>
                    <a:bodyPr/>
                    <a:lstStyle/>
                    <a:p>
                      <a:endParaRPr sz="2100"/>
                    </a:p>
                  </a:txBody>
                  <a:tcPr marL="0" marR="0" marT="0" marB="0"/>
                </a:tc>
                <a:tc>
                  <a:txBody>
                    <a:bodyPr/>
                    <a:lstStyle/>
                    <a:p>
                      <a:pPr marL="0" marR="0" indent="0" algn="ctr"/>
                      <a:r>
                        <a:rPr lang="tr" sz="450">
                          <a:latin typeface="Arial"/>
                        </a:rPr>
                        <a:t>AÇIK</a:t>
                      </a:r>
                    </a:p>
                  </a:txBody>
                  <a:tcPr marL="0" marR="0" marT="0" marB="0" anchor="ctr"/>
                </a:tc>
                <a:tc>
                  <a:txBody>
                    <a:bodyPr/>
                    <a:lstStyle/>
                    <a:p>
                      <a:pPr marL="0" marR="0" indent="0" algn="ctr"/>
                      <a:r>
                        <a:rPr lang="tr" sz="450">
                          <a:latin typeface="Arial"/>
                        </a:rPr>
                        <a:t>ÖZY YAPI İNŞAAT LİMİTED ŞİRKETİ</a:t>
                      </a:r>
                    </a:p>
                  </a:txBody>
                  <a:tcPr marL="0" marR="0" marT="0" marB="0" anchor="ctr"/>
                </a:tc>
                <a:tc>
                  <a:txBody>
                    <a:bodyPr/>
                    <a:lstStyle/>
                    <a:p>
                      <a:pPr marL="0" marR="0" indent="0"/>
                      <a:r>
                        <a:rPr lang="tr" sz="450">
                          <a:latin typeface="Arial"/>
                        </a:rPr>
                        <a:t>7.836.160,77</a:t>
                      </a:r>
                    </a:p>
                  </a:txBody>
                  <a:tcPr marL="0" marR="0" marT="0" marB="0" anchor="ctr"/>
                </a:tc>
                <a:tc>
                  <a:txBody>
                    <a:bodyPr/>
                    <a:lstStyle/>
                    <a:p>
                      <a:pPr marL="0" marR="0" indent="0"/>
                      <a:r>
                        <a:rPr lang="tr" sz="450">
                          <a:latin typeface="Arial"/>
                        </a:rPr>
                        <a:t>28.05.2025</a:t>
                      </a:r>
                    </a:p>
                  </a:txBody>
                  <a:tcPr marL="0" marR="0" marT="0" marB="0" anchor="ctr"/>
                </a:tc>
                <a:tc>
                  <a:txBody>
                    <a:bodyPr/>
                    <a:lstStyle/>
                    <a:p>
                      <a:pPr marL="0" marR="0" indent="0"/>
                      <a:r>
                        <a:rPr lang="tr" sz="450">
                          <a:latin typeface="Arial"/>
                        </a:rPr>
                        <a:t>19.06.2025</a:t>
                      </a:r>
                    </a:p>
                  </a:txBody>
                  <a:tcPr marL="0" marR="0" marT="0" marB="0" anchor="ctr"/>
                </a:tc>
                <a:extLst>
                  <a:ext uri="{0D108BD9-81ED-4DB2-BD59-A6C34878D82A}">
                    <a16:rowId xmlns:a16="http://schemas.microsoft.com/office/drawing/2014/main" val="10007"/>
                  </a:ext>
                </a:extLst>
              </a:tr>
              <a:tr h="429768">
                <a:tc>
                  <a:txBody>
                    <a:bodyPr/>
                    <a:lstStyle/>
                    <a:p>
                      <a:pPr marL="0" marR="0" indent="0"/>
                      <a:r>
                        <a:rPr lang="tr" sz="450">
                          <a:latin typeface="Arial"/>
                        </a:rPr>
                        <a:t>9</a:t>
                      </a:r>
                    </a:p>
                  </a:txBody>
                  <a:tcPr marL="0" marR="0" marT="0" marB="0" anchor="ctr"/>
                </a:tc>
                <a:tc>
                  <a:txBody>
                    <a:bodyPr/>
                    <a:lstStyle/>
                    <a:p>
                      <a:pPr marL="0" marR="0" indent="0"/>
                      <a:r>
                        <a:rPr lang="tr" sz="450">
                          <a:latin typeface="Arial"/>
                        </a:rPr>
                        <a:t>2025/967742</a:t>
                      </a:r>
                    </a:p>
                  </a:txBody>
                  <a:tcPr marL="0" marR="0" marT="0" marB="0" anchor="ctr"/>
                </a:tc>
                <a:tc>
                  <a:txBody>
                    <a:bodyPr/>
                    <a:lstStyle/>
                    <a:p>
                      <a:pPr marL="0" marR="0" indent="0" algn="ctr">
                        <a:lnSpc>
                          <a:spcPct val="121000"/>
                        </a:lnSpc>
                      </a:pPr>
                      <a:r>
                        <a:rPr lang="tr" sz="450">
                          <a:latin typeface="Arial"/>
                        </a:rPr>
                        <a:t>FEN İŞLERİ MÜDÜRLÜĞÜ</a:t>
                      </a:r>
                    </a:p>
                  </a:txBody>
                  <a:tcPr marL="0" marR="0" marT="0" marB="0" anchor="ctr"/>
                </a:tc>
                <a:tc>
                  <a:txBody>
                    <a:bodyPr/>
                    <a:lstStyle/>
                    <a:p>
                      <a:pPr marL="0" marR="0" indent="0"/>
                      <a:r>
                        <a:rPr lang="tr" sz="450">
                          <a:latin typeface="Arial"/>
                        </a:rPr>
                        <a:t>TAŞ DUVAR YAPIM tşt</a:t>
                      </a:r>
                    </a:p>
                  </a:txBody>
                  <a:tcPr marL="0" marR="0" marT="0" marB="0" anchor="ctr"/>
                </a:tc>
                <a:tc gridSpan="2">
                  <a:txBody>
                    <a:bodyPr/>
                    <a:lstStyle/>
                    <a:p>
                      <a:pPr marL="0" marR="0" indent="0" algn="ctr"/>
                      <a:r>
                        <a:rPr lang="tr" sz="450">
                          <a:latin typeface="Arial"/>
                        </a:rPr>
                        <a:t>YAPIM</a:t>
                      </a:r>
                    </a:p>
                  </a:txBody>
                  <a:tcPr marL="0" marR="0" marT="0" marB="0" anchor="ctr">
                    <a:solidFill>
                      <a:srgbClr val="DDE9FC"/>
                    </a:solidFill>
                  </a:tcPr>
                </a:tc>
                <a:tc hMerge="1">
                  <a:txBody>
                    <a:bodyPr/>
                    <a:lstStyle/>
                    <a:p>
                      <a:endParaRPr sz="2100"/>
                    </a:p>
                  </a:txBody>
                  <a:tcPr marL="0" marR="0" marT="0" marB="0"/>
                </a:tc>
                <a:tc>
                  <a:txBody>
                    <a:bodyPr/>
                    <a:lstStyle/>
                    <a:p>
                      <a:pPr marL="0" marR="0" indent="0" algn="ctr"/>
                      <a:r>
                        <a:rPr lang="tr" sz="450">
                          <a:latin typeface="Arial"/>
                        </a:rPr>
                        <a:t>AÇIK</a:t>
                      </a:r>
                    </a:p>
                  </a:txBody>
                  <a:tcPr marL="0" marR="0" marT="0" marB="0" anchor="ctr">
                    <a:solidFill>
                      <a:srgbClr val="DDE9FC"/>
                    </a:solidFill>
                  </a:tcPr>
                </a:tc>
                <a:tc>
                  <a:txBody>
                    <a:bodyPr/>
                    <a:lstStyle/>
                    <a:p>
                      <a:pPr marL="0" marR="0" indent="0" algn="ctr">
                        <a:lnSpc>
                          <a:spcPct val="139000"/>
                        </a:lnSpc>
                      </a:pPr>
                      <a:r>
                        <a:rPr lang="tr" sz="450">
                          <a:latin typeface="Arial"/>
                        </a:rPr>
                        <a:t>REYHAN İŞ MAKINAI.ARI</a:t>
                      </a:r>
                    </a:p>
                    <a:p>
                      <a:pPr marL="0" marR="0" indent="0" algn="ctr">
                        <a:lnSpc>
                          <a:spcPct val="139000"/>
                        </a:lnSpc>
                      </a:pPr>
                      <a:r>
                        <a:rPr lang="tr" sz="450">
                          <a:latin typeface="Arial"/>
                        </a:rPr>
                        <a:t>PAZAR) AMA İNSAATNAKLİYE ÇEVRE DÜZENİ EMESİ TURİZM GIDA ÖZEL TGİIİM REHABİLİTASYON VE KREŞ HİZMi n ERİ TİCARET</a:t>
                      </a:r>
                    </a:p>
                  </a:txBody>
                  <a:tcPr marL="0" marR="0" marT="0" marB="0" anchor="b"/>
                </a:tc>
                <a:tc>
                  <a:txBody>
                    <a:bodyPr/>
                    <a:lstStyle/>
                    <a:p>
                      <a:pPr marL="0" marR="0" indent="0"/>
                      <a:r>
                        <a:rPr lang="tr" sz="450">
                          <a:latin typeface="Arial"/>
                        </a:rPr>
                        <a:t>1 393.874,99</a:t>
                      </a:r>
                    </a:p>
                  </a:txBody>
                  <a:tcPr marL="0" marR="0" marT="0" marB="0" anchor="ctr"/>
                </a:tc>
                <a:tc>
                  <a:txBody>
                    <a:bodyPr/>
                    <a:lstStyle/>
                    <a:p>
                      <a:pPr marL="0" marR="0" indent="0"/>
                      <a:r>
                        <a:rPr lang="tr" sz="450">
                          <a:latin typeface="Arial"/>
                        </a:rPr>
                        <a:t>11.07.2025</a:t>
                      </a:r>
                    </a:p>
                  </a:txBody>
                  <a:tcPr marL="0" marR="0" marT="0" marB="0" anchor="ctr"/>
                </a:tc>
                <a:tc>
                  <a:txBody>
                    <a:bodyPr/>
                    <a:lstStyle/>
                    <a:p>
                      <a:pPr marL="0" marR="0" indent="0" algn="just"/>
                      <a:r>
                        <a:rPr lang="tr" sz="450">
                          <a:latin typeface="Arial"/>
                        </a:rPr>
                        <a:t>14.08.2025</a:t>
                      </a:r>
                    </a:p>
                  </a:txBody>
                  <a:tcPr marL="0" marR="0" marT="0" marB="0" anchor="ctr"/>
                </a:tc>
                <a:extLst>
                  <a:ext uri="{0D108BD9-81ED-4DB2-BD59-A6C34878D82A}">
                    <a16:rowId xmlns:a16="http://schemas.microsoft.com/office/drawing/2014/main" val="10008"/>
                  </a:ext>
                </a:extLst>
              </a:tr>
              <a:tr h="435864">
                <a:tc>
                  <a:txBody>
                    <a:bodyPr/>
                    <a:lstStyle/>
                    <a:p>
                      <a:pPr marL="0" marR="0" indent="0"/>
                      <a:r>
                        <a:rPr lang="tr" sz="450">
                          <a:latin typeface="Arial"/>
                        </a:rPr>
                        <a:t>10</a:t>
                      </a:r>
                    </a:p>
                  </a:txBody>
                  <a:tcPr marL="0" marR="0" marT="0" marB="0" anchor="ctr"/>
                </a:tc>
                <a:tc>
                  <a:txBody>
                    <a:bodyPr/>
                    <a:lstStyle/>
                    <a:p>
                      <a:pPr marL="0" marR="0" indent="0"/>
                      <a:r>
                        <a:rPr lang="tr" sz="450">
                          <a:latin typeface="Arial"/>
                        </a:rPr>
                        <a:t>2025/1158575</a:t>
                      </a:r>
                    </a:p>
                  </a:txBody>
                  <a:tcPr marL="0" marR="0" marT="0" marB="0" anchor="ctr"/>
                </a:tc>
                <a:tc>
                  <a:txBody>
                    <a:bodyPr/>
                    <a:lstStyle/>
                    <a:p>
                      <a:pPr marL="0" marR="0" indent="0" algn="ctr">
                        <a:lnSpc>
                          <a:spcPct val="115000"/>
                        </a:lnSpc>
                      </a:pPr>
                      <a:r>
                        <a:rPr lang="tr" sz="450">
                          <a:latin typeface="Arial"/>
                        </a:rPr>
                        <a:t>FEN İŞLERİ MÜDÜRLÜĞÜ</a:t>
                      </a:r>
                    </a:p>
                  </a:txBody>
                  <a:tcPr marL="0" marR="0" marT="0" marB="0" anchor="ctr"/>
                </a:tc>
                <a:tc>
                  <a:txBody>
                    <a:bodyPr/>
                    <a:lstStyle/>
                    <a:p>
                      <a:pPr marL="0" marR="0" indent="0"/>
                      <a:r>
                        <a:rPr lang="tr" sz="450">
                          <a:latin typeface="Arial"/>
                        </a:rPr>
                        <a:t>ATİK GERİ GETİRME ÜNİTELERİ MAL ALİM İŞİ</a:t>
                      </a:r>
                    </a:p>
                  </a:txBody>
                  <a:tcPr marL="0" marR="0" marT="0" marB="0" anchor="ctr"/>
                </a:tc>
                <a:tc>
                  <a:txBody>
                    <a:bodyPr/>
                    <a:lstStyle/>
                    <a:p>
                      <a:endParaRPr sz="2100"/>
                    </a:p>
                  </a:txBody>
                  <a:tcPr marL="0" marR="0" marT="0" marB="0">
                    <a:solidFill>
                      <a:srgbClr val="DDE9FC"/>
                    </a:solidFill>
                  </a:tcPr>
                </a:tc>
                <a:tc>
                  <a:txBody>
                    <a:bodyPr/>
                    <a:lstStyle/>
                    <a:p>
                      <a:pPr marL="0" marR="0" indent="0"/>
                      <a:r>
                        <a:rPr lang="tr" sz="450">
                          <a:latin typeface="Arial"/>
                        </a:rPr>
                        <a:t>MAL</a:t>
                      </a:r>
                    </a:p>
                  </a:txBody>
                  <a:tcPr marL="0" marR="0" marT="0" marB="0" anchor="ctr">
                    <a:solidFill>
                      <a:srgbClr val="DDE9FC"/>
                    </a:solidFill>
                  </a:tcPr>
                </a:tc>
                <a:tc>
                  <a:txBody>
                    <a:bodyPr/>
                    <a:lstStyle/>
                    <a:p>
                      <a:pPr marL="0" marR="0" indent="0" algn="ctr"/>
                      <a:r>
                        <a:rPr lang="tr" sz="450">
                          <a:latin typeface="Arial"/>
                        </a:rPr>
                        <a:t>AÇIK</a:t>
                      </a:r>
                    </a:p>
                  </a:txBody>
                  <a:tcPr marL="0" marR="0" marT="0" marB="0" anchor="ctr">
                    <a:solidFill>
                      <a:srgbClr val="DDE9FC"/>
                    </a:solidFill>
                  </a:tcPr>
                </a:tc>
                <a:tc>
                  <a:txBody>
                    <a:bodyPr/>
                    <a:lstStyle/>
                    <a:p>
                      <a:pPr marL="0" marR="0" indent="0" algn="ctr">
                        <a:lnSpc>
                          <a:spcPct val="144000"/>
                        </a:lnSpc>
                      </a:pPr>
                      <a:r>
                        <a:rPr lang="tr" sz="450">
                          <a:latin typeface="Arial"/>
                        </a:rPr>
                        <a:t>BDB METAL VE SAVUNMA SANAYİ TİCARET LIMITED ŞİRKETİ</a:t>
                      </a:r>
                    </a:p>
                  </a:txBody>
                  <a:tcPr marL="0" marR="0" marT="0" marB="0" anchor="ctr"/>
                </a:tc>
                <a:tc>
                  <a:txBody>
                    <a:bodyPr/>
                    <a:lstStyle/>
                    <a:p>
                      <a:pPr marL="0" marR="0" indent="88900"/>
                      <a:r>
                        <a:rPr lang="tr" sz="450">
                          <a:latin typeface="Arial"/>
                        </a:rPr>
                        <a:t>746 250.00</a:t>
                      </a:r>
                    </a:p>
                  </a:txBody>
                  <a:tcPr marL="0" marR="0" marT="0" marB="0" anchor="ctr"/>
                </a:tc>
                <a:tc>
                  <a:txBody>
                    <a:bodyPr/>
                    <a:lstStyle/>
                    <a:p>
                      <a:pPr marL="0" marR="0" indent="0"/>
                      <a:r>
                        <a:rPr lang="tr" sz="450">
                          <a:latin typeface="Arial"/>
                        </a:rPr>
                        <a:t>18.08.2025</a:t>
                      </a:r>
                    </a:p>
                  </a:txBody>
                  <a:tcPr marL="0" marR="0" marT="0" marB="0" anchor="ctr"/>
                </a:tc>
                <a:tc>
                  <a:txBody>
                    <a:bodyPr/>
                    <a:lstStyle/>
                    <a:p>
                      <a:pPr marL="0" marR="0" indent="0" algn="just"/>
                      <a:r>
                        <a:rPr lang="tr" sz="450">
                          <a:latin typeface="Arial"/>
                        </a:rPr>
                        <a:t>17.09.2025</a:t>
                      </a:r>
                    </a:p>
                  </a:txBody>
                  <a:tcPr marL="0" marR="0" marT="0" marB="0" anchor="ctr"/>
                </a:tc>
                <a:extLst>
                  <a:ext uri="{0D108BD9-81ED-4DB2-BD59-A6C34878D82A}">
                    <a16:rowId xmlns:a16="http://schemas.microsoft.com/office/drawing/2014/main" val="10009"/>
                  </a:ext>
                </a:extLst>
              </a:tr>
              <a:tr h="432816">
                <a:tc>
                  <a:txBody>
                    <a:bodyPr/>
                    <a:lstStyle/>
                    <a:p>
                      <a:pPr marL="0" marR="0" indent="0"/>
                      <a:r>
                        <a:rPr lang="tr" sz="450">
                          <a:latin typeface="Arial"/>
                        </a:rPr>
                        <a:t>11</a:t>
                      </a:r>
                    </a:p>
                  </a:txBody>
                  <a:tcPr marL="0" marR="0" marT="0" marB="0" anchor="ctr"/>
                </a:tc>
                <a:tc>
                  <a:txBody>
                    <a:bodyPr/>
                    <a:lstStyle/>
                    <a:p>
                      <a:pPr marL="0" marR="0" indent="0"/>
                      <a:r>
                        <a:rPr lang="tr" sz="450">
                          <a:latin typeface="Arial"/>
                        </a:rPr>
                        <a:t>2025/1324984</a:t>
                      </a:r>
                    </a:p>
                  </a:txBody>
                  <a:tcPr marL="0" marR="0" marT="0" marB="0" anchor="ctr"/>
                </a:tc>
                <a:tc>
                  <a:txBody>
                    <a:bodyPr/>
                    <a:lstStyle/>
                    <a:p>
                      <a:pPr marL="0" marR="0" indent="0" algn="ctr">
                        <a:lnSpc>
                          <a:spcPct val="125000"/>
                        </a:lnSpc>
                      </a:pPr>
                      <a:r>
                        <a:rPr lang="tr" sz="450">
                          <a:latin typeface="Arial"/>
                        </a:rPr>
                        <a:t>FEN İŞLERİ MÜDÜRLÜĞÜ</a:t>
                      </a:r>
                    </a:p>
                  </a:txBody>
                  <a:tcPr marL="0" marR="0" marT="0" marB="0" anchor="ctr"/>
                </a:tc>
                <a:tc>
                  <a:txBody>
                    <a:bodyPr/>
                    <a:lstStyle/>
                    <a:p>
                      <a:pPr marL="0" marR="0" indent="0"/>
                      <a:r>
                        <a:rPr lang="tr" sz="450">
                          <a:latin typeface="Arial"/>
                        </a:rPr>
                        <a:t>MAHAİ 1 F YOLLARI BFTONLANMASI</a:t>
                      </a:r>
                    </a:p>
                  </a:txBody>
                  <a:tcPr marL="0" marR="0" marT="0" marB="0" anchor="ctr"/>
                </a:tc>
                <a:tc>
                  <a:txBody>
                    <a:bodyPr/>
                    <a:lstStyle/>
                    <a:p>
                      <a:endParaRPr sz="2100"/>
                    </a:p>
                  </a:txBody>
                  <a:tcPr marL="0" marR="0" marT="0" marB="0">
                    <a:solidFill>
                      <a:srgbClr val="DDE9FC"/>
                    </a:solidFill>
                  </a:tcPr>
                </a:tc>
                <a:tc>
                  <a:txBody>
                    <a:bodyPr/>
                    <a:lstStyle/>
                    <a:p>
                      <a:pPr marL="0" marR="0" indent="0"/>
                      <a:r>
                        <a:rPr lang="tr" sz="450">
                          <a:solidFill>
                            <a:srgbClr val="696469"/>
                          </a:solidFill>
                          <a:latin typeface="Arial"/>
                        </a:rPr>
                        <a:t>APIM</a:t>
                      </a:r>
                    </a:p>
                  </a:txBody>
                  <a:tcPr marL="0" marR="0" marT="0" marB="0" anchor="ctr">
                    <a:solidFill>
                      <a:srgbClr val="DDE9FC"/>
                    </a:solidFill>
                  </a:tcPr>
                </a:tc>
                <a:tc>
                  <a:txBody>
                    <a:bodyPr/>
                    <a:lstStyle/>
                    <a:p>
                      <a:pPr marL="0" marR="0" indent="0" algn="ctr"/>
                      <a:r>
                        <a:rPr lang="tr" sz="450">
                          <a:solidFill>
                            <a:srgbClr val="696469"/>
                          </a:solidFill>
                          <a:latin typeface="Arial"/>
                        </a:rPr>
                        <a:t>AÇIK</a:t>
                      </a:r>
                    </a:p>
                  </a:txBody>
                  <a:tcPr marL="0" marR="0" marT="0" marB="0" anchor="ctr">
                    <a:solidFill>
                      <a:srgbClr val="DDE9FC"/>
                    </a:solidFill>
                  </a:tcPr>
                </a:tc>
                <a:tc>
                  <a:txBody>
                    <a:bodyPr/>
                    <a:lstStyle/>
                    <a:p>
                      <a:pPr marL="0" marR="0" indent="0" algn="ctr">
                        <a:lnSpc>
                          <a:spcPct val="139000"/>
                        </a:lnSpc>
                      </a:pPr>
                      <a:r>
                        <a:rPr lang="tr" sz="450">
                          <a:latin typeface="Arial"/>
                        </a:rPr>
                        <a:t>ŞAR İNŞAAT SAN AYİ VE TİCARET ANONİM ŞİRKETl</a:t>
                      </a:r>
                    </a:p>
                  </a:txBody>
                  <a:tcPr marL="0" marR="0" marT="0" marB="0" anchor="ctr"/>
                </a:tc>
                <a:tc>
                  <a:txBody>
                    <a:bodyPr/>
                    <a:lstStyle/>
                    <a:p>
                      <a:pPr marL="0" marR="0" indent="0"/>
                      <a:r>
                        <a:rPr lang="tr" sz="450">
                          <a:latin typeface="Arial"/>
                        </a:rPr>
                        <a:t>3 095.750,00</a:t>
                      </a:r>
                    </a:p>
                  </a:txBody>
                  <a:tcPr marL="0" marR="0" marT="0" marB="0" anchor="ctr"/>
                </a:tc>
                <a:tc>
                  <a:txBody>
                    <a:bodyPr/>
                    <a:lstStyle/>
                    <a:p>
                      <a:pPr marL="0" marR="0" indent="0"/>
                      <a:r>
                        <a:rPr lang="tr" sz="450">
                          <a:latin typeface="Arial"/>
                        </a:rPr>
                        <a:t>10.09.2025</a:t>
                      </a:r>
                    </a:p>
                  </a:txBody>
                  <a:tcPr marL="0" marR="0" marT="0" marB="0" anchor="ctr"/>
                </a:tc>
                <a:tc>
                  <a:txBody>
                    <a:bodyPr/>
                    <a:lstStyle/>
                    <a:p>
                      <a:pPr marL="0" marR="0" indent="0" algn="just"/>
                      <a:r>
                        <a:rPr lang="tr" sz="450">
                          <a:latin typeface="Arial"/>
                        </a:rPr>
                        <a:t>29.09.2025</a:t>
                      </a:r>
                    </a:p>
                  </a:txBody>
                  <a:tcPr marL="0" marR="0" marT="0" marB="0" anchor="ctr"/>
                </a:tc>
                <a:extLst>
                  <a:ext uri="{0D108BD9-81ED-4DB2-BD59-A6C34878D82A}">
                    <a16:rowId xmlns:a16="http://schemas.microsoft.com/office/drawing/2014/main" val="10010"/>
                  </a:ext>
                </a:extLst>
              </a:tr>
              <a:tr h="429768">
                <a:tc>
                  <a:txBody>
                    <a:bodyPr/>
                    <a:lstStyle/>
                    <a:p>
                      <a:pPr marL="0" marR="0" indent="0"/>
                      <a:r>
                        <a:rPr lang="tr" sz="450">
                          <a:latin typeface="Arial"/>
                        </a:rPr>
                        <a:t>12</a:t>
                      </a:r>
                    </a:p>
                  </a:txBody>
                  <a:tcPr marL="0" marR="0" marT="0" marB="0" anchor="ctr"/>
                </a:tc>
                <a:tc>
                  <a:txBody>
                    <a:bodyPr/>
                    <a:lstStyle/>
                    <a:p>
                      <a:pPr marL="0" marR="0" indent="0"/>
                      <a:r>
                        <a:rPr lang="tr" sz="450">
                          <a:latin typeface="Arial"/>
                        </a:rPr>
                        <a:t>2025/1382020</a:t>
                      </a:r>
                    </a:p>
                  </a:txBody>
                  <a:tcPr marL="0" marR="0" marT="0" marB="0" anchor="ctr"/>
                </a:tc>
                <a:tc>
                  <a:txBody>
                    <a:bodyPr/>
                    <a:lstStyle/>
                    <a:p>
                      <a:pPr marL="0" marR="0" indent="0" algn="ctr">
                        <a:lnSpc>
                          <a:spcPct val="121000"/>
                        </a:lnSpc>
                      </a:pPr>
                      <a:r>
                        <a:rPr lang="tr" sz="450">
                          <a:latin typeface="Arial"/>
                        </a:rPr>
                        <a:t>FEN İŞLERİ MÜDÜRLÜĞÜ</a:t>
                      </a:r>
                    </a:p>
                  </a:txBody>
                  <a:tcPr marL="0" marR="0" marT="0" marB="0" anchor="ctr"/>
                </a:tc>
                <a:tc>
                  <a:txBody>
                    <a:bodyPr/>
                    <a:lstStyle/>
                    <a:p>
                      <a:pPr marL="0" marR="0" indent="0"/>
                      <a:r>
                        <a:rPr lang="tr" sz="450">
                          <a:latin typeface="Arial"/>
                        </a:rPr>
                        <a:t>TAŞ DUVAR</a:t>
                      </a:r>
                    </a:p>
                  </a:txBody>
                  <a:tcPr marL="0" marR="0" marT="0" marB="0" anchor="ctr"/>
                </a:tc>
                <a:tc>
                  <a:txBody>
                    <a:bodyPr/>
                    <a:lstStyle/>
                    <a:p>
                      <a:endParaRPr sz="2100"/>
                    </a:p>
                  </a:txBody>
                  <a:tcPr marL="0" marR="0" marT="0" marB="0">
                    <a:solidFill>
                      <a:srgbClr val="BEBABB"/>
                    </a:solidFill>
                  </a:tcPr>
                </a:tc>
                <a:tc>
                  <a:txBody>
                    <a:bodyPr/>
                    <a:lstStyle/>
                    <a:p>
                      <a:pPr marL="0" marR="0" indent="0"/>
                      <a:r>
                        <a:rPr lang="tr" sz="450">
                          <a:latin typeface="Arial"/>
                        </a:rPr>
                        <a:t>APIM</a:t>
                      </a:r>
                    </a:p>
                  </a:txBody>
                  <a:tcPr marL="0" marR="0" marT="0" marB="0" anchor="ctr">
                    <a:solidFill>
                      <a:srgbClr val="DDE9FC"/>
                    </a:solidFill>
                  </a:tcPr>
                </a:tc>
                <a:tc>
                  <a:txBody>
                    <a:bodyPr/>
                    <a:lstStyle/>
                    <a:p>
                      <a:pPr marL="0" marR="0" indent="0"/>
                      <a:r>
                        <a:rPr lang="tr" sz="450">
                          <a:latin typeface="Arial"/>
                        </a:rPr>
                        <a:t>PAZARLIK</a:t>
                      </a:r>
                    </a:p>
                  </a:txBody>
                  <a:tcPr marL="0" marR="0" marT="0" marB="0" anchor="ctr">
                    <a:solidFill>
                      <a:srgbClr val="DDE9FC"/>
                    </a:solidFill>
                  </a:tcPr>
                </a:tc>
                <a:tc>
                  <a:txBody>
                    <a:bodyPr/>
                    <a:lstStyle/>
                    <a:p>
                      <a:pPr marL="0" marR="0" indent="0" algn="ctr">
                        <a:lnSpc>
                          <a:spcPct val="139000"/>
                        </a:lnSpc>
                      </a:pPr>
                      <a:r>
                        <a:rPr lang="tr" sz="450">
                          <a:latin typeface="Arial"/>
                        </a:rPr>
                        <a:t>ABDİHAŞ İNŞAAT TAAHHÜT NAKLİYAT Tl AIİZI.İK GIDA TİCARET İtMİTED ŞİRKETİ</a:t>
                      </a:r>
                    </a:p>
                  </a:txBody>
                  <a:tcPr marL="0" marR="0" marT="0" marB="0" anchor="ctr"/>
                </a:tc>
                <a:tc>
                  <a:txBody>
                    <a:bodyPr/>
                    <a:lstStyle/>
                    <a:p>
                      <a:pPr marL="0" marR="0" indent="88900"/>
                      <a:r>
                        <a:rPr lang="tr" sz="450">
                          <a:latin typeface="Arial"/>
                        </a:rPr>
                        <a:t>751.930.00</a:t>
                      </a:r>
                    </a:p>
                  </a:txBody>
                  <a:tcPr marL="0" marR="0" marT="0" marB="0" anchor="ctr"/>
                </a:tc>
                <a:tc>
                  <a:txBody>
                    <a:bodyPr/>
                    <a:lstStyle/>
                    <a:p>
                      <a:pPr marL="0" marR="0" indent="0"/>
                      <a:r>
                        <a:rPr lang="tr" sz="450">
                          <a:latin typeface="Arial"/>
                        </a:rPr>
                        <a:t>04 09 2025</a:t>
                      </a:r>
                    </a:p>
                  </a:txBody>
                  <a:tcPr marL="0" marR="0" marT="0" marB="0" anchor="ctr"/>
                </a:tc>
                <a:tc>
                  <a:txBody>
                    <a:bodyPr/>
                    <a:lstStyle/>
                    <a:p>
                      <a:pPr marL="0" marR="0" indent="0"/>
                      <a:r>
                        <a:rPr lang="tr" sz="450">
                          <a:latin typeface="Arial"/>
                        </a:rPr>
                        <a:t>19.09.2025</a:t>
                      </a:r>
                    </a:p>
                  </a:txBody>
                  <a:tcPr marL="0" marR="0" marT="0" marB="0" anchor="ctr"/>
                </a:tc>
                <a:extLst>
                  <a:ext uri="{0D108BD9-81ED-4DB2-BD59-A6C34878D82A}">
                    <a16:rowId xmlns:a16="http://schemas.microsoft.com/office/drawing/2014/main" val="10011"/>
                  </a:ext>
                </a:extLst>
              </a:tr>
              <a:tr h="432816">
                <a:tc>
                  <a:txBody>
                    <a:bodyPr/>
                    <a:lstStyle/>
                    <a:p>
                      <a:pPr marL="0" marR="0" indent="0"/>
                      <a:r>
                        <a:rPr lang="tr" sz="450">
                          <a:latin typeface="Arial"/>
                        </a:rPr>
                        <a:t>13</a:t>
                      </a:r>
                    </a:p>
                  </a:txBody>
                  <a:tcPr marL="0" marR="0" marT="0" marB="0" anchor="ctr"/>
                </a:tc>
                <a:tc>
                  <a:txBody>
                    <a:bodyPr/>
                    <a:lstStyle/>
                    <a:p>
                      <a:pPr marL="0" marR="0" indent="0"/>
                      <a:r>
                        <a:rPr lang="tr" sz="450">
                          <a:latin typeface="Arial"/>
                        </a:rPr>
                        <a:t>2025/1547628</a:t>
                      </a:r>
                    </a:p>
                  </a:txBody>
                  <a:tcPr marL="0" marR="0" marT="0" marB="0" anchor="ctr"/>
                </a:tc>
                <a:tc>
                  <a:txBody>
                    <a:bodyPr/>
                    <a:lstStyle/>
                    <a:p>
                      <a:pPr marL="0" marR="0" indent="0" algn="ctr">
                        <a:lnSpc>
                          <a:spcPct val="125000"/>
                        </a:lnSpc>
                      </a:pPr>
                      <a:r>
                        <a:rPr lang="tr" sz="450">
                          <a:latin typeface="Arial"/>
                        </a:rPr>
                        <a:t>FEN İŞLERİ MÜDÜRLÜĞÜ</a:t>
                      </a:r>
                    </a:p>
                  </a:txBody>
                  <a:tcPr marL="0" marR="0" marT="0" marB="0" anchor="ctr"/>
                </a:tc>
                <a:tc>
                  <a:txBody>
                    <a:bodyPr/>
                    <a:lstStyle/>
                    <a:p>
                      <a:pPr marL="0" marR="0" indent="0"/>
                      <a:r>
                        <a:rPr lang="tr" sz="450">
                          <a:latin typeface="Arial"/>
                        </a:rPr>
                        <a:t>AYDINLATMA DİREĞİ MAL ALİM İŞİ</a:t>
                      </a:r>
                    </a:p>
                  </a:txBody>
                  <a:tcPr marL="0" marR="0" marT="0" marB="0" anchor="ctr"/>
                </a:tc>
                <a:tc gridSpan="2">
                  <a:txBody>
                    <a:bodyPr/>
                    <a:lstStyle/>
                    <a:p>
                      <a:pPr marL="0" marR="0" indent="0" algn="ctr"/>
                      <a:r>
                        <a:rPr lang="tr" sz="450">
                          <a:latin typeface="Arial"/>
                        </a:rPr>
                        <a:t>M Al</a:t>
                      </a:r>
                    </a:p>
                  </a:txBody>
                  <a:tcPr marL="0" marR="0" marT="0" marB="0" anchor="ctr"/>
                </a:tc>
                <a:tc hMerge="1">
                  <a:txBody>
                    <a:bodyPr/>
                    <a:lstStyle/>
                    <a:p>
                      <a:endParaRPr sz="2100"/>
                    </a:p>
                  </a:txBody>
                  <a:tcPr marL="0" marR="0" marT="0" marB="0"/>
                </a:tc>
                <a:tc>
                  <a:txBody>
                    <a:bodyPr/>
                    <a:lstStyle/>
                    <a:p>
                      <a:pPr marL="0" marR="0" indent="0" algn="ctr"/>
                      <a:r>
                        <a:rPr lang="tr" sz="450">
                          <a:latin typeface="Arial"/>
                        </a:rPr>
                        <a:t>AÇIK</a:t>
                      </a:r>
                    </a:p>
                  </a:txBody>
                  <a:tcPr marL="0" marR="0" marT="0" marB="0" anchor="ctr"/>
                </a:tc>
                <a:tc>
                  <a:txBody>
                    <a:bodyPr/>
                    <a:lstStyle/>
                    <a:p>
                      <a:pPr marL="0" marR="0" indent="0" algn="ctr">
                        <a:lnSpc>
                          <a:spcPct val="139000"/>
                        </a:lnSpc>
                      </a:pPr>
                      <a:r>
                        <a:rPr lang="tr" sz="450">
                          <a:latin typeface="Arial"/>
                        </a:rPr>
                        <a:t>EKALDES AYDINLATMA SANAYİ VE TİCARET ANONİM ŞİRKETİ</a:t>
                      </a:r>
                    </a:p>
                  </a:txBody>
                  <a:tcPr marL="0" marR="0" marT="0" marB="0" anchor="ctr"/>
                </a:tc>
                <a:tc>
                  <a:txBody>
                    <a:bodyPr/>
                    <a:lstStyle/>
                    <a:p>
                      <a:pPr marL="0" marR="0" indent="0"/>
                      <a:r>
                        <a:rPr lang="tr" sz="450">
                          <a:latin typeface="Arial"/>
                        </a:rPr>
                        <a:t>1.727.000.00</a:t>
                      </a:r>
                    </a:p>
                  </a:txBody>
                  <a:tcPr marL="0" marR="0" marT="0" marB="0" anchor="ctr"/>
                </a:tc>
                <a:tc>
                  <a:txBody>
                    <a:bodyPr/>
                    <a:lstStyle/>
                    <a:p>
                      <a:pPr marL="0" marR="0" indent="0"/>
                      <a:r>
                        <a:rPr lang="tr" sz="450">
                          <a:latin typeface="Arial"/>
                        </a:rPr>
                        <a:t>15 10 2025</a:t>
                      </a:r>
                    </a:p>
                  </a:txBody>
                  <a:tcPr marL="0" marR="0" marT="0" marB="0" anchor="ctr"/>
                </a:tc>
                <a:tc>
                  <a:txBody>
                    <a:bodyPr/>
                    <a:lstStyle/>
                    <a:p>
                      <a:pPr marL="0" marR="0" indent="0" algn="just"/>
                      <a:r>
                        <a:rPr lang="tr" sz="450">
                          <a:latin typeface="Arial"/>
                        </a:rPr>
                        <a:t>06.11 2025</a:t>
                      </a:r>
                    </a:p>
                  </a:txBody>
                  <a:tcPr marL="0" marR="0" marT="0" marB="0" anchor="ctr"/>
                </a:tc>
                <a:extLst>
                  <a:ext uri="{0D108BD9-81ED-4DB2-BD59-A6C34878D82A}">
                    <a16:rowId xmlns:a16="http://schemas.microsoft.com/office/drawing/2014/main" val="10012"/>
                  </a:ext>
                </a:extLst>
              </a:tr>
              <a:tr h="432816">
                <a:tc>
                  <a:txBody>
                    <a:bodyPr/>
                    <a:lstStyle/>
                    <a:p>
                      <a:pPr marL="0" marR="0" indent="0"/>
                      <a:r>
                        <a:rPr lang="tr" sz="450">
                          <a:latin typeface="Arial"/>
                        </a:rPr>
                        <a:t>14</a:t>
                      </a:r>
                    </a:p>
                  </a:txBody>
                  <a:tcPr marL="0" marR="0" marT="0" marB="0" anchor="ctr"/>
                </a:tc>
                <a:tc>
                  <a:txBody>
                    <a:bodyPr/>
                    <a:lstStyle/>
                    <a:p>
                      <a:pPr marL="0" marR="0" indent="0"/>
                      <a:r>
                        <a:rPr lang="tr" sz="450">
                          <a:latin typeface="Arial"/>
                        </a:rPr>
                        <a:t>2025/1570356</a:t>
                      </a:r>
                    </a:p>
                  </a:txBody>
                  <a:tcPr marL="0" marR="0" marT="0" marB="0" anchor="ctr"/>
                </a:tc>
                <a:tc>
                  <a:txBody>
                    <a:bodyPr/>
                    <a:lstStyle/>
                    <a:p>
                      <a:pPr marL="0" marR="0" indent="0" algn="ctr">
                        <a:lnSpc>
                          <a:spcPct val="121000"/>
                        </a:lnSpc>
                      </a:pPr>
                      <a:r>
                        <a:rPr lang="tr" sz="450">
                          <a:latin typeface="Arial"/>
                        </a:rPr>
                        <a:t>FEN İŞLERİ MÜDÜRLÜĞÜ</a:t>
                      </a:r>
                    </a:p>
                  </a:txBody>
                  <a:tcPr marL="0" marR="0" marT="0" marB="0" anchor="ctr"/>
                </a:tc>
                <a:tc>
                  <a:txBody>
                    <a:bodyPr/>
                    <a:lstStyle/>
                    <a:p>
                      <a:pPr marL="0" marR="0" indent="0" algn="r"/>
                      <a:r>
                        <a:rPr lang="tr" sz="1700">
                          <a:latin typeface="Arial"/>
                        </a:rPr>
                        <a:t>1</a:t>
                      </a:r>
                    </a:p>
                    <a:p>
                      <a:pPr marL="0" marR="0" indent="0">
                        <a:lnSpc>
                          <a:spcPct val="83000"/>
                        </a:lnSpc>
                      </a:pPr>
                      <a:r>
                        <a:rPr lang="tr" sz="450">
                          <a:latin typeface="Arial"/>
                        </a:rPr>
                        <a:t>HAZIR BETON (CJ«7) MAL ALIMI İŞİ</a:t>
                      </a:r>
                    </a:p>
                  </a:txBody>
                  <a:tcPr marL="0" marR="0" marT="0" marB="0"/>
                </a:tc>
                <a:tc gridSpan="2">
                  <a:txBody>
                    <a:bodyPr/>
                    <a:lstStyle/>
                    <a:p>
                      <a:pPr marL="0" marR="0" indent="0" algn="ctr">
                        <a:lnSpc>
                          <a:spcPct val="88000"/>
                        </a:lnSpc>
                      </a:pPr>
                      <a:r>
                        <a:rPr lang="tr" sz="450">
                          <a:latin typeface="Arial"/>
                        </a:rPr>
                        <a:t>:)52 MAI</a:t>
                      </a:r>
                    </a:p>
                  </a:txBody>
                  <a:tcPr marL="0" marR="0" marT="0" marB="0"/>
                </a:tc>
                <a:tc hMerge="1">
                  <a:txBody>
                    <a:bodyPr/>
                    <a:lstStyle/>
                    <a:p>
                      <a:endParaRPr sz="2100"/>
                    </a:p>
                  </a:txBody>
                  <a:tcPr marL="0" marR="0" marT="0" marB="0"/>
                </a:tc>
                <a:tc>
                  <a:txBody>
                    <a:bodyPr/>
                    <a:lstStyle/>
                    <a:p>
                      <a:pPr marL="0" marR="0" indent="0" algn="ctr"/>
                      <a:r>
                        <a:rPr lang="tr" sz="450">
                          <a:latin typeface="Arial"/>
                        </a:rPr>
                        <a:t>AÇIK</a:t>
                      </a:r>
                    </a:p>
                  </a:txBody>
                  <a:tcPr marL="0" marR="0" marT="0" marB="0" anchor="ctr"/>
                </a:tc>
                <a:tc>
                  <a:txBody>
                    <a:bodyPr/>
                    <a:lstStyle/>
                    <a:p>
                      <a:pPr marL="0" marR="0" indent="0" algn="ctr">
                        <a:lnSpc>
                          <a:spcPct val="139000"/>
                        </a:lnSpc>
                      </a:pPr>
                      <a:r>
                        <a:rPr lang="tr" sz="450">
                          <a:latin typeface="Arial"/>
                        </a:rPr>
                        <a:t>ŞAR İNŞAAT SANAYİ VE TİCARET ANONİM ŞİRKETİ</a:t>
                      </a:r>
                    </a:p>
                  </a:txBody>
                  <a:tcPr marL="0" marR="0" marT="0" marB="0" anchor="ctr"/>
                </a:tc>
                <a:tc>
                  <a:txBody>
                    <a:bodyPr/>
                    <a:lstStyle/>
                    <a:p>
                      <a:pPr marL="0" marR="0" indent="0"/>
                      <a:r>
                        <a:rPr lang="tr" sz="450">
                          <a:latin typeface="Arial"/>
                        </a:rPr>
                        <a:t>2.323.750,00</a:t>
                      </a:r>
                    </a:p>
                  </a:txBody>
                  <a:tcPr marL="0" marR="0" marT="0" marB="0" anchor="ctr"/>
                </a:tc>
                <a:tc>
                  <a:txBody>
                    <a:bodyPr/>
                    <a:lstStyle/>
                    <a:p>
                      <a:pPr marL="0" marR="0" indent="0"/>
                      <a:r>
                        <a:rPr lang="tr" sz="450">
                          <a:latin typeface="Arial"/>
                        </a:rPr>
                        <a:t>16.10.2025</a:t>
                      </a:r>
                    </a:p>
                  </a:txBody>
                  <a:tcPr marL="0" marR="0" marT="0" marB="0" anchor="ctr"/>
                </a:tc>
                <a:tc>
                  <a:txBody>
                    <a:bodyPr/>
                    <a:lstStyle/>
                    <a:p>
                      <a:pPr marL="0" marR="0" indent="0"/>
                      <a:r>
                        <a:rPr lang="tr" sz="450">
                          <a:latin typeface="Arial"/>
                        </a:rPr>
                        <a:t>10.11.2025</a:t>
                      </a:r>
                    </a:p>
                  </a:txBody>
                  <a:tcPr marL="0" marR="0" marT="0" marB="0" anchor="ctr"/>
                </a:tc>
                <a:extLst>
                  <a:ext uri="{0D108BD9-81ED-4DB2-BD59-A6C34878D82A}">
                    <a16:rowId xmlns:a16="http://schemas.microsoft.com/office/drawing/2014/main" val="10013"/>
                  </a:ext>
                </a:extLst>
              </a:tr>
              <a:tr h="435864">
                <a:tc>
                  <a:txBody>
                    <a:bodyPr/>
                    <a:lstStyle/>
                    <a:p>
                      <a:pPr marL="0" marR="0" indent="0"/>
                      <a:r>
                        <a:rPr lang="tr" sz="450">
                          <a:latin typeface="Arial"/>
                        </a:rPr>
                        <a:t>15</a:t>
                      </a:r>
                    </a:p>
                  </a:txBody>
                  <a:tcPr marL="0" marR="0" marT="0" marB="0" anchor="ctr"/>
                </a:tc>
                <a:tc>
                  <a:txBody>
                    <a:bodyPr/>
                    <a:lstStyle/>
                    <a:p>
                      <a:pPr marL="0" marR="0" indent="0"/>
                      <a:r>
                        <a:rPr lang="tr" sz="450">
                          <a:latin typeface="Arial"/>
                        </a:rPr>
                        <a:t>2025/166865 5</a:t>
                      </a:r>
                    </a:p>
                  </a:txBody>
                  <a:tcPr marL="0" marR="0" marT="0" marB="0" anchor="ctr"/>
                </a:tc>
                <a:tc>
                  <a:txBody>
                    <a:bodyPr/>
                    <a:lstStyle/>
                    <a:p>
                      <a:pPr marL="0" marR="0" indent="0" algn="ctr"/>
                      <a:r>
                        <a:rPr lang="tr" sz="450">
                          <a:latin typeface="Arial"/>
                        </a:rPr>
                        <a:t>FEN İŞLERİ</a:t>
                      </a:r>
                    </a:p>
                    <a:p>
                      <a:pPr marL="0" marR="0" indent="0" algn="ctr"/>
                      <a:r>
                        <a:rPr lang="tr" sz="450">
                          <a:latin typeface="Arial"/>
                        </a:rPr>
                        <a:t>MÜDÜRLÜĞÜ</a:t>
                      </a:r>
                    </a:p>
                  </a:txBody>
                  <a:tcPr marL="0" marR="0" marT="0" marB="0" anchor="ctr"/>
                </a:tc>
                <a:tc>
                  <a:txBody>
                    <a:bodyPr/>
                    <a:lstStyle/>
                    <a:p>
                      <a:pPr marL="0" marR="0" indent="0"/>
                      <a:r>
                        <a:rPr lang="tr" sz="450">
                          <a:latin typeface="Arial"/>
                        </a:rPr>
                        <a:t>İYİDERE SEMT SAHALARI YAPIM İŞİ</a:t>
                      </a:r>
                    </a:p>
                  </a:txBody>
                  <a:tcPr marL="0" marR="0" marT="0" marB="0" anchor="ctr"/>
                </a:tc>
                <a:tc gridSpan="2">
                  <a:txBody>
                    <a:bodyPr/>
                    <a:lstStyle/>
                    <a:p>
                      <a:pPr marL="0" marR="0" indent="0" algn="ctr"/>
                      <a:r>
                        <a:rPr lang="tr" sz="450">
                          <a:latin typeface="Arial"/>
                        </a:rPr>
                        <a:t>YAPIM</a:t>
                      </a:r>
                    </a:p>
                  </a:txBody>
                  <a:tcPr marL="0" marR="0" marT="0" marB="0" anchor="ctr"/>
                </a:tc>
                <a:tc hMerge="1">
                  <a:txBody>
                    <a:bodyPr/>
                    <a:lstStyle/>
                    <a:p>
                      <a:endParaRPr sz="2100"/>
                    </a:p>
                  </a:txBody>
                  <a:tcPr marL="0" marR="0" marT="0" marB="0"/>
                </a:tc>
                <a:tc>
                  <a:txBody>
                    <a:bodyPr/>
                    <a:lstStyle/>
                    <a:p>
                      <a:pPr marL="0" marR="0" indent="0" algn="ctr"/>
                      <a:r>
                        <a:rPr lang="tr" sz="450">
                          <a:latin typeface="Arial"/>
                        </a:rPr>
                        <a:t>AÇIK</a:t>
                      </a:r>
                    </a:p>
                  </a:txBody>
                  <a:tcPr marL="0" marR="0" marT="0" marB="0" anchor="ctr"/>
                </a:tc>
                <a:tc>
                  <a:txBody>
                    <a:bodyPr/>
                    <a:lstStyle/>
                    <a:p>
                      <a:pPr marL="0" marR="0" indent="0" algn="ctr">
                        <a:lnSpc>
                          <a:spcPct val="141000"/>
                        </a:lnSpc>
                      </a:pPr>
                      <a:r>
                        <a:rPr lang="tr" sz="450">
                          <a:latin typeface="Arial"/>
                        </a:rPr>
                        <a:t>SİPAHtöGLU PEYZAJ ÇEVRE DÜZENLEME İNŞAAT GIDA TURİZM SANAYİ VE TİCARET LİMİTED ŞİRKETİ</a:t>
                      </a:r>
                    </a:p>
                  </a:txBody>
                  <a:tcPr marL="0" marR="0" marT="0" marB="0" anchor="b"/>
                </a:tc>
                <a:tc>
                  <a:txBody>
                    <a:bodyPr/>
                    <a:lstStyle/>
                    <a:p>
                      <a:pPr marL="0" marR="0" indent="0"/>
                      <a:r>
                        <a:rPr lang="tr" sz="450">
                          <a:latin typeface="Arial"/>
                        </a:rPr>
                        <a:t>41.743.000,00</a:t>
                      </a:r>
                    </a:p>
                  </a:txBody>
                  <a:tcPr marL="0" marR="0" marT="0" marB="0" anchor="ctr"/>
                </a:tc>
                <a:tc>
                  <a:txBody>
                    <a:bodyPr/>
                    <a:lstStyle/>
                    <a:p>
                      <a:pPr marL="0" marR="0" indent="0"/>
                      <a:r>
                        <a:rPr lang="tr" sz="450">
                          <a:latin typeface="Arial"/>
                        </a:rPr>
                        <a:t>07.11.2025</a:t>
                      </a:r>
                    </a:p>
                  </a:txBody>
                  <a:tcPr marL="0" marR="0" marT="0" marB="0" anchor="ctr"/>
                </a:tc>
                <a:tc>
                  <a:txBody>
                    <a:bodyPr/>
                    <a:lstStyle/>
                    <a:p>
                      <a:pPr marL="0" marR="0" indent="0" algn="just"/>
                      <a:r>
                        <a:rPr lang="tr" sz="450">
                          <a:latin typeface="Arial"/>
                        </a:rPr>
                        <a:t>02.12.2025</a:t>
                      </a:r>
                    </a:p>
                  </a:txBody>
                  <a:tcPr marL="0" marR="0" marT="0" marB="0" anchor="ctr"/>
                </a:tc>
                <a:extLst>
                  <a:ext uri="{0D108BD9-81ED-4DB2-BD59-A6C34878D82A}">
                    <a16:rowId xmlns:a16="http://schemas.microsoft.com/office/drawing/2014/main" val="10014"/>
                  </a:ext>
                </a:extLst>
              </a:tr>
              <a:tr h="429768">
                <a:tc>
                  <a:txBody>
                    <a:bodyPr/>
                    <a:lstStyle/>
                    <a:p>
                      <a:pPr marL="0" marR="0" indent="0"/>
                      <a:r>
                        <a:rPr lang="tr" sz="450">
                          <a:latin typeface="Arial"/>
                        </a:rPr>
                        <a:t>16</a:t>
                      </a:r>
                    </a:p>
                  </a:txBody>
                  <a:tcPr marL="0" marR="0" marT="0" marB="0" anchor="ctr"/>
                </a:tc>
                <a:tc>
                  <a:txBody>
                    <a:bodyPr/>
                    <a:lstStyle/>
                    <a:p>
                      <a:pPr marL="0" marR="0" indent="0"/>
                      <a:r>
                        <a:rPr lang="tr" sz="450">
                          <a:latin typeface="Arial"/>
                        </a:rPr>
                        <a:t>2025/1872357</a:t>
                      </a:r>
                    </a:p>
                  </a:txBody>
                  <a:tcPr marL="0" marR="0" marT="0" marB="0" anchor="ctr"/>
                </a:tc>
                <a:tc>
                  <a:txBody>
                    <a:bodyPr/>
                    <a:lstStyle/>
                    <a:p>
                      <a:pPr marL="0" marR="0" indent="0" algn="ctr">
                        <a:lnSpc>
                          <a:spcPct val="121000"/>
                        </a:lnSpc>
                      </a:pPr>
                      <a:r>
                        <a:rPr lang="tr" sz="450">
                          <a:latin typeface="Arial"/>
                        </a:rPr>
                        <a:t>FEN İŞLERİ MÜDÜRLÜĞÜ</a:t>
                      </a:r>
                    </a:p>
                  </a:txBody>
                  <a:tcPr marL="0" marR="0" marT="0" marB="0" anchor="ctr"/>
                </a:tc>
                <a:tc>
                  <a:txBody>
                    <a:bodyPr/>
                    <a:lstStyle/>
                    <a:p>
                      <a:pPr marL="0" marR="0" indent="0"/>
                      <a:r>
                        <a:rPr lang="tr" sz="450">
                          <a:latin typeface="Arial"/>
                        </a:rPr>
                        <a:t>TAŞ DUVAR YAPIM İŞİ</a:t>
                      </a:r>
                    </a:p>
                  </a:txBody>
                  <a:tcPr marL="0" marR="0" marT="0" marB="0" anchor="ctr"/>
                </a:tc>
                <a:tc gridSpan="2">
                  <a:txBody>
                    <a:bodyPr/>
                    <a:lstStyle/>
                    <a:p>
                      <a:pPr marL="0" marR="0" indent="0" algn="ctr"/>
                      <a:r>
                        <a:rPr lang="tr" sz="450">
                          <a:latin typeface="Arial"/>
                        </a:rPr>
                        <a:t>YAPIM</a:t>
                      </a:r>
                    </a:p>
                  </a:txBody>
                  <a:tcPr marL="0" marR="0" marT="0" marB="0" anchor="ctr"/>
                </a:tc>
                <a:tc hMerge="1">
                  <a:txBody>
                    <a:bodyPr/>
                    <a:lstStyle/>
                    <a:p>
                      <a:endParaRPr sz="2100"/>
                    </a:p>
                  </a:txBody>
                  <a:tcPr marL="0" marR="0" marT="0" marB="0"/>
                </a:tc>
                <a:tc>
                  <a:txBody>
                    <a:bodyPr/>
                    <a:lstStyle/>
                    <a:p>
                      <a:pPr marL="0" marR="0" indent="0"/>
                      <a:r>
                        <a:rPr lang="tr" sz="450">
                          <a:latin typeface="Arial"/>
                        </a:rPr>
                        <a:t>PAZARLIK</a:t>
                      </a:r>
                    </a:p>
                  </a:txBody>
                  <a:tcPr marL="0" marR="0" marT="0" marB="0" anchor="ctr"/>
                </a:tc>
                <a:tc>
                  <a:txBody>
                    <a:bodyPr/>
                    <a:lstStyle/>
                    <a:p>
                      <a:pPr marL="0" marR="0" indent="0" algn="ctr">
                        <a:lnSpc>
                          <a:spcPct val="142000"/>
                        </a:lnSpc>
                      </a:pPr>
                      <a:r>
                        <a:rPr lang="tr" sz="450">
                          <a:latin typeface="Arial"/>
                        </a:rPr>
                        <a:t>ÖZDEMİR TAŞ YAPI İNŞAAT TAAHHÜT MADENCİLİK TURİZM PETROL ÜRÜNLERİ SANAYİ VE TİCARET LtMtTED ŞİRKETl</a:t>
                      </a:r>
                    </a:p>
                  </a:txBody>
                  <a:tcPr marL="0" marR="0" marT="0" marB="0" anchor="b"/>
                </a:tc>
                <a:tc>
                  <a:txBody>
                    <a:bodyPr/>
                    <a:lstStyle/>
                    <a:p>
                      <a:pPr marL="0" marR="0" indent="88900"/>
                      <a:r>
                        <a:rPr lang="tr" sz="450">
                          <a:latin typeface="Arial"/>
                        </a:rPr>
                        <a:t>665.094.96</a:t>
                      </a:r>
                    </a:p>
                  </a:txBody>
                  <a:tcPr marL="0" marR="0" marT="0" marB="0" anchor="ctr"/>
                </a:tc>
                <a:tc>
                  <a:txBody>
                    <a:bodyPr/>
                    <a:lstStyle/>
                    <a:p>
                      <a:pPr marL="0" marR="0" indent="0"/>
                      <a:r>
                        <a:rPr lang="tr" sz="450">
                          <a:latin typeface="Arial"/>
                        </a:rPr>
                        <a:t>30.10 2025</a:t>
                      </a:r>
                    </a:p>
                  </a:txBody>
                  <a:tcPr marL="0" marR="0" marT="0" marB="0" anchor="ctr"/>
                </a:tc>
                <a:tc>
                  <a:txBody>
                    <a:bodyPr/>
                    <a:lstStyle/>
                    <a:p>
                      <a:pPr marL="0" marR="0" indent="0"/>
                      <a:r>
                        <a:rPr lang="tr" sz="450">
                          <a:latin typeface="Arial"/>
                        </a:rPr>
                        <a:t>13.11.2025</a:t>
                      </a:r>
                    </a:p>
                  </a:txBody>
                  <a:tcPr marL="0" marR="0" marT="0" marB="0" anchor="ctr"/>
                </a:tc>
                <a:extLst>
                  <a:ext uri="{0D108BD9-81ED-4DB2-BD59-A6C34878D82A}">
                    <a16:rowId xmlns:a16="http://schemas.microsoft.com/office/drawing/2014/main" val="10015"/>
                  </a:ext>
                </a:extLst>
              </a:tr>
              <a:tr h="432816">
                <a:tc>
                  <a:txBody>
                    <a:bodyPr/>
                    <a:lstStyle/>
                    <a:p>
                      <a:pPr marL="0" marR="0" indent="0"/>
                      <a:r>
                        <a:rPr lang="tr" sz="450">
                          <a:latin typeface="Arial"/>
                        </a:rPr>
                        <a:t>17</a:t>
                      </a:r>
                    </a:p>
                  </a:txBody>
                  <a:tcPr marL="0" marR="0" marT="0" marB="0" anchor="ctr"/>
                </a:tc>
                <a:tc>
                  <a:txBody>
                    <a:bodyPr/>
                    <a:lstStyle/>
                    <a:p>
                      <a:pPr marL="0" marR="0" indent="0"/>
                      <a:r>
                        <a:rPr lang="tr" sz="450">
                          <a:latin typeface="Arial"/>
                        </a:rPr>
                        <a:t>2025/1945219</a:t>
                      </a:r>
                    </a:p>
                  </a:txBody>
                  <a:tcPr marL="0" marR="0" marT="0" marB="0" anchor="ctr"/>
                </a:tc>
                <a:tc>
                  <a:txBody>
                    <a:bodyPr/>
                    <a:lstStyle/>
                    <a:p>
                      <a:pPr marL="0" marR="0" indent="0" algn="ctr">
                        <a:lnSpc>
                          <a:spcPct val="121000"/>
                        </a:lnSpc>
                      </a:pPr>
                      <a:r>
                        <a:rPr lang="tr" sz="450">
                          <a:latin typeface="Arial"/>
                        </a:rPr>
                        <a:t>FEN İŞLERİ MÜDÜRLÜĞÜ</a:t>
                      </a:r>
                    </a:p>
                  </a:txBody>
                  <a:tcPr marL="0" marR="0" marT="0" marB="0" anchor="ctr"/>
                </a:tc>
                <a:tc>
                  <a:txBody>
                    <a:bodyPr/>
                    <a:lstStyle/>
                    <a:p>
                      <a:pPr marL="0" marR="0" indent="0"/>
                      <a:r>
                        <a:rPr lang="tr" sz="450">
                          <a:latin typeface="Arial"/>
                        </a:rPr>
                        <a:t>AKARYAKIT MAL ALIM İŞİ</a:t>
                      </a:r>
                    </a:p>
                  </a:txBody>
                  <a:tcPr marL="0" marR="0" marT="0" marB="0" anchor="ctr"/>
                </a:tc>
                <a:tc gridSpan="2">
                  <a:txBody>
                    <a:bodyPr/>
                    <a:lstStyle/>
                    <a:p>
                      <a:pPr marL="0" marR="0" indent="0" algn="ctr"/>
                      <a:r>
                        <a:rPr lang="tr" sz="450">
                          <a:latin typeface="Arial"/>
                        </a:rPr>
                        <a:t>MAL</a:t>
                      </a:r>
                    </a:p>
                  </a:txBody>
                  <a:tcPr marL="0" marR="0" marT="0" marB="0" anchor="ctr"/>
                </a:tc>
                <a:tc hMerge="1">
                  <a:txBody>
                    <a:bodyPr/>
                    <a:lstStyle/>
                    <a:p>
                      <a:endParaRPr sz="2100"/>
                    </a:p>
                  </a:txBody>
                  <a:tcPr marL="0" marR="0" marT="0" marB="0"/>
                </a:tc>
                <a:tc>
                  <a:txBody>
                    <a:bodyPr/>
                    <a:lstStyle/>
                    <a:p>
                      <a:pPr marL="0" marR="0" indent="0" algn="ctr"/>
                      <a:r>
                        <a:rPr lang="tr" sz="450">
                          <a:latin typeface="Arial"/>
                        </a:rPr>
                        <a:t>AÇIK</a:t>
                      </a:r>
                    </a:p>
                  </a:txBody>
                  <a:tcPr marL="0" marR="0" marT="0" marB="0" anchor="ctr"/>
                </a:tc>
                <a:tc>
                  <a:txBody>
                    <a:bodyPr/>
                    <a:lstStyle/>
                    <a:p>
                      <a:pPr marL="0" marR="0" indent="0" algn="ctr">
                        <a:lnSpc>
                          <a:spcPct val="141000"/>
                        </a:lnSpc>
                      </a:pPr>
                      <a:r>
                        <a:rPr lang="tr" sz="450">
                          <a:latin typeface="Arial"/>
                        </a:rPr>
                        <a:t>M.T.PETROL PETROL ÜRÜN VE GEREÇLERİ GIDA TEMİZLİK TEKEL MADDELERİ TİCARET LİMİTED ŞİRKETİ</a:t>
                      </a:r>
                    </a:p>
                  </a:txBody>
                  <a:tcPr marL="0" marR="0" marT="0" marB="0" anchor="b"/>
                </a:tc>
                <a:tc>
                  <a:txBody>
                    <a:bodyPr/>
                    <a:lstStyle/>
                    <a:p>
                      <a:pPr marL="0" marR="0" indent="0"/>
                      <a:r>
                        <a:rPr lang="tr" sz="450">
                          <a:latin typeface="Arial"/>
                        </a:rPr>
                        <a:t>4.290.300,00</a:t>
                      </a:r>
                    </a:p>
                  </a:txBody>
                  <a:tcPr marL="0" marR="0" marT="0" marB="0" anchor="ctr"/>
                </a:tc>
                <a:tc>
                  <a:txBody>
                    <a:bodyPr/>
                    <a:lstStyle/>
                    <a:p>
                      <a:pPr marL="0" marR="0" indent="0"/>
                      <a:r>
                        <a:rPr lang="tr" sz="450">
                          <a:latin typeface="Arial"/>
                        </a:rPr>
                        <a:t>02.12.2025</a:t>
                      </a:r>
                    </a:p>
                  </a:txBody>
                  <a:tcPr marL="0" marR="0" marT="0" marB="0" anchor="ctr"/>
                </a:tc>
                <a:tc>
                  <a:txBody>
                    <a:bodyPr/>
                    <a:lstStyle/>
                    <a:p>
                      <a:pPr marL="0" marR="0" indent="0"/>
                      <a:r>
                        <a:rPr lang="tr" sz="450">
                          <a:latin typeface="Arial"/>
                        </a:rPr>
                        <a:t>19.12.2025</a:t>
                      </a:r>
                    </a:p>
                  </a:txBody>
                  <a:tcPr marL="0" marR="0" marT="0" marB="0" anchor="ctr"/>
                </a:tc>
                <a:extLst>
                  <a:ext uri="{0D108BD9-81ED-4DB2-BD59-A6C34878D82A}">
                    <a16:rowId xmlns:a16="http://schemas.microsoft.com/office/drawing/2014/main" val="10016"/>
                  </a:ext>
                </a:extLst>
              </a:tr>
              <a:tr h="426720">
                <a:tc>
                  <a:txBody>
                    <a:bodyPr/>
                    <a:lstStyle/>
                    <a:p>
                      <a:pPr marL="0" marR="0" indent="0"/>
                      <a:r>
                        <a:rPr lang="tr" sz="450">
                          <a:latin typeface="Arial"/>
                        </a:rPr>
                        <a:t>18</a:t>
                      </a:r>
                    </a:p>
                  </a:txBody>
                  <a:tcPr marL="0" marR="0" marT="0" marB="0" anchor="ctr"/>
                </a:tc>
                <a:tc>
                  <a:txBody>
                    <a:bodyPr/>
                    <a:lstStyle/>
                    <a:p>
                      <a:pPr marL="0" marR="0" indent="0"/>
                      <a:r>
                        <a:rPr lang="tr" sz="450">
                          <a:latin typeface="Arial"/>
                        </a:rPr>
                        <a:t>2025/1957749</a:t>
                      </a:r>
                    </a:p>
                  </a:txBody>
                  <a:tcPr marL="0" marR="0" marT="0" marB="0" anchor="ctr"/>
                </a:tc>
                <a:tc>
                  <a:txBody>
                    <a:bodyPr/>
                    <a:lstStyle/>
                    <a:p>
                      <a:pPr marL="0" marR="0" indent="0" algn="ctr">
                        <a:lnSpc>
                          <a:spcPct val="115000"/>
                        </a:lnSpc>
                      </a:pPr>
                      <a:r>
                        <a:rPr lang="tr" sz="450">
                          <a:latin typeface="Arial"/>
                        </a:rPr>
                        <a:t>FEN İŞLERİ MÜDÜRLÜĞÜ</a:t>
                      </a:r>
                    </a:p>
                  </a:txBody>
                  <a:tcPr marL="0" marR="0" marT="0" marB="0" anchor="ctr"/>
                </a:tc>
                <a:tc>
                  <a:txBody>
                    <a:bodyPr/>
                    <a:lstStyle/>
                    <a:p>
                      <a:pPr marL="0" marR="0" indent="0"/>
                      <a:r>
                        <a:rPr lang="tr" sz="450">
                          <a:latin typeface="Arial"/>
                        </a:rPr>
                        <a:t>TAŞ DUVAR YAPIM İŞİ</a:t>
                      </a:r>
                    </a:p>
                  </a:txBody>
                  <a:tcPr marL="0" marR="0" marT="0" marB="0" anchor="ctr"/>
                </a:tc>
                <a:tc gridSpan="2">
                  <a:txBody>
                    <a:bodyPr/>
                    <a:lstStyle/>
                    <a:p>
                      <a:pPr marL="0" marR="0" indent="0" algn="ctr"/>
                      <a:r>
                        <a:rPr lang="tr" sz="450">
                          <a:latin typeface="Arial"/>
                        </a:rPr>
                        <a:t>YAPIM</a:t>
                      </a:r>
                    </a:p>
                  </a:txBody>
                  <a:tcPr marL="0" marR="0" marT="0" marB="0" anchor="ctr"/>
                </a:tc>
                <a:tc hMerge="1">
                  <a:txBody>
                    <a:bodyPr/>
                    <a:lstStyle/>
                    <a:p>
                      <a:endParaRPr sz="2100"/>
                    </a:p>
                  </a:txBody>
                  <a:tcPr marL="0" marR="0" marT="0" marB="0"/>
                </a:tc>
                <a:tc>
                  <a:txBody>
                    <a:bodyPr/>
                    <a:lstStyle/>
                    <a:p>
                      <a:pPr marL="0" marR="0" indent="0" algn="ctr"/>
                      <a:r>
                        <a:rPr lang="tr" sz="450">
                          <a:latin typeface="Arial"/>
                        </a:rPr>
                        <a:t>AÇIK</a:t>
                      </a:r>
                    </a:p>
                  </a:txBody>
                  <a:tcPr marL="0" marR="0" marT="0" marB="0" anchor="ctr"/>
                </a:tc>
                <a:tc>
                  <a:txBody>
                    <a:bodyPr/>
                    <a:lstStyle/>
                    <a:p>
                      <a:pPr marL="0" marR="0" indent="0" algn="ctr">
                        <a:lnSpc>
                          <a:spcPct val="139000"/>
                        </a:lnSpc>
                      </a:pPr>
                      <a:r>
                        <a:rPr lang="tr" sz="450">
                          <a:latin typeface="Arial"/>
                        </a:rPr>
                        <a:t>ABDtBAŞ tNŞVAT TAAHHÜT NAKLİYAT TEMİZLİK GIDA TİCARET LİMİTED ŞİRKETİ</a:t>
                      </a:r>
                    </a:p>
                  </a:txBody>
                  <a:tcPr marL="0" marR="0" marT="0" marB="0" anchor="ctr"/>
                </a:tc>
                <a:tc>
                  <a:txBody>
                    <a:bodyPr/>
                    <a:lstStyle/>
                    <a:p>
                      <a:pPr marL="0" marR="0" indent="0"/>
                      <a:r>
                        <a:rPr lang="tr" sz="450">
                          <a:latin typeface="Arial"/>
                        </a:rPr>
                        <a:t>1.785.520.00</a:t>
                      </a:r>
                    </a:p>
                  </a:txBody>
                  <a:tcPr marL="0" marR="0" marT="0" marB="0" anchor="ctr"/>
                </a:tc>
                <a:tc>
                  <a:txBody>
                    <a:bodyPr/>
                    <a:lstStyle/>
                    <a:p>
                      <a:pPr marL="0" marR="0" indent="0"/>
                      <a:r>
                        <a:rPr lang="tr" sz="450">
                          <a:latin typeface="Arial"/>
                        </a:rPr>
                        <a:t>18.11.2025</a:t>
                      </a:r>
                    </a:p>
                  </a:txBody>
                  <a:tcPr marL="0" marR="0" marT="0" marB="0" anchor="ctr"/>
                </a:tc>
                <a:tc>
                  <a:txBody>
                    <a:bodyPr/>
                    <a:lstStyle/>
                    <a:p>
                      <a:pPr marL="0" marR="0" indent="0"/>
                      <a:r>
                        <a:rPr lang="tr" sz="450">
                          <a:latin typeface="Arial"/>
                        </a:rPr>
                        <a:t>12.12.2025</a:t>
                      </a:r>
                    </a:p>
                  </a:txBody>
                  <a:tcPr marL="0" marR="0" marT="0" marB="0" anchor="ctr"/>
                </a:tc>
                <a:extLst>
                  <a:ext uri="{0D108BD9-81ED-4DB2-BD59-A6C34878D82A}">
                    <a16:rowId xmlns:a16="http://schemas.microsoft.com/office/drawing/2014/main" val="10017"/>
                  </a:ext>
                </a:extLst>
              </a:tr>
              <a:tr h="429768">
                <a:tc>
                  <a:txBody>
                    <a:bodyPr/>
                    <a:lstStyle/>
                    <a:p>
                      <a:pPr marL="0" marR="0" indent="0"/>
                      <a:r>
                        <a:rPr lang="tr" sz="450">
                          <a:latin typeface="Arial"/>
                        </a:rPr>
                        <a:t>19</a:t>
                      </a:r>
                    </a:p>
                  </a:txBody>
                  <a:tcPr marL="0" marR="0" marT="0" marB="0" anchor="ctr"/>
                </a:tc>
                <a:tc>
                  <a:txBody>
                    <a:bodyPr/>
                    <a:lstStyle/>
                    <a:p>
                      <a:pPr marL="0" marR="0" indent="0"/>
                      <a:r>
                        <a:rPr lang="tr" sz="450">
                          <a:latin typeface="Arial"/>
                        </a:rPr>
                        <a:t>2025/1973398</a:t>
                      </a:r>
                    </a:p>
                  </a:txBody>
                  <a:tcPr marL="0" marR="0" marT="0" marB="0" anchor="ctr"/>
                </a:tc>
                <a:tc>
                  <a:txBody>
                    <a:bodyPr/>
                    <a:lstStyle/>
                    <a:p>
                      <a:pPr marL="0" marR="0" indent="0" algn="ctr">
                        <a:lnSpc>
                          <a:spcPct val="121000"/>
                        </a:lnSpc>
                      </a:pPr>
                      <a:r>
                        <a:rPr lang="tr" sz="450">
                          <a:latin typeface="Arial"/>
                        </a:rPr>
                        <a:t>FEN İŞLERİ MÜDÜRLÜĞÜ</a:t>
                      </a:r>
                    </a:p>
                  </a:txBody>
                  <a:tcPr marL="0" marR="0" marT="0" marB="0" anchor="ctr"/>
                </a:tc>
                <a:tc>
                  <a:txBody>
                    <a:bodyPr/>
                    <a:lstStyle/>
                    <a:p>
                      <a:pPr marL="0" marR="0" indent="0"/>
                      <a:r>
                        <a:rPr lang="tr" sz="450">
                          <a:latin typeface="Arial"/>
                        </a:rPr>
                        <a:t>Hazır Beton (C30/37) Mal Alım İşi</a:t>
                      </a:r>
                    </a:p>
                  </a:txBody>
                  <a:tcPr marL="0" marR="0" marT="0" marB="0" anchor="ctr"/>
                </a:tc>
                <a:tc gridSpan="2">
                  <a:txBody>
                    <a:bodyPr/>
                    <a:lstStyle/>
                    <a:p>
                      <a:pPr marL="0" marR="0" indent="0" algn="ctr"/>
                      <a:r>
                        <a:rPr lang="tr" sz="450">
                          <a:latin typeface="Arial"/>
                        </a:rPr>
                        <a:t>MAL</a:t>
                      </a:r>
                    </a:p>
                  </a:txBody>
                  <a:tcPr marL="0" marR="0" marT="0" marB="0" anchor="ctr"/>
                </a:tc>
                <a:tc hMerge="1">
                  <a:txBody>
                    <a:bodyPr/>
                    <a:lstStyle/>
                    <a:p>
                      <a:endParaRPr sz="2100"/>
                    </a:p>
                  </a:txBody>
                  <a:tcPr marL="0" marR="0" marT="0" marB="0"/>
                </a:tc>
                <a:tc>
                  <a:txBody>
                    <a:bodyPr/>
                    <a:lstStyle/>
                    <a:p>
                      <a:pPr marL="0" marR="0" indent="0" algn="ctr"/>
                      <a:r>
                        <a:rPr lang="tr" sz="450">
                          <a:latin typeface="Arial"/>
                        </a:rPr>
                        <a:t>AÇIK</a:t>
                      </a:r>
                    </a:p>
                  </a:txBody>
                  <a:tcPr marL="0" marR="0" marT="0" marB="0" anchor="ctr"/>
                </a:tc>
                <a:tc>
                  <a:txBody>
                    <a:bodyPr/>
                    <a:lstStyle/>
                    <a:p>
                      <a:pPr marL="0" marR="0" indent="0" algn="ctr">
                        <a:lnSpc>
                          <a:spcPct val="139000"/>
                        </a:lnSpc>
                      </a:pPr>
                      <a:r>
                        <a:rPr lang="tr" sz="450">
                          <a:latin typeface="Arial"/>
                        </a:rPr>
                        <a:t>ŞAR İNŞAAT SANAYİ VE TİCARET ANONİM ŞİRKETİ</a:t>
                      </a:r>
                    </a:p>
                  </a:txBody>
                  <a:tcPr marL="0" marR="0" marT="0" marB="0" anchor="ctr"/>
                </a:tc>
                <a:tc>
                  <a:txBody>
                    <a:bodyPr/>
                    <a:lstStyle/>
                    <a:p>
                      <a:pPr marL="0" marR="0" indent="0"/>
                      <a:r>
                        <a:rPr lang="tr" sz="450">
                          <a:latin typeface="Arial"/>
                        </a:rPr>
                        <a:t>3.454.200.00</a:t>
                      </a:r>
                    </a:p>
                  </a:txBody>
                  <a:tcPr marL="0" marR="0" marT="0" marB="0" anchor="ctr"/>
                </a:tc>
                <a:tc>
                  <a:txBody>
                    <a:bodyPr/>
                    <a:lstStyle/>
                    <a:p>
                      <a:pPr marL="0" marR="0" indent="0"/>
                      <a:r>
                        <a:rPr lang="tr" sz="450">
                          <a:latin typeface="Arial"/>
                        </a:rPr>
                        <a:t>04.12.2025</a:t>
                      </a:r>
                    </a:p>
                  </a:txBody>
                  <a:tcPr marL="0" marR="0" marT="0" marB="0" anchor="ctr"/>
                </a:tc>
                <a:tc>
                  <a:txBody>
                    <a:bodyPr/>
                    <a:lstStyle/>
                    <a:p>
                      <a:pPr marL="0" marR="0" indent="0" algn="just"/>
                      <a:r>
                        <a:rPr lang="tr" sz="450">
                          <a:latin typeface="Arial"/>
                        </a:rPr>
                        <a:t>26.12 2025</a:t>
                      </a:r>
                    </a:p>
                  </a:txBody>
                  <a:tcPr marL="0" marR="0" marT="0" marB="0" anchor="ctr"/>
                </a:tc>
                <a:extLst>
                  <a:ext uri="{0D108BD9-81ED-4DB2-BD59-A6C34878D82A}">
                    <a16:rowId xmlns:a16="http://schemas.microsoft.com/office/drawing/2014/main" val="10018"/>
                  </a:ext>
                </a:extLst>
              </a:tr>
              <a:tr h="435864">
                <a:tc>
                  <a:txBody>
                    <a:bodyPr/>
                    <a:lstStyle/>
                    <a:p>
                      <a:pPr marL="0" marR="0" indent="0"/>
                      <a:r>
                        <a:rPr lang="tr" sz="450">
                          <a:latin typeface="Arial"/>
                        </a:rPr>
                        <a:t>20</a:t>
                      </a:r>
                    </a:p>
                  </a:txBody>
                  <a:tcPr marL="0" marR="0" marT="0" marB="0" anchor="ctr"/>
                </a:tc>
                <a:tc>
                  <a:txBody>
                    <a:bodyPr/>
                    <a:lstStyle/>
                    <a:p>
                      <a:pPr marL="0" marR="0" indent="0"/>
                      <a:r>
                        <a:rPr lang="tr" sz="450">
                          <a:latin typeface="Arial"/>
                        </a:rPr>
                        <a:t>2025/2166807</a:t>
                      </a:r>
                    </a:p>
                  </a:txBody>
                  <a:tcPr marL="0" marR="0" marT="0" marB="0" anchor="ctr"/>
                </a:tc>
                <a:tc>
                  <a:txBody>
                    <a:bodyPr/>
                    <a:lstStyle/>
                    <a:p>
                      <a:pPr marL="0" marR="0" indent="0" algn="ctr">
                        <a:lnSpc>
                          <a:spcPct val="125000"/>
                        </a:lnSpc>
                      </a:pPr>
                      <a:r>
                        <a:rPr lang="tr" sz="450">
                          <a:latin typeface="Arial"/>
                        </a:rPr>
                        <a:t>FEN İŞLERİ MÜDÜRLÜĞÜ</a:t>
                      </a:r>
                    </a:p>
                  </a:txBody>
                  <a:tcPr marL="0" marR="0" marT="0" marB="0" anchor="ctr"/>
                </a:tc>
                <a:tc>
                  <a:txBody>
                    <a:bodyPr/>
                    <a:lstStyle/>
                    <a:p>
                      <a:pPr marL="0" marR="0" indent="0"/>
                      <a:r>
                        <a:rPr lang="tr" sz="450">
                          <a:latin typeface="Arial"/>
                        </a:rPr>
                        <a:t>GERİ DÖNÜŞÜM ÜNİTESİ ALIM İŞİ</a:t>
                      </a:r>
                    </a:p>
                  </a:txBody>
                  <a:tcPr marL="0" marR="0" marT="0" marB="0" anchor="ctr"/>
                </a:tc>
                <a:tc gridSpan="2">
                  <a:txBody>
                    <a:bodyPr/>
                    <a:lstStyle/>
                    <a:p>
                      <a:pPr marL="0" marR="0" indent="0" algn="ctr"/>
                      <a:r>
                        <a:rPr lang="tr" sz="450">
                          <a:latin typeface="Arial"/>
                        </a:rPr>
                        <a:t>MAL</a:t>
                      </a:r>
                    </a:p>
                  </a:txBody>
                  <a:tcPr marL="0" marR="0" marT="0" marB="0" anchor="ctr"/>
                </a:tc>
                <a:tc hMerge="1">
                  <a:txBody>
                    <a:bodyPr/>
                    <a:lstStyle/>
                    <a:p>
                      <a:endParaRPr sz="2100"/>
                    </a:p>
                  </a:txBody>
                  <a:tcPr marL="0" marR="0" marT="0" marB="0"/>
                </a:tc>
                <a:tc>
                  <a:txBody>
                    <a:bodyPr/>
                    <a:lstStyle/>
                    <a:p>
                      <a:pPr marL="0" marR="0" indent="0" algn="ctr"/>
                      <a:r>
                        <a:rPr lang="tr" sz="450">
                          <a:latin typeface="Arial"/>
                        </a:rPr>
                        <a:t>AÇIK</a:t>
                      </a:r>
                    </a:p>
                  </a:txBody>
                  <a:tcPr marL="0" marR="0" marT="0" marB="0" anchor="ctr"/>
                </a:tc>
                <a:tc>
                  <a:txBody>
                    <a:bodyPr/>
                    <a:lstStyle/>
                    <a:p>
                      <a:pPr marL="0" marR="0" indent="0" algn="ctr">
                        <a:lnSpc>
                          <a:spcPct val="142000"/>
                        </a:lnSpc>
                      </a:pPr>
                      <a:r>
                        <a:rPr lang="tr" sz="450">
                          <a:latin typeface="Arial"/>
                        </a:rPr>
                        <a:t>ARİA GRUP MAKİNE SAVUNMA VE HAVACILIK SANAYİ TİCARET LIMITED ŞİRKETİ</a:t>
                      </a:r>
                    </a:p>
                  </a:txBody>
                  <a:tcPr marL="0" marR="0" marT="0" marB="0" anchor="ctr"/>
                </a:tc>
                <a:tc>
                  <a:txBody>
                    <a:bodyPr/>
                    <a:lstStyle/>
                    <a:p>
                      <a:pPr marL="0" marR="0" indent="0" algn="ctr"/>
                      <a:r>
                        <a:rPr lang="tr" sz="450">
                          <a:latin typeface="Arial"/>
                        </a:rPr>
                        <a:t>2.087.850.00</a:t>
                      </a:r>
                    </a:p>
                  </a:txBody>
                  <a:tcPr marL="0" marR="0" marT="0" marB="0" anchor="ctr"/>
                </a:tc>
                <a:tc gridSpan="2">
                  <a:txBody>
                    <a:bodyPr/>
                    <a:lstStyle/>
                    <a:p>
                      <a:pPr marL="0" marR="0" indent="0" algn="r"/>
                      <a:r>
                        <a:rPr lang="tr" sz="450">
                          <a:latin typeface="Arial"/>
                        </a:rPr>
                        <a:t>19 02.2025 14.01.2026</a:t>
                      </a:r>
                    </a:p>
                  </a:txBody>
                  <a:tcPr marL="0" marR="0" marT="0" marB="0" anchor="ctr"/>
                </a:tc>
                <a:tc hMerge="1">
                  <a:txBody>
                    <a:bodyPr/>
                    <a:lstStyle/>
                    <a:p>
                      <a:endParaRPr sz="2100"/>
                    </a:p>
                  </a:txBody>
                  <a:tcPr marL="0" marR="0" marT="0" marB="0"/>
                </a:tc>
                <a:extLst>
                  <a:ext uri="{0D108BD9-81ED-4DB2-BD59-A6C34878D82A}">
                    <a16:rowId xmlns:a16="http://schemas.microsoft.com/office/drawing/2014/main" val="10019"/>
                  </a:ext>
                </a:extLst>
              </a:tr>
            </a:tbl>
          </a:graphicData>
        </a:graphic>
      </p:graphicFrame>
    </p:spTree>
  </p:cSld>
  <p:clrMapOvr>
    <a:overrideClrMapping bg1="lt1" tx1="dk1" bg2="lt2" tx2="dk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481328" y="5437632"/>
            <a:ext cx="4748784" cy="4117848"/>
          </a:xfrm>
          <a:prstGeom prst="rect">
            <a:avLst/>
          </a:prstGeom>
        </p:spPr>
      </p:pic>
      <p:sp>
        <p:nvSpPr>
          <p:cNvPr id="3" name="Dikdörtgen 2"/>
          <p:cNvSpPr/>
          <p:nvPr/>
        </p:nvSpPr>
        <p:spPr>
          <a:xfrm>
            <a:off x="841248" y="838200"/>
            <a:ext cx="5788152" cy="4270248"/>
          </a:xfrm>
          <a:prstGeom prst="rect">
            <a:avLst/>
          </a:prstGeom>
          <a:noFill/>
        </p:spPr>
        <p:txBody>
          <a:bodyPr lIns="0" tIns="0" rIns="0" bIns="0">
            <a:noAutofit/>
          </a:bodyPr>
          <a:lstStyle/>
          <a:p>
            <a:pPr marL="0" marR="0" indent="0" algn="just" defTabSz="456438">
              <a:lnSpc>
                <a:spcPct val="150000"/>
              </a:lnSpc>
              <a:spcAft>
                <a:spcPts val="420"/>
              </a:spcAft>
              <a:tabLst>
                <a:tab pos="456438" algn="l"/>
              </a:tabLst>
            </a:pPr>
            <a:r>
              <a:rPr lang="tr" sz="1000" b="1">
                <a:solidFill>
                  <a:srgbClr val="424E31"/>
                </a:solidFill>
                <a:latin typeface="Times New Roman"/>
              </a:rPr>
              <a:t>10-</a:t>
            </a:r>
            <a:r>
              <a:rPr lang="tr" sz="1100">
                <a:solidFill>
                  <a:srgbClr val="424E31"/>
                </a:solidFill>
                <a:latin typeface="Times New Roman"/>
              </a:rPr>
              <a:t>	İlçemiz su şebekesinde ve ishale hatlarında meydana gelen muhtelif anzalara anında müdahale edilerek en kısa süre içerisinde arızalar giderilip ilçemizin içme suyu ihtiyacı kesintisiz olarak sağlanmıştır. 2025 yılında depolarımızın bakımı, sinyalizasyon hattı ile depoların motorlarının bakım ve onarımlan yapılmıştır.</a:t>
            </a:r>
          </a:p>
          <a:p>
            <a:pPr marL="0" marR="0" indent="0" algn="just" defTabSz="456438">
              <a:lnSpc>
                <a:spcPct val="150000"/>
              </a:lnSpc>
              <a:spcAft>
                <a:spcPts val="420"/>
              </a:spcAft>
              <a:tabLst>
                <a:tab pos="456438" algn="l"/>
              </a:tabLst>
            </a:pPr>
            <a:r>
              <a:rPr lang="tr" sz="1000" b="1">
                <a:solidFill>
                  <a:srgbClr val="424E31"/>
                </a:solidFill>
                <a:latin typeface="Times New Roman"/>
              </a:rPr>
              <a:t>11-</a:t>
            </a:r>
            <a:r>
              <a:rPr lang="tr" sz="1100">
                <a:solidFill>
                  <a:srgbClr val="424E31"/>
                </a:solidFill>
                <a:latin typeface="Times New Roman"/>
              </a:rPr>
              <a:t>	İlçemiz kanalizasyon şebeke ve terfi hatlarında meydana gelen muhtelif anzalara anında müdahale edilmiştir. Vidanjör ile foseptik kuyularının boşaltım işlemleri aksatılmadan yapılmakta çevre kirliliğinin Önüne geçilmiştir.</a:t>
            </a:r>
          </a:p>
          <a:p>
            <a:pPr marL="0" marR="0" indent="0" algn="just" defTabSz="456438">
              <a:lnSpc>
                <a:spcPct val="150000"/>
              </a:lnSpc>
              <a:spcAft>
                <a:spcPts val="420"/>
              </a:spcAft>
              <a:tabLst>
                <a:tab pos="456438" algn="l"/>
              </a:tabLst>
            </a:pPr>
            <a:r>
              <a:rPr lang="tr" sz="1000" b="1">
                <a:solidFill>
                  <a:srgbClr val="424E31"/>
                </a:solidFill>
                <a:latin typeface="Times New Roman"/>
              </a:rPr>
              <a:t>12-</a:t>
            </a:r>
            <a:r>
              <a:rPr lang="tr" sz="1100">
                <a:solidFill>
                  <a:srgbClr val="424E31"/>
                </a:solidFill>
                <a:latin typeface="Times New Roman"/>
              </a:rPr>
              <a:t>	Belediyemize ait tüm araç ve iş makineleri GPS tabanlı Araç Takip Sistemi ile internet üzerinden </a:t>
            </a:r>
            <a:r>
              <a:rPr lang="tr" sz="1100">
                <a:solidFill>
                  <a:srgbClr val="696469"/>
                </a:solidFill>
                <a:latin typeface="Times New Roman"/>
              </a:rPr>
              <a:t>24 </a:t>
            </a:r>
            <a:r>
              <a:rPr lang="tr" sz="1100">
                <a:solidFill>
                  <a:srgbClr val="424E31"/>
                </a:solidFill>
                <a:latin typeface="Times New Roman"/>
              </a:rPr>
              <a:t>saat izlenebileceği bir sistem kullanılmaktadır. Bu sayede, araç ve iş makinelerimizin gerçek zamanlı olarak internet ortamında dijital ve uydu haritaları üzerinde hız, güzergâh, kat edilen mesafe, bulundukları konum, nokta ve adres bilgisi raporlanabilmekte, ayrıca geçmişe yönelik raporlar da alınabilmektedir.</a:t>
            </a:r>
          </a:p>
          <a:p>
            <a:pPr marL="0" marR="0" indent="0" algn="just" defTabSz="456438">
              <a:lnSpc>
                <a:spcPct val="150000"/>
              </a:lnSpc>
              <a:tabLst>
                <a:tab pos="456438" algn="l"/>
              </a:tabLst>
            </a:pPr>
            <a:r>
              <a:rPr lang="tr" sz="1000" b="1">
                <a:solidFill>
                  <a:srgbClr val="424E31"/>
                </a:solidFill>
                <a:latin typeface="Times New Roman"/>
              </a:rPr>
              <a:t>13-</a:t>
            </a:r>
            <a:r>
              <a:rPr lang="tr" sz="1100">
                <a:solidFill>
                  <a:srgbClr val="424E31"/>
                </a:solidFill>
                <a:latin typeface="Times New Roman"/>
              </a:rPr>
              <a:t>	İlçemizdeki vatandaşların, kış mevsimi gereği yaşanan yoğun kar yağışı ve aşırı yağmur </a:t>
            </a:r>
            <a:r>
              <a:rPr lang="tr" sz="1100">
                <a:solidFill>
                  <a:srgbClr val="696469"/>
                </a:solidFill>
                <a:latin typeface="Times New Roman"/>
              </a:rPr>
              <a:t>sel </a:t>
            </a:r>
            <a:r>
              <a:rPr lang="tr" sz="1100">
                <a:solidFill>
                  <a:srgbClr val="424E31"/>
                </a:solidFill>
                <a:latin typeface="Times New Roman"/>
              </a:rPr>
              <a:t>gibi doğal afetlerden olumsuz etkilenmemesi; can ve mal güvenliğinin sağlanması için, iş makinesi, araç, ekipmanlar ve tecrübeli ekiplerimizle, Karla mücadele Merkezinde </a:t>
            </a:r>
            <a:r>
              <a:rPr lang="tr" sz="1100">
                <a:solidFill>
                  <a:srgbClr val="696469"/>
                </a:solidFill>
                <a:latin typeface="Times New Roman"/>
              </a:rPr>
              <a:t>24 </a:t>
            </a:r>
            <a:r>
              <a:rPr lang="tr" sz="1100">
                <a:solidFill>
                  <a:srgbClr val="424E31"/>
                </a:solidFill>
                <a:latin typeface="Times New Roman"/>
              </a:rPr>
              <a:t>saat tam kapasite çalışılacak şekilde planlamalar yapılmış, bunun için ihtiyaç duyulacak olan zincir, halat, yağmurluk, çizme gibi gerekli tüm malzemeler önceden temin edilmiştir.</a:t>
            </a:r>
          </a:p>
        </p:txBody>
      </p:sp>
      <p:sp>
        <p:nvSpPr>
          <p:cNvPr id="4" name="Dikdörtgen 3"/>
          <p:cNvSpPr/>
          <p:nvPr/>
        </p:nvSpPr>
        <p:spPr>
          <a:xfrm>
            <a:off x="841248" y="5279136"/>
            <a:ext cx="5788152" cy="164592"/>
          </a:xfrm>
          <a:prstGeom prst="rect">
            <a:avLst/>
          </a:prstGeom>
          <a:noFill/>
        </p:spPr>
        <p:txBody>
          <a:bodyPr wrap="none" lIns="0" tIns="0" rIns="0" bIns="0">
            <a:noAutofit/>
          </a:bodyPr>
          <a:lstStyle/>
          <a:p>
            <a:pPr marL="0" marR="0" indent="0">
              <a:lnSpc>
                <a:spcPct val="150000"/>
              </a:lnSpc>
            </a:pPr>
            <a:r>
              <a:rPr lang="tr" sz="1000" b="1">
                <a:solidFill>
                  <a:srgbClr val="424E31"/>
                </a:solidFill>
                <a:latin typeface="Times New Roman"/>
              </a:rPr>
              <a:t>14- </a:t>
            </a:r>
            <a:r>
              <a:rPr lang="tr" sz="1100">
                <a:solidFill>
                  <a:srgbClr val="424E31"/>
                </a:solidFill>
                <a:latin typeface="Times New Roman"/>
              </a:rPr>
              <a:t>İlçemiz mahallelerinde adres yönlendirme tabelaları yerleştirilmiştir.</a:t>
            </a:r>
          </a:p>
        </p:txBody>
      </p:sp>
    </p:spTree>
  </p:cSld>
  <p:clrMapOvr>
    <a:overrideClrMapping bg1="lt1" tx1="dk1" bg2="lt2" tx2="dk2" accent1="accent1" accent2="accent2" accent3="accent3" accent4="accent4" accent5="accent5" accent6="accent6" hlink="hlink" folHlink="folHlink"/>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943600" y="286512"/>
            <a:ext cx="1341120" cy="1014984"/>
          </a:xfrm>
          <a:prstGeom prst="rect">
            <a:avLst/>
          </a:prstGeom>
        </p:spPr>
      </p:pic>
      <p:pic>
        <p:nvPicPr>
          <p:cNvPr id="3" name="Resim 2"/>
          <p:cNvPicPr>
            <a:picLocks noChangeAspect="1"/>
          </p:cNvPicPr>
          <p:nvPr/>
        </p:nvPicPr>
        <p:blipFill>
          <a:blip r:embed="rId3"/>
          <a:stretch>
            <a:fillRect/>
          </a:stretch>
        </p:blipFill>
        <p:spPr>
          <a:xfrm>
            <a:off x="929640" y="5663184"/>
            <a:ext cx="5096256" cy="2962656"/>
          </a:xfrm>
          <a:prstGeom prst="rect">
            <a:avLst/>
          </a:prstGeom>
        </p:spPr>
      </p:pic>
      <p:sp>
        <p:nvSpPr>
          <p:cNvPr id="4" name="Dikdörtgen 3"/>
          <p:cNvSpPr/>
          <p:nvPr/>
        </p:nvSpPr>
        <p:spPr>
          <a:xfrm>
            <a:off x="2496312" y="838200"/>
            <a:ext cx="2493264" cy="173736"/>
          </a:xfrm>
          <a:prstGeom prst="rect">
            <a:avLst/>
          </a:prstGeom>
          <a:noFill/>
        </p:spPr>
        <p:txBody>
          <a:bodyPr wrap="none" lIns="0" tIns="0" rIns="0" bIns="0">
            <a:noAutofit/>
          </a:bodyPr>
          <a:lstStyle/>
          <a:p>
            <a:pPr marL="0" marR="0" indent="0" algn="ctr"/>
            <a:r>
              <a:rPr lang="tr" sz="1000" b="1" u="sng">
                <a:solidFill>
                  <a:srgbClr val="CE5F65"/>
                </a:solidFill>
                <a:latin typeface="Times New Roman"/>
              </a:rPr>
              <a:t>İMAR VE ŞEHİRCİLİK MÜDÜRLÜĞÜ</a:t>
            </a:r>
          </a:p>
        </p:txBody>
      </p:sp>
      <p:sp>
        <p:nvSpPr>
          <p:cNvPr id="5" name="Dikdörtgen 4"/>
          <p:cNvSpPr/>
          <p:nvPr/>
        </p:nvSpPr>
        <p:spPr>
          <a:xfrm>
            <a:off x="1304544" y="1158240"/>
            <a:ext cx="5321808" cy="185928"/>
          </a:xfrm>
          <a:prstGeom prst="rect">
            <a:avLst/>
          </a:prstGeom>
          <a:noFill/>
        </p:spPr>
        <p:txBody>
          <a:bodyPr wrap="none" lIns="0" tIns="0" rIns="0" bIns="0">
            <a:noAutofit/>
          </a:bodyPr>
          <a:lstStyle/>
          <a:p>
            <a:pPr marL="0" marR="0" indent="3048"/>
            <a:r>
              <a:rPr lang="tr" sz="1100">
                <a:latin typeface="Times New Roman"/>
              </a:rPr>
              <a:t>Belediye Meclisince 03.03.2021 tarih 18 sayılı kararı ile kabul edilen İyidere 1/5000 Ölçekli</a:t>
            </a:r>
          </a:p>
        </p:txBody>
      </p:sp>
      <p:sp>
        <p:nvSpPr>
          <p:cNvPr id="6" name="Dikdörtgen 5"/>
          <p:cNvSpPr/>
          <p:nvPr/>
        </p:nvSpPr>
        <p:spPr>
          <a:xfrm>
            <a:off x="850392" y="1341120"/>
            <a:ext cx="5785104" cy="347472"/>
          </a:xfrm>
          <a:prstGeom prst="rect">
            <a:avLst/>
          </a:prstGeom>
          <a:noFill/>
        </p:spPr>
        <p:txBody>
          <a:bodyPr lIns="0" tIns="0" rIns="0" bIns="0">
            <a:noAutofit/>
          </a:bodyPr>
          <a:lstStyle/>
          <a:p>
            <a:pPr marL="0" marR="0" indent="0">
              <a:lnSpc>
                <a:spcPct val="115000"/>
              </a:lnSpc>
            </a:pPr>
            <a:r>
              <a:rPr lang="tr" sz="1100">
                <a:latin typeface="Times New Roman"/>
              </a:rPr>
              <a:t>İlave Revizyon Nazım İmar Planı ve 1/1000 Ölçekli İlave Revizyon Uygulama İmar Planına ilişkin olarak;</a:t>
            </a:r>
          </a:p>
        </p:txBody>
      </p:sp>
      <p:sp>
        <p:nvSpPr>
          <p:cNvPr id="7" name="Dikdörtgen 6"/>
          <p:cNvSpPr/>
          <p:nvPr/>
        </p:nvSpPr>
        <p:spPr>
          <a:xfrm>
            <a:off x="856488" y="1862328"/>
            <a:ext cx="5779008" cy="1164336"/>
          </a:xfrm>
          <a:prstGeom prst="rect">
            <a:avLst/>
          </a:prstGeom>
          <a:noFill/>
        </p:spPr>
        <p:txBody>
          <a:bodyPr lIns="0" tIns="0" rIns="0" bIns="0">
            <a:noAutofit/>
          </a:bodyPr>
          <a:lstStyle/>
          <a:p>
            <a:pPr marL="0" marR="0" indent="451104">
              <a:lnSpc>
                <a:spcPct val="115000"/>
              </a:lnSpc>
              <a:spcAft>
                <a:spcPts val="700"/>
              </a:spcAft>
            </a:pPr>
            <a:r>
              <a:rPr lang="tr" sz="1100">
                <a:latin typeface="Times New Roman"/>
              </a:rPr>
              <a:t>Planın 01.01.2025 tarihi ile 31.12.2025 tarihleri arasında imar planlarıyla ilgili olarak 2 adet imar planı tadilatı talep edilmiştir.</a:t>
            </a:r>
          </a:p>
          <a:p>
            <a:pPr marL="0" marR="0" indent="451104">
              <a:lnSpc>
                <a:spcPct val="123000"/>
              </a:lnSpc>
              <a:spcAft>
                <a:spcPts val="700"/>
              </a:spcAft>
            </a:pPr>
            <a:r>
              <a:rPr lang="tr" sz="1000" b="1">
                <a:latin typeface="Times New Roman"/>
              </a:rPr>
              <a:t>Bu tadilatlar;</a:t>
            </a:r>
          </a:p>
          <a:p>
            <a:pPr marL="0" marR="0" indent="0" defTabSz="232791">
              <a:tabLst>
                <a:tab pos="232791" algn="l"/>
              </a:tabLst>
            </a:pPr>
            <a:r>
              <a:rPr lang="tr" sz="1100" b="1">
                <a:latin typeface="Calibri"/>
              </a:rPr>
              <a:t>1-	RİZE İLİ, İYİDERE İLÇESİ, FIÇITAŞI MAHALLESİ, 472 ADA 1 PARSELDE TRAFO ALANINA (YUNUS EMRE KABİN) İLİŞKİN 1/1000 ÖLÇEKLİ UYGULAMA İMAR PLANI DEĞİŞİKLİĞİ</a:t>
            </a:r>
          </a:p>
        </p:txBody>
      </p:sp>
      <p:sp>
        <p:nvSpPr>
          <p:cNvPr id="8" name="Dikdörtgen 7"/>
          <p:cNvSpPr/>
          <p:nvPr/>
        </p:nvSpPr>
        <p:spPr>
          <a:xfrm>
            <a:off x="853440" y="3182112"/>
            <a:ext cx="5775960" cy="1335024"/>
          </a:xfrm>
          <a:prstGeom prst="rect">
            <a:avLst/>
          </a:prstGeom>
          <a:noFill/>
        </p:spPr>
        <p:txBody>
          <a:bodyPr lIns="0" tIns="0" rIns="0" bIns="0">
            <a:noAutofit/>
          </a:bodyPr>
          <a:lstStyle/>
          <a:p>
            <a:pPr marL="0" marR="0" indent="454152">
              <a:lnSpc>
                <a:spcPct val="119000"/>
              </a:lnSpc>
            </a:pPr>
            <a:r>
              <a:rPr lang="tr" sz="1000" b="1">
                <a:latin typeface="Times New Roman"/>
              </a:rPr>
              <a:t>İmar Planı değişikliği; </a:t>
            </a:r>
            <a:r>
              <a:rPr lang="tr" sz="1100">
                <a:latin typeface="Times New Roman"/>
              </a:rPr>
              <a:t>Rize İli, İyidere İlçesi, Fıçıtaşı Mahallesi 472 ada 1 numaralı parselin kapsadığı alan, 3° UTM Projeksiyona, ITRF96 Datum, 39. Diliminde projeksiyon sisteminde dikeyde (Y): 614,382.272-614,368.326 koordinatları ile yatayda (X): 4,541,930.979 -4,541,939.787 koordinatları arasında kalmaktadır. 1/1000 ölçekli F44-Ç-23-D-4-C imar paftası sınırında kalmaktadır. </a:t>
            </a:r>
            <a:r>
              <a:rPr lang="tr" sz="1000" b="1">
                <a:latin typeface="Times New Roman"/>
              </a:rPr>
              <a:t>Konusu: </a:t>
            </a:r>
            <a:r>
              <a:rPr lang="tr" sz="1100">
                <a:latin typeface="Times New Roman"/>
              </a:rPr>
              <a:t>Plan değişikliğine konu bölgenin elektrik enerjisi ihtiyacını karşılamak ve teknik altyapı sistemini tamamlamak için, ilgili elektrik dağım kuruluşunun belirlemiş olduğu lokasyonda trafo alanı yapılabilmesi amacıyla 1/1000 ölçekli uygulama imar planı değişikliği teklifinin konusudur.</a:t>
            </a:r>
          </a:p>
        </p:txBody>
      </p:sp>
      <p:sp>
        <p:nvSpPr>
          <p:cNvPr id="9" name="Dikdörtgen 8"/>
          <p:cNvSpPr/>
          <p:nvPr/>
        </p:nvSpPr>
        <p:spPr>
          <a:xfrm>
            <a:off x="1566672" y="5263896"/>
            <a:ext cx="3550920" cy="161544"/>
          </a:xfrm>
          <a:prstGeom prst="rect">
            <a:avLst/>
          </a:prstGeom>
          <a:noFill/>
        </p:spPr>
        <p:txBody>
          <a:bodyPr wrap="none" lIns="0" tIns="0" rIns="0" bIns="0">
            <a:noAutofit/>
          </a:bodyPr>
          <a:lstStyle/>
          <a:p>
            <a:pPr marL="0" marR="0" indent="0" defTabSz="2529840">
              <a:tabLst>
                <a:tab pos="2529840" algn="l"/>
              </a:tabLst>
            </a:pPr>
            <a:r>
              <a:rPr lang="tr" sz="950" b="1">
                <a:latin typeface="Tahoma"/>
              </a:rPr>
              <a:t>Mevcut İmar Planı	Öneri İmar Planı</a:t>
            </a:r>
          </a:p>
        </p:txBody>
      </p:sp>
    </p:spTree>
  </p:cSld>
  <p:clrMapOvr>
    <a:overrideClrMapping bg1="lt1" tx1="dk1" bg2="lt2" tx2="dk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903976" y="295656"/>
            <a:ext cx="1405128" cy="984504"/>
          </a:xfrm>
          <a:prstGeom prst="rect">
            <a:avLst/>
          </a:prstGeom>
        </p:spPr>
      </p:pic>
      <p:pic>
        <p:nvPicPr>
          <p:cNvPr id="3" name="Resim 2"/>
          <p:cNvPicPr>
            <a:picLocks noChangeAspect="1"/>
          </p:cNvPicPr>
          <p:nvPr/>
        </p:nvPicPr>
        <p:blipFill>
          <a:blip r:embed="rId3"/>
          <a:stretch>
            <a:fillRect/>
          </a:stretch>
        </p:blipFill>
        <p:spPr>
          <a:xfrm>
            <a:off x="893064" y="4044696"/>
            <a:ext cx="5769864" cy="4248912"/>
          </a:xfrm>
          <a:prstGeom prst="rect">
            <a:avLst/>
          </a:prstGeom>
        </p:spPr>
      </p:pic>
      <p:sp>
        <p:nvSpPr>
          <p:cNvPr id="4" name="Dikdörtgen 3"/>
          <p:cNvSpPr/>
          <p:nvPr/>
        </p:nvSpPr>
        <p:spPr>
          <a:xfrm>
            <a:off x="886968" y="859536"/>
            <a:ext cx="5660136" cy="344424"/>
          </a:xfrm>
          <a:prstGeom prst="rect">
            <a:avLst/>
          </a:prstGeom>
          <a:noFill/>
        </p:spPr>
        <p:txBody>
          <a:bodyPr lIns="0" tIns="0" rIns="0" bIns="0">
            <a:noAutofit/>
          </a:bodyPr>
          <a:lstStyle/>
          <a:p>
            <a:pPr marL="0" marR="0" indent="0" algn="just" defTabSz="226060">
              <a:lnSpc>
                <a:spcPct val="113000"/>
              </a:lnSpc>
              <a:tabLst>
                <a:tab pos="226060" algn="l"/>
              </a:tabLst>
            </a:pPr>
            <a:r>
              <a:rPr lang="tr" sz="1000" b="1">
                <a:latin typeface="Times New Roman"/>
              </a:rPr>
              <a:t>2-	RİZE-İYİDERE HAZAR MAHALLESİ MUHTELİF ALANDA NAZIM VE UYGULAMA İMAR PLAN DEĞİŞİKLİĞİ</a:t>
            </a:r>
          </a:p>
        </p:txBody>
      </p:sp>
      <p:sp>
        <p:nvSpPr>
          <p:cNvPr id="5" name="Dikdörtgen 4"/>
          <p:cNvSpPr/>
          <p:nvPr/>
        </p:nvSpPr>
        <p:spPr>
          <a:xfrm>
            <a:off x="880872" y="1344168"/>
            <a:ext cx="5788152" cy="1636776"/>
          </a:xfrm>
          <a:prstGeom prst="rect">
            <a:avLst/>
          </a:prstGeom>
          <a:noFill/>
        </p:spPr>
        <p:txBody>
          <a:bodyPr lIns="0" tIns="0" rIns="0" bIns="0">
            <a:noAutofit/>
          </a:bodyPr>
          <a:lstStyle/>
          <a:p>
            <a:pPr marL="0" marR="0" indent="444500" algn="just"/>
            <a:r>
              <a:rPr lang="tr" sz="1000" b="1">
                <a:latin typeface="Times New Roman"/>
              </a:rPr>
              <a:t>İmar Planı değişikliği; </a:t>
            </a:r>
            <a:r>
              <a:rPr lang="tr" sz="1100">
                <a:latin typeface="Times New Roman"/>
              </a:rPr>
              <a:t>İmar planı değişikliğine konu olan alan, Rize ili, İyidere ilçesi, Hazar mahallesinde kâin tapunun muhtelif alanını kapsamaktadır. Parseller, 1/5000 ölçekli nazım imar planında G44B02B, 1/1000 ölçekli uygulama imar planının G44-B-02-B-1-C, G44-B-02-B-1-D ve G44-B-02-B-4-B paftalarında, 611100-612100 yatay ve 4540000-4540200 düşey koordinatları arasında kalmaktadır.</a:t>
            </a:r>
          </a:p>
          <a:p>
            <a:pPr marL="0" marR="0" indent="444500" algn="just"/>
            <a:r>
              <a:rPr lang="tr" sz="1000" b="1">
                <a:latin typeface="Times New Roman"/>
              </a:rPr>
              <a:t>Konusu: </a:t>
            </a:r>
            <a:r>
              <a:rPr lang="tr" sz="1100">
                <a:latin typeface="Times New Roman"/>
              </a:rPr>
              <a:t>Plan değişikliğine konu alan; Karayolu kamulaştırma süreci sonrasında 340 ada 33 ve 35 numaralı parsellerde kalan yapılaşmaya uygun kısımların değerlendirilmesi, 34 numaralı parselin yol alanı olarak düzenlenmesi, 15 m, 12 m ve 10 m genişliğindeki imar yollarının sürekliliğinin sağlanması ve kalan alanların “Ticaret+Konut Alanı” ile “Cami Alanı” kullanım kararlarına dahil edilmesi hususlarını kapsamaktadır.</a:t>
            </a:r>
          </a:p>
        </p:txBody>
      </p:sp>
      <p:sp>
        <p:nvSpPr>
          <p:cNvPr id="6" name="Dikdörtgen 5"/>
          <p:cNvSpPr/>
          <p:nvPr/>
        </p:nvSpPr>
        <p:spPr>
          <a:xfrm>
            <a:off x="2075688" y="3602736"/>
            <a:ext cx="1185672" cy="158496"/>
          </a:xfrm>
          <a:prstGeom prst="rect">
            <a:avLst/>
          </a:prstGeom>
          <a:noFill/>
        </p:spPr>
        <p:txBody>
          <a:bodyPr wrap="none" lIns="0" tIns="0" rIns="0" bIns="0">
            <a:noAutofit/>
          </a:bodyPr>
          <a:lstStyle/>
          <a:p>
            <a:pPr marL="0" marR="0" indent="0" algn="ctr"/>
            <a:r>
              <a:rPr lang="tr" sz="950" b="1">
                <a:latin typeface="Tahoma"/>
              </a:rPr>
              <a:t>Mevcut İmar Planı</a:t>
            </a:r>
          </a:p>
        </p:txBody>
      </p:sp>
      <p:sp>
        <p:nvSpPr>
          <p:cNvPr id="7" name="Dikdörtgen 6"/>
          <p:cNvSpPr/>
          <p:nvPr/>
        </p:nvSpPr>
        <p:spPr>
          <a:xfrm>
            <a:off x="4611624" y="3599688"/>
            <a:ext cx="981456" cy="158496"/>
          </a:xfrm>
          <a:prstGeom prst="rect">
            <a:avLst/>
          </a:prstGeom>
          <a:noFill/>
        </p:spPr>
        <p:txBody>
          <a:bodyPr wrap="none" lIns="0" tIns="0" rIns="0" bIns="0">
            <a:noAutofit/>
          </a:bodyPr>
          <a:lstStyle/>
          <a:p>
            <a:pPr marL="0" marR="0" indent="0" algn="ctr"/>
            <a:r>
              <a:rPr lang="tr" sz="950" b="1">
                <a:latin typeface="Tahoma"/>
              </a:rPr>
              <a:t>Öneri İmar Plan</a:t>
            </a:r>
          </a:p>
        </p:txBody>
      </p:sp>
    </p:spTree>
  </p:cSld>
  <p:clrMapOvr>
    <a:overrideClrMapping bg1="lt1" tx1="dk1" bg2="lt2" tx2="dk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118616" y="4133088"/>
            <a:ext cx="5565648" cy="3557016"/>
          </a:xfrm>
          <a:prstGeom prst="rect">
            <a:avLst/>
          </a:prstGeom>
        </p:spPr>
      </p:pic>
      <p:sp>
        <p:nvSpPr>
          <p:cNvPr id="3" name="Dikdörtgen 2"/>
          <p:cNvSpPr/>
          <p:nvPr/>
        </p:nvSpPr>
        <p:spPr>
          <a:xfrm>
            <a:off x="871728" y="850392"/>
            <a:ext cx="5782056" cy="2822448"/>
          </a:xfrm>
          <a:prstGeom prst="rect">
            <a:avLst/>
          </a:prstGeom>
          <a:noFill/>
        </p:spPr>
        <p:txBody>
          <a:bodyPr lIns="0" tIns="0" rIns="0" bIns="0">
            <a:noAutofit/>
          </a:bodyPr>
          <a:lstStyle/>
          <a:p>
            <a:pPr marL="0" marR="0" indent="228600" algn="just">
              <a:spcAft>
                <a:spcPts val="770"/>
              </a:spcAft>
            </a:pPr>
            <a:r>
              <a:rPr lang="tr" sz="1200">
                <a:latin typeface="Times New Roman"/>
              </a:rPr>
              <a:t>Çevre Şehircilik Ve İklim Değişikliği Bakanlığınca onaylanan Giresun, Trabzon ve Rize İlleri Karayolu Geçiş Projesi İyidere Şehir Geçişi Kesimi İlave ve Revizyon İmar ve 05.11.2015 tarihinde onaylanan Giresun. Trabzon ve Rize İlleri Karayolu Geçiş Projesi İyidere Kesimi İlave Değişikliği İmar Planlarında</a:t>
            </a:r>
          </a:p>
          <a:p>
            <a:pPr marL="192600" marR="0" indent="0" algn="just" defTabSz="318076">
              <a:lnSpc>
                <a:spcPct val="113000"/>
              </a:lnSpc>
              <a:spcAft>
                <a:spcPts val="770"/>
              </a:spcAft>
              <a:tabLst>
                <a:tab pos="318076" algn="l"/>
              </a:tabLst>
            </a:pPr>
            <a:r>
              <a:rPr lang="tr" sz="1000" b="1">
                <a:latin typeface="Times New Roman"/>
              </a:rPr>
              <a:t>1	: Fuar, Piknik, Eğlence Alanı, Otopark, Yaya Yolu ve Kıyı Koruma Yapısı amaçlı İlave ve Revizyon İmar Planı;</a:t>
            </a:r>
          </a:p>
          <a:p>
            <a:pPr marL="192600" marR="0" indent="228600" algn="just"/>
            <a:r>
              <a:rPr lang="tr" sz="1100">
                <a:latin typeface="Times New Roman"/>
              </a:rPr>
              <a:t>Rize İli, İyidere İlçesi, Fethiye Mahallesi sahil kesiminde 22/08/2023 tarihinde onaylanan </a:t>
            </a:r>
            <a:r>
              <a:rPr lang="tr" sz="1000" b="1">
                <a:latin typeface="Times New Roman"/>
              </a:rPr>
              <a:t>”Fuar, Piknik, Eğlence Alanı, Otopark, Yaya Yolu ve Kıyı Koruma Yapısı” </a:t>
            </a:r>
            <a:r>
              <a:rPr lang="tr" sz="1100">
                <a:latin typeface="Times New Roman"/>
              </a:rPr>
              <a:t>amaçlı İlave ve Revizyon 1/5000 ölçekli ve 1/1000 ölçekli Nazım ve Uygulama İmar Planı gereğince planlama yapılan alanın kıyı ve sahil şeritleri ile doldurma ve kurutma yoluyla doldurulması devam etmekte olup kazanılan araziler üzerinde kıyı ve sahil şeridinde 4/4/1990 tarihli ve 3621 sayılı Kıyı Kanunu ve ilgili mevzuatı uyarınca yapı ve tesis yapmak İçin; uygulama projesi onaylanmasına, kullanma izni veya irtifak hakkı alınmasına, yapı ruhsatına, inşaat ve uygulama safhasına, yapı kullanma izni, yatırım veya işletme belgesi ve işletme-geçici işletme - kısmi işletme izni verilmesine ilişkin iş ve işlemler için çalışmalar yapılacaktır.</a:t>
            </a:r>
          </a:p>
        </p:txBody>
      </p:sp>
    </p:spTree>
  </p:cSld>
  <p:clrMapOvr>
    <a:overrideClrMapping bg1="lt1" tx1="dk1" bg2="lt2" tx2="dk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368552" y="3624072"/>
            <a:ext cx="5138928" cy="4919472"/>
          </a:xfrm>
          <a:prstGeom prst="rect">
            <a:avLst/>
          </a:prstGeom>
        </p:spPr>
      </p:pic>
      <p:sp>
        <p:nvSpPr>
          <p:cNvPr id="3" name="Dikdörtgen 2"/>
          <p:cNvSpPr/>
          <p:nvPr/>
        </p:nvSpPr>
        <p:spPr>
          <a:xfrm>
            <a:off x="908304" y="862584"/>
            <a:ext cx="5785104" cy="2124456"/>
          </a:xfrm>
          <a:prstGeom prst="rect">
            <a:avLst/>
          </a:prstGeom>
          <a:noFill/>
        </p:spPr>
        <p:txBody>
          <a:bodyPr lIns="0" tIns="0" rIns="0" bIns="0">
            <a:noAutofit/>
          </a:bodyPr>
          <a:lstStyle/>
          <a:p>
            <a:pPr marL="0" marR="0" indent="228600" algn="just" defTabSz="384556">
              <a:spcAft>
                <a:spcPts val="840"/>
              </a:spcAft>
              <a:tabLst>
                <a:tab pos="384556" algn="l"/>
              </a:tabLst>
            </a:pPr>
            <a:r>
              <a:rPr lang="tr" sz="1100" b="1">
                <a:latin typeface="Times New Roman"/>
              </a:rPr>
              <a:t>2	: </a:t>
            </a:r>
            <a:r>
              <a:rPr lang="tr" sz="1200">
                <a:latin typeface="Times New Roman"/>
              </a:rPr>
              <a:t>Rize İli, İyidere İlçesi. </a:t>
            </a:r>
            <a:r>
              <a:rPr lang="tr" sz="1100" b="1">
                <a:latin typeface="Times New Roman"/>
              </a:rPr>
              <a:t>Kara Ulaşımına Yönelik Altyapı Tesis Alanı (Terminal), Fuar Piknik Eğlence Alanı, Otopark, Yaya Yolu, Atıksu Sistemleri Alanı ve Kıyı Koruma Yapısı </a:t>
            </a:r>
            <a:r>
              <a:rPr lang="tr" sz="1200">
                <a:latin typeface="Times New Roman"/>
              </a:rPr>
              <a:t>Amaçlı 1/5000 ölçekli Nazım ve 1/1000 ölçekli Uygulama imar planı ilave ve değişikliği teklifi 3621 sayılı Kıyı Kanununun 7. Maddesi kapsamında değerlendirilmek üzere 13.11.2024 tarihli ve 82874022-6563 sayılı yazımız ile Çevre, Şehircilik ve İklim Değişikliği Bakanlığına iletilmiştir.</a:t>
            </a:r>
          </a:p>
          <a:p>
            <a:pPr marL="0" marR="0" indent="228600" algn="just"/>
            <a:r>
              <a:rPr lang="tr" sz="1200">
                <a:latin typeface="Times New Roman"/>
              </a:rPr>
              <a:t>Çevre, Şehircilik ve İklim Değişikliği Bakanlığı'nın (Mekânsal Planlama Genel Müdürlüğü) 20.12.2024 tarihli ve 11257980 sayılı yazısı ile </a:t>
            </a:r>
            <a:r>
              <a:rPr lang="tr" sz="1100" b="1">
                <a:latin typeface="Times New Roman"/>
              </a:rPr>
              <a:t>Kara Ulaşımına Yönelik Altyapı Tesis Alanı (Terminal), Fuar Piknik Eğlence Alanı, Otopark, Yaya Yolu, Atıksu Sistemleri Alanı ve Kıyı Koruma Yapısı </a:t>
            </a:r>
            <a:r>
              <a:rPr lang="tr" sz="1200">
                <a:latin typeface="Times New Roman"/>
              </a:rPr>
              <a:t>Amaçlı imar planı ilave ve değişikliği teklifimizin eksikleri tarafımıza bildirilmiş olup plan çalışması devam etmektedir.</a:t>
            </a:r>
          </a:p>
        </p:txBody>
      </p:sp>
    </p:spTree>
  </p:cSld>
  <p:clrMapOvr>
    <a:overrideClrMapping bg1="lt1" tx1="dk1" bg2="lt2" tx2="dk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146048" y="2350008"/>
            <a:ext cx="5510784" cy="3803904"/>
          </a:xfrm>
          <a:prstGeom prst="rect">
            <a:avLst/>
          </a:prstGeom>
        </p:spPr>
      </p:pic>
      <p:sp>
        <p:nvSpPr>
          <p:cNvPr id="3" name="Dikdörtgen 2"/>
          <p:cNvSpPr/>
          <p:nvPr/>
        </p:nvSpPr>
        <p:spPr>
          <a:xfrm>
            <a:off x="1127760" y="1036320"/>
            <a:ext cx="5556504" cy="1152144"/>
          </a:xfrm>
          <a:prstGeom prst="rect">
            <a:avLst/>
          </a:prstGeom>
          <a:noFill/>
        </p:spPr>
        <p:txBody>
          <a:bodyPr lIns="0" tIns="0" rIns="0" bIns="0">
            <a:noAutofit/>
          </a:bodyPr>
          <a:lstStyle/>
          <a:p>
            <a:pPr marL="0" marR="0" indent="0" algn="just" defTabSz="359664">
              <a:lnSpc>
                <a:spcPct val="110000"/>
              </a:lnSpc>
              <a:spcAft>
                <a:spcPts val="770"/>
              </a:spcAft>
              <a:tabLst>
                <a:tab pos="359664" algn="l"/>
              </a:tabLst>
            </a:pPr>
            <a:r>
              <a:rPr lang="tr" sz="1000" b="1">
                <a:latin typeface="Times New Roman"/>
              </a:rPr>
              <a:t>2	- Millet Bahçesi Amaçlı 1/5000 ölçekli Nazım İmar Planı değişikliği;</a:t>
            </a:r>
          </a:p>
          <a:p>
            <a:pPr marL="0" marR="0" indent="0" algn="just"/>
            <a:r>
              <a:rPr lang="tr" sz="1100">
                <a:latin typeface="Times New Roman"/>
              </a:rPr>
              <a:t>Rize İli, İyidere İlçesi. Fıçıtaşı Mahallesi, F44-C-23-D pafta 493 ada, Iparsel ve 494 ada, 1 parsellerde gerçekleştirilen Millet Bahçesi Amaçlı 1/5000 ölçekli Nazım İmar Planı değişikliği ve F44-C-23-D-4-B - F44-C-D-I-C paftalarda Millet Bahçesi Amaçlı 1/1000 ölçekli Uygulama İmar Planı değişikliği yaptırılarak 3621 sayılı Kıyı Kanunu gereğince Çevre Şehircilik ve İklim Değişikliği Bakanlığına sunulmuştur.</a:t>
            </a:r>
          </a:p>
        </p:txBody>
      </p:sp>
      <p:sp>
        <p:nvSpPr>
          <p:cNvPr id="4" name="Dikdörtgen 3"/>
          <p:cNvSpPr/>
          <p:nvPr/>
        </p:nvSpPr>
        <p:spPr>
          <a:xfrm>
            <a:off x="1127760" y="6501384"/>
            <a:ext cx="5556504" cy="993648"/>
          </a:xfrm>
          <a:prstGeom prst="rect">
            <a:avLst/>
          </a:prstGeom>
          <a:noFill/>
        </p:spPr>
        <p:txBody>
          <a:bodyPr lIns="0" tIns="0" rIns="0" bIns="0">
            <a:noAutofit/>
          </a:bodyPr>
          <a:lstStyle/>
          <a:p>
            <a:pPr marL="0" marR="0" indent="215392" algn="just"/>
            <a:r>
              <a:rPr lang="tr" sz="1100">
                <a:latin typeface="Times New Roman"/>
              </a:rPr>
              <a:t>Çevre, Şehircilik ve İklim Değişikliği Bakanlığı (Mekânsal Planlama Genel MüdürlüğüÇnün 07.12.2023 tarihli 8141889 sayılı yazısında Millet Bahçesi Amaçlı 1/5000 ölçekli Nazım İmar Planı değişikliği ve F44-C-23-D-4-B - F44-C-D-1-C paftalarda Millet Bahçesi Amaçlı 1/1000 ölçekli Uygulama İmar Planı değişikliği talebimizde düzeltmeler yapılması istenmiş olup, 29.12.2023 tarihinde istenilen düzetmeler yapılmış olup Çevre, Şehircilik ve İklim Değişikliği Bakanlığı (Mekânsal Planlama Genel Müdürlüğü)‘ne onaylanmak üzere gönderilmiştir.</a:t>
            </a:r>
          </a:p>
        </p:txBody>
      </p:sp>
      <p:sp>
        <p:nvSpPr>
          <p:cNvPr id="5" name="Dikdörtgen 4"/>
          <p:cNvSpPr/>
          <p:nvPr/>
        </p:nvSpPr>
        <p:spPr>
          <a:xfrm>
            <a:off x="1133856" y="7638288"/>
            <a:ext cx="5562600" cy="1773936"/>
          </a:xfrm>
          <a:prstGeom prst="rect">
            <a:avLst/>
          </a:prstGeom>
          <a:noFill/>
        </p:spPr>
        <p:txBody>
          <a:bodyPr lIns="0" tIns="0" rIns="0" bIns="0">
            <a:noAutofit/>
          </a:bodyPr>
          <a:lstStyle/>
          <a:p>
            <a:pPr marL="0" marR="0" indent="323596" algn="just">
              <a:lnSpc>
                <a:spcPct val="112000"/>
              </a:lnSpc>
            </a:pPr>
            <a:r>
              <a:rPr lang="tr" sz="1100">
                <a:latin typeface="Times New Roman"/>
              </a:rPr>
              <a:t>Çevre Şehircilik ve iklim değişikliği Bakanlığı Mekânsal Planlama Genel Müdürlüğünün 06.03.2024 tarihli ve 8944967 sayılı onay yazısı gereği 3621 sayılı Kıyı Kanununun 7. maddesi gereğince Çevre, Şehircilik İklim Değişikliği Bakanlık Makamının 06/03/2024 tarihli onayı ile onaylanarak onaylı imar planına göre, 3621 sayılı Kıyı Kanunun (6/g) maddesi “(Ek: 14/2/2020-7221/21 md.) Millet bahçeleri Yapılabilir. Hükmü kapsamında ayrılan “Millet Bahçesi” alanını tadilatı yapılarak tamamlanmıştır.</a:t>
            </a:r>
          </a:p>
          <a:p>
            <a:pPr marL="0" marR="0" indent="323596" algn="just">
              <a:lnSpc>
                <a:spcPct val="112000"/>
              </a:lnSpc>
            </a:pPr>
            <a:r>
              <a:rPr lang="tr" sz="1100">
                <a:latin typeface="Times New Roman"/>
              </a:rPr>
              <a:t>Millet Bahçesi Amaçlı Onaylanan Plan Değişikliği ile Millet Bahçesine ait sosyal donatılar inşaatları ile altyapı çevre düzenlemesi işi kapsamında bir adet kıraathane, 4 adet satış birimi, bir adet kafe, Wc ve Su deposu olmak üzere toplam 1248,13 m2 inşaatı bitirilmiş olup iskanları verilerek tamamlanmıştır.</a:t>
            </a:r>
          </a:p>
        </p:txBody>
      </p:sp>
    </p:spTree>
  </p:cSld>
  <p:clrMapOvr>
    <a:overrideClrMapping bg1="lt1" tx1="dk1" bg2="lt2" tx2="dk2" accent1="accent1" accent2="accent2" accent3="accent3" accent4="accent4" accent5="accent5" accent6="accent6" hlink="hlink" folHlink="folHlink"/>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911352" y="1591056"/>
            <a:ext cx="6016752" cy="6160008"/>
          </a:xfrm>
          <a:prstGeom prst="rect">
            <a:avLst/>
          </a:prstGeom>
        </p:spPr>
      </p:pic>
      <p:sp>
        <p:nvSpPr>
          <p:cNvPr id="3" name="Dikdörtgen 2"/>
          <p:cNvSpPr/>
          <p:nvPr/>
        </p:nvSpPr>
        <p:spPr>
          <a:xfrm>
            <a:off x="2606040" y="1213104"/>
            <a:ext cx="2417064" cy="167640"/>
          </a:xfrm>
          <a:prstGeom prst="rect">
            <a:avLst/>
          </a:prstGeom>
          <a:noFill/>
        </p:spPr>
        <p:txBody>
          <a:bodyPr wrap="none" lIns="0" tIns="0" rIns="0" bIns="0">
            <a:noAutofit/>
          </a:bodyPr>
          <a:lstStyle/>
          <a:p>
            <a:pPr marL="0" marR="0" indent="0"/>
            <a:r>
              <a:rPr lang="tr" sz="1000" b="1">
                <a:latin typeface="Times New Roman"/>
              </a:rPr>
              <a:t>Millet Bahçesi ve Sosyal Donatı Alanları</a:t>
            </a:r>
          </a:p>
        </p:txBody>
      </p:sp>
      <p:sp>
        <p:nvSpPr>
          <p:cNvPr id="4" name="Dikdörtgen 3"/>
          <p:cNvSpPr/>
          <p:nvPr/>
        </p:nvSpPr>
        <p:spPr>
          <a:xfrm>
            <a:off x="1185672" y="8558784"/>
            <a:ext cx="5501640" cy="719328"/>
          </a:xfrm>
          <a:prstGeom prst="rect">
            <a:avLst/>
          </a:prstGeom>
          <a:noFill/>
        </p:spPr>
        <p:txBody>
          <a:bodyPr lIns="0" tIns="0" rIns="0" bIns="0">
            <a:noAutofit/>
          </a:bodyPr>
          <a:lstStyle/>
          <a:p>
            <a:pPr marL="134180" marR="0" indent="-165100" algn="just" defTabSz="310964">
              <a:lnSpc>
                <a:spcPct val="115000"/>
              </a:lnSpc>
              <a:tabLst>
                <a:tab pos="310964" algn="l"/>
              </a:tabLst>
            </a:pPr>
            <a:r>
              <a:rPr lang="tr" sz="1100">
                <a:latin typeface="Times New Roman"/>
              </a:rPr>
              <a:t>•	Girişimlerimiz neticesinde Yalıköy ve Sarayköy mahallelerimizde Ulaştırma, Denizcilik ve Haberleşme Bakanlığınca 4 adet mendireğin yapımı ve kıyının deniz hareketlerinin tahribatından korunmasına yönelik tedbir alınması sağlanmıştır. Kıyının korunmasına yönelik çalışmalar öngörülen ödenek imkanları ve program dahilinde devam etmektedir.</a:t>
            </a:r>
          </a:p>
        </p:txBody>
      </p:sp>
    </p:spTree>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90016" y="853440"/>
            <a:ext cx="5803392" cy="8942832"/>
          </a:xfrm>
          <a:prstGeom prst="rect">
            <a:avLst/>
          </a:prstGeom>
          <a:noFill/>
        </p:spPr>
        <p:txBody>
          <a:bodyPr lIns="0" tIns="0" rIns="0" bIns="0">
            <a:noAutofit/>
          </a:bodyPr>
          <a:lstStyle/>
          <a:p>
            <a:pPr marL="0" marR="0" indent="444500" algn="just">
              <a:lnSpc>
                <a:spcPct val="127000"/>
              </a:lnSpc>
              <a:spcAft>
                <a:spcPts val="630"/>
              </a:spcAft>
            </a:pPr>
            <a:r>
              <a:rPr lang="tr" sz="1000" b="1">
                <a:latin typeface="Times New Roman"/>
              </a:rPr>
              <a:t>SPOR TESİSLERİ VE OKULLARI</a:t>
            </a:r>
          </a:p>
          <a:p>
            <a:pPr marL="0" marR="0" indent="457200" algn="just">
              <a:lnSpc>
                <a:spcPct val="115000"/>
              </a:lnSpc>
              <a:spcAft>
                <a:spcPts val="630"/>
              </a:spcAft>
            </a:pPr>
            <a:r>
              <a:rPr lang="tr" sz="1100">
                <a:latin typeface="Times New Roman"/>
              </a:rPr>
              <a:t>3200 m</a:t>
            </a:r>
            <a:r>
              <a:rPr lang="tr" sz="1100" baseline="30000">
                <a:latin typeface="Times New Roman"/>
              </a:rPr>
              <a:t>2</a:t>
            </a:r>
            <a:r>
              <a:rPr lang="tr" sz="1100">
                <a:latin typeface="Times New Roman"/>
              </a:rPr>
              <a:t> alan üzerinde yer alan ve içerisinde 1 adet kapalı halı saha, 2 adet çok amaçlı (basketbol, voleybol, tenis) saha, soyunma ve giyinme odaları binaları ve idari binanın yer aldığı spor tesisi alanı halkımızın hizmetine sunulmuştur. Belediyemiz Gençlik ve Spor Hizmetleri Müdürlüğü bünyesinde spor okulları oluşturularak bu sahaların etkin ve verimli kullanımı sağlanmaktadır.</a:t>
            </a:r>
          </a:p>
          <a:p>
            <a:pPr marL="0" marR="0" indent="0" algn="just">
              <a:lnSpc>
                <a:spcPct val="115000"/>
              </a:lnSpc>
              <a:spcAft>
                <a:spcPts val="630"/>
              </a:spcAft>
            </a:pPr>
            <a:r>
              <a:rPr lang="tr" sz="1100">
                <a:latin typeface="Times New Roman"/>
              </a:rPr>
              <a:t>İlçemiz okullar bölgesine “Bahçe Düzenlemesi ve Spor Tesisleri Yapılması Projesi” için gerekli girişimlerde bulunduk. 2025 yılı içerisinde bu proje “İyidere Semt Sahaları” yapım işi kapsamına alınarak ilçemiz Sahil Dolgu alanına 1 Adet Kapalı Spor Salonu ve 1 Adet Fitness salonu yapımına 08.12.2025 tarihinde yer teslimi yapılarak başlanmıştır. Ayrıca ayni proje kapsamında ilçemizde bulunan Hazar Çaysan İlköğretim Okulu, Merkez İlköğretim Okulu, Mahmut Hantal Yabancı Diller MYO bahçesi ve Fethiye İmam Hatip Ortaokulu bahçelerine I’ er adet çok maçlı sahaların yapımına başlanılmıştır.</a:t>
            </a:r>
          </a:p>
          <a:p>
            <a:pPr marL="0" marR="0" indent="444500" algn="just">
              <a:lnSpc>
                <a:spcPct val="127000"/>
              </a:lnSpc>
              <a:spcAft>
                <a:spcPts val="630"/>
              </a:spcAft>
            </a:pPr>
            <a:r>
              <a:rPr lang="tr" sz="1000" b="1">
                <a:latin typeface="Times New Roman"/>
              </a:rPr>
              <a:t>İYİDERE KAPALI SPOR SALONU</a:t>
            </a:r>
          </a:p>
          <a:p>
            <a:pPr marL="0" marR="0" indent="457200" algn="just">
              <a:lnSpc>
                <a:spcPct val="115000"/>
              </a:lnSpc>
              <a:spcAft>
                <a:spcPts val="630"/>
              </a:spcAft>
            </a:pPr>
            <a:r>
              <a:rPr lang="tr" sz="1100">
                <a:latin typeface="Times New Roman"/>
              </a:rPr>
              <a:t>İlçemiz Hazar Mahallesi sınırlarında bulunan kapalı spor salonunun yenilenmesi, daha işlevsel hale getirilmesi amacıyla Gençlik ve Spor Bakanlığı ile yürütülen proje neticesinde mevcut salonun saha zeminleri, tribün ve koltukları ile çalışma odaları yenilenmiş, mevcut binaya ek bina yapılarak boks, karete. judo, robotik kodlama, güreş, fuaye alanı gibi sporsal faaliyetlerin icra edileceği 4 adet spor salonu oluşturulmuştur.</a:t>
            </a:r>
          </a:p>
          <a:p>
            <a:pPr marL="0" marR="0" indent="457200" algn="just">
              <a:lnSpc>
                <a:spcPct val="127000"/>
              </a:lnSpc>
              <a:spcAft>
                <a:spcPts val="630"/>
              </a:spcAft>
            </a:pPr>
            <a:r>
              <a:rPr lang="tr" sz="1000" b="1">
                <a:latin typeface="Times New Roman"/>
              </a:rPr>
              <a:t>ÇOCUK OYUN PARKLARI</a:t>
            </a:r>
          </a:p>
          <a:p>
            <a:pPr marL="0" marR="0" indent="457200">
              <a:lnSpc>
                <a:spcPct val="115000"/>
              </a:lnSpc>
              <a:spcAft>
                <a:spcPts val="630"/>
              </a:spcAft>
            </a:pPr>
            <a:r>
              <a:rPr lang="tr" sz="1100">
                <a:latin typeface="Times New Roman"/>
              </a:rPr>
              <a:t>1 adet Hazar Mahallesi Çocuk Oyun Alanı, 1 adet Nihat METE Sosyal Tesisleri Çocuk Oyun alanı. 1 adet Merkez Mahallesi Çocuk Oyun Alanı, 1 adet Sarayköy Mahallesi Çocuk Oyun Alanı yapılmıştır.</a:t>
            </a:r>
          </a:p>
          <a:p>
            <a:pPr marL="0" marR="0" indent="444500" algn="just">
              <a:lnSpc>
                <a:spcPct val="127000"/>
              </a:lnSpc>
              <a:spcAft>
                <a:spcPts val="630"/>
              </a:spcAft>
            </a:pPr>
            <a:r>
              <a:rPr lang="tr" sz="1000" b="1">
                <a:latin typeface="Times New Roman"/>
              </a:rPr>
              <a:t>OTOBÜS VE DURAKLAR</a:t>
            </a:r>
          </a:p>
          <a:p>
            <a:pPr marL="0" marR="0" indent="457200">
              <a:lnSpc>
                <a:spcPct val="115000"/>
              </a:lnSpc>
              <a:spcAft>
                <a:spcPts val="630"/>
              </a:spcAft>
            </a:pPr>
            <a:r>
              <a:rPr lang="tr" sz="1100">
                <a:latin typeface="Times New Roman"/>
              </a:rPr>
              <a:t>Göreve geldiğimizde eskimiş halde bulunan 16 adet halk otobüsümüz , işleticilerimizin de desteği ile 2020 model Mercedes marka sıfır araçlar ile yenilerek 31 Ocak 2020 tarihinde halkımızın hizmetine sunuldu. Bununla entegre olarak mevcut duraklarımız modernize edildi, aydınlatıldı ve sayısı 44 adete çıkarıldı.</a:t>
            </a:r>
          </a:p>
          <a:p>
            <a:pPr marL="0" marR="0" indent="457200">
              <a:lnSpc>
                <a:spcPct val="127000"/>
              </a:lnSpc>
              <a:spcAft>
                <a:spcPts val="630"/>
              </a:spcAft>
            </a:pPr>
            <a:r>
              <a:rPr lang="tr" sz="1000" b="1">
                <a:latin typeface="Times New Roman"/>
              </a:rPr>
              <a:t>ÇEVRE -ÇÖP VE MAHALLE TEMİZLİK HİZMETLERİ</a:t>
            </a:r>
          </a:p>
          <a:p>
            <a:pPr marL="0" marR="0" indent="457200" algn="just">
              <a:lnSpc>
                <a:spcPct val="115000"/>
              </a:lnSpc>
              <a:spcAft>
                <a:spcPts val="630"/>
              </a:spcAft>
            </a:pPr>
            <a:r>
              <a:rPr lang="tr" sz="1100">
                <a:latin typeface="Times New Roman"/>
              </a:rPr>
              <a:t>Değerli İyidereli hemşerilerim çok iyi bilmenizi İsterim ki temiz bir İyidere için yoğun bir çaba sarf ediyoruz. Çevre ve çöp hizmetlerini “Tertemiz Çevre, Çiçek Gibi İyidere" projesi altında bütüncül bir yaklaşımla ele alarak; atıkların toplanması, ayrıştırılması ve bertaraf edilmesi, bununla birlikte geri dönüşüme konu atıkların tekrar ekonomiye kazandırılması noktasında belediyemizden beklenilmeyecek bir çaba sarf ettiğimizi belirtmek istiyorum.</a:t>
            </a:r>
          </a:p>
          <a:p>
            <a:pPr marL="0" marR="0" indent="457200" algn="just">
              <a:lnSpc>
                <a:spcPct val="115000"/>
              </a:lnSpc>
              <a:spcAft>
                <a:spcPts val="630"/>
              </a:spcAft>
            </a:pPr>
            <a:r>
              <a:rPr lang="tr" sz="1100">
                <a:latin typeface="Times New Roman"/>
              </a:rPr>
              <a:t>Göreve geldiğimizden bu yana 2020 yılında 1 adet çöp toplama aracı(Ford), 2021 yılında 1 Adet Çöp Toplama Aracı (Isuzu), I Adet Kombine Kanal Açma Aracı, 1 Adet Arazöz aracı ve I Adet Greyder alımı yaptık, 2022 yılında 1 Adet Kazıcı Yükleyici(Case), 2023 yılında I Adet Paletli Ekskavatör(Case), 2024 yılında I Adet Arazöz (Muradiye Belediyesi), 2025 yılında 1 adet beko loader, I adet cenaze aracı ve 1 adet kanal açma aracı ve 1 adet arazöz alımı yaptık.</a:t>
            </a:r>
          </a:p>
          <a:p>
            <a:pPr marL="0" marR="0" indent="457200" algn="just">
              <a:lnSpc>
                <a:spcPct val="115000"/>
              </a:lnSpc>
            </a:pPr>
            <a:r>
              <a:rPr lang="tr" sz="1100">
                <a:latin typeface="Times New Roman"/>
              </a:rPr>
              <a:t>2021 yılında 77 Adet, 2023 yılında 74 adet, 2024 yılında 100 Adet, 2025 yılında 1 10 adet sıfır çöp konteynırı alımı yaptık. Toplam 36! adet çöp konteynırı satın aldık. Yine 16 adet Potasız Sıfır</a:t>
            </a:r>
          </a:p>
        </p:txBody>
      </p:sp>
    </p:spTree>
  </p:cSld>
  <p:clrMapOvr>
    <a:overrideClrMapping bg1="lt1" tx1="dk1" bg2="lt2" tx2="dk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891784" y="316992"/>
            <a:ext cx="1405128" cy="999744"/>
          </a:xfrm>
          <a:prstGeom prst="rect">
            <a:avLst/>
          </a:prstGeom>
        </p:spPr>
      </p:pic>
      <p:pic>
        <p:nvPicPr>
          <p:cNvPr id="3" name="Resim 2"/>
          <p:cNvPicPr>
            <a:picLocks noChangeAspect="1"/>
          </p:cNvPicPr>
          <p:nvPr/>
        </p:nvPicPr>
        <p:blipFill>
          <a:blip r:embed="rId3"/>
          <a:stretch>
            <a:fillRect/>
          </a:stretch>
        </p:blipFill>
        <p:spPr>
          <a:xfrm>
            <a:off x="1347216" y="3627120"/>
            <a:ext cx="5269992" cy="4066032"/>
          </a:xfrm>
          <a:prstGeom prst="rect">
            <a:avLst/>
          </a:prstGeom>
        </p:spPr>
      </p:pic>
      <p:sp>
        <p:nvSpPr>
          <p:cNvPr id="5" name="Dikdörtgen 4"/>
          <p:cNvSpPr/>
          <p:nvPr/>
        </p:nvSpPr>
        <p:spPr>
          <a:xfrm>
            <a:off x="902208" y="1216152"/>
            <a:ext cx="5739384" cy="152400"/>
          </a:xfrm>
          <a:prstGeom prst="rect">
            <a:avLst/>
          </a:prstGeom>
          <a:noFill/>
        </p:spPr>
        <p:txBody>
          <a:bodyPr wrap="none" lIns="0" tIns="0" rIns="0" bIns="0">
            <a:noAutofit/>
          </a:bodyPr>
          <a:lstStyle/>
          <a:p>
            <a:pPr marL="0" marR="0" indent="0"/>
            <a:r>
              <a:rPr lang="tr" sz="1000" b="1">
                <a:latin typeface="Times New Roman"/>
              </a:rPr>
              <a:t>İyidere Belediyesi İmar ve Şehircilik müdürlüğü 01.01.2025 tarih ve 31.12.2025 tarihleri</a:t>
            </a:r>
          </a:p>
        </p:txBody>
      </p:sp>
      <p:sp>
        <p:nvSpPr>
          <p:cNvPr id="6" name="Dikdörtgen 5"/>
          <p:cNvSpPr/>
          <p:nvPr/>
        </p:nvSpPr>
        <p:spPr>
          <a:xfrm>
            <a:off x="902208" y="1411224"/>
            <a:ext cx="600456" cy="173736"/>
          </a:xfrm>
          <a:prstGeom prst="rect">
            <a:avLst/>
          </a:prstGeom>
          <a:noFill/>
        </p:spPr>
        <p:txBody>
          <a:bodyPr wrap="none" lIns="0" tIns="0" rIns="0" bIns="0">
            <a:noAutofit/>
          </a:bodyPr>
          <a:lstStyle/>
          <a:p>
            <a:pPr marL="0" marR="0" indent="0"/>
            <a:r>
              <a:rPr lang="tr" sz="1000" b="1">
                <a:latin typeface="Times New Roman"/>
              </a:rPr>
              <a:t>arasında;</a:t>
            </a:r>
          </a:p>
        </p:txBody>
      </p:sp>
      <p:sp>
        <p:nvSpPr>
          <p:cNvPr id="7" name="Dikdörtgen 6"/>
          <p:cNvSpPr/>
          <p:nvPr/>
        </p:nvSpPr>
        <p:spPr>
          <a:xfrm>
            <a:off x="1109472" y="1725168"/>
            <a:ext cx="5550408" cy="1673352"/>
          </a:xfrm>
          <a:prstGeom prst="rect">
            <a:avLst/>
          </a:prstGeom>
          <a:noFill/>
        </p:spPr>
        <p:txBody>
          <a:bodyPr lIns="0" tIns="0" rIns="0" bIns="0">
            <a:noAutofit/>
          </a:bodyPr>
          <a:lstStyle/>
          <a:p>
            <a:pPr marL="195648" marR="0" indent="-228600" algn="just" defTabSz="372432">
              <a:spcAft>
                <a:spcPts val="910"/>
              </a:spcAft>
              <a:tabLst>
                <a:tab pos="372432" algn="l"/>
              </a:tabLst>
            </a:pPr>
            <a:r>
              <a:rPr lang="tr" sz="1100">
                <a:latin typeface="Times New Roman"/>
              </a:rPr>
              <a:t>•	8 adet İnşaat Ruhsatı (Yenileme, İsim değişikliği, Tadilat vb.), 10 adet Yapı Kullanma İzin Belgesi düzenlenmiştir.</a:t>
            </a:r>
          </a:p>
          <a:p>
            <a:pPr marL="0" marR="0" indent="3048" defTabSz="405384">
              <a:spcAft>
                <a:spcPts val="910"/>
              </a:spcAft>
              <a:tabLst>
                <a:tab pos="405384" algn="l"/>
              </a:tabLst>
            </a:pPr>
            <a:r>
              <a:rPr lang="tr" sz="1100">
                <a:latin typeface="Times New Roman"/>
              </a:rPr>
              <a:t>•	İmar planı sınırları içerisinde 5 adet İmar Durumu Belgesi düzenlenmiştir.</a:t>
            </a:r>
          </a:p>
          <a:p>
            <a:pPr marL="195648" marR="0" indent="-228600" defTabSz="372432">
              <a:spcAft>
                <a:spcPts val="910"/>
              </a:spcAft>
              <a:tabLst>
                <a:tab pos="372432" algn="l"/>
              </a:tabLst>
            </a:pPr>
            <a:r>
              <a:rPr lang="tr" sz="1100">
                <a:latin typeface="Times New Roman"/>
              </a:rPr>
              <a:t>•	İmar planı sınırları içerisinde 6 adet parselasyon planı (yola terk, tevhit, ifraz vb.) dosyası kontrolleri yapılmış olup tescil işlemleri uygun görülmüştür.</a:t>
            </a:r>
          </a:p>
          <a:p>
            <a:pPr marL="195648" marR="0" indent="-228600" defTabSz="372432">
              <a:tabLst>
                <a:tab pos="372432" algn="l"/>
              </a:tabLst>
            </a:pPr>
            <a:r>
              <a:rPr lang="tr" sz="1100">
                <a:latin typeface="Times New Roman"/>
              </a:rPr>
              <a:t>•	Ruhsatsız veya ruhsata aykırı yapı yapıldığından 3194 sayılı İmar Kanunumun 32.maddesi uyarınca 5 adet rapor tanzim edilerek encümene sunulmuştur.</a:t>
            </a:r>
          </a:p>
        </p:txBody>
      </p:sp>
    </p:spTree>
  </p:cSld>
  <p:clrMapOvr>
    <a:overrideClrMapping bg1="lt1" tx1="dk1" bg2="lt2" tx2="dk2" accent1="accent1" accent2="accent2" accent3="accent3" accent4="accent4" accent5="accent5" accent6="accent6" hlink="hlink" folHlink="folHlink"/>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292352" y="832104"/>
            <a:ext cx="5318760" cy="8994648"/>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322832" y="2115312"/>
            <a:ext cx="5355336" cy="4346448"/>
          </a:xfrm>
          <a:prstGeom prst="rect">
            <a:avLst/>
          </a:prstGeom>
        </p:spPr>
      </p:pic>
      <p:pic>
        <p:nvPicPr>
          <p:cNvPr id="3" name="Resim 2"/>
          <p:cNvPicPr>
            <a:picLocks noChangeAspect="1"/>
          </p:cNvPicPr>
          <p:nvPr/>
        </p:nvPicPr>
        <p:blipFill>
          <a:blip r:embed="rId3"/>
          <a:stretch>
            <a:fillRect/>
          </a:stretch>
        </p:blipFill>
        <p:spPr>
          <a:xfrm>
            <a:off x="1359408" y="7043928"/>
            <a:ext cx="5343144" cy="2819400"/>
          </a:xfrm>
          <a:prstGeom prst="rect">
            <a:avLst/>
          </a:prstGeom>
        </p:spPr>
      </p:pic>
      <p:sp>
        <p:nvSpPr>
          <p:cNvPr id="4" name="Dikdörtgen 3"/>
          <p:cNvSpPr/>
          <p:nvPr/>
        </p:nvSpPr>
        <p:spPr>
          <a:xfrm>
            <a:off x="1100328" y="871728"/>
            <a:ext cx="5550408" cy="670560"/>
          </a:xfrm>
          <a:prstGeom prst="rect">
            <a:avLst/>
          </a:prstGeom>
          <a:noFill/>
        </p:spPr>
        <p:txBody>
          <a:bodyPr lIns="0" tIns="0" rIns="0" bIns="0">
            <a:noAutofit/>
          </a:bodyPr>
          <a:lstStyle/>
          <a:p>
            <a:pPr marL="179900" marR="0" indent="-215900" algn="just" defTabSz="356684">
              <a:tabLst>
                <a:tab pos="356684" algn="l"/>
              </a:tabLst>
            </a:pPr>
            <a:r>
              <a:rPr lang="tr" sz="1100">
                <a:latin typeface="Times New Roman"/>
              </a:rPr>
              <a:t>•	3194 sayılı İmar Kanunun 39.Maddesi gereği; (Genel güvenlik ve asayiş bakımından tehlike arz eden yapılar, metruk yapılar ile bir kısmı veya tamamının yıkılacak derecede tehlikeli olduğunu tespit etmiş olduğumuz yapılar) ile ‘’6306 sayılı kanun kapsamında Riskli Yapı tespiti yapılmış yapılar” kapsamında 4 adet yapının yıkımı gerçekleştirilmiştir.</a:t>
            </a:r>
          </a:p>
        </p:txBody>
      </p:sp>
      <p:sp>
        <p:nvSpPr>
          <p:cNvPr id="5" name="Dikdörtgen 4"/>
          <p:cNvSpPr/>
          <p:nvPr/>
        </p:nvSpPr>
        <p:spPr>
          <a:xfrm>
            <a:off x="871728" y="1862328"/>
            <a:ext cx="3544824" cy="170688"/>
          </a:xfrm>
          <a:prstGeom prst="rect">
            <a:avLst/>
          </a:prstGeom>
          <a:noFill/>
        </p:spPr>
        <p:txBody>
          <a:bodyPr wrap="none" lIns="0" tIns="0" rIns="0" bIns="0">
            <a:noAutofit/>
          </a:bodyPr>
          <a:lstStyle/>
          <a:p>
            <a:pPr marL="0" marR="0" indent="0"/>
            <a:r>
              <a:rPr lang="tr" sz="1100">
                <a:latin typeface="Times New Roman"/>
              </a:rPr>
              <a:t>6306 sayılı kanun kapsamında Yıkımı Gerçekleşen Riskli Yapı</a:t>
            </a:r>
          </a:p>
        </p:txBody>
      </p:sp>
      <p:sp>
        <p:nvSpPr>
          <p:cNvPr id="6" name="Dikdörtgen 5"/>
          <p:cNvSpPr/>
          <p:nvPr/>
        </p:nvSpPr>
        <p:spPr>
          <a:xfrm>
            <a:off x="896112" y="6754368"/>
            <a:ext cx="3544824" cy="182880"/>
          </a:xfrm>
          <a:prstGeom prst="rect">
            <a:avLst/>
          </a:prstGeom>
          <a:noFill/>
        </p:spPr>
        <p:txBody>
          <a:bodyPr wrap="none" lIns="0" tIns="0" rIns="0" bIns="0">
            <a:noAutofit/>
          </a:bodyPr>
          <a:lstStyle/>
          <a:p>
            <a:pPr marL="0" marR="0" indent="0"/>
            <a:r>
              <a:rPr lang="tr" sz="1100">
                <a:latin typeface="Times New Roman"/>
              </a:rPr>
              <a:t>6306 sayılı kanun kapsamında Yıkımı Gerçekleşen Riskli Yapı</a:t>
            </a:r>
          </a:p>
        </p:txBody>
      </p:sp>
    </p:spTree>
  </p:cSld>
  <p:clrMapOvr>
    <a:overrideClrMapping bg1="lt1" tx1="dk1" bg2="lt2" tx2="dk2" accent1="accent1" accent2="accent2" accent3="accent3" accent4="accent4" accent5="accent5" accent6="accent6" hlink="hlink" folHlink="folHlink"/>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903976" y="323088"/>
            <a:ext cx="1429512" cy="1005840"/>
          </a:xfrm>
          <a:prstGeom prst="rect">
            <a:avLst/>
          </a:prstGeom>
        </p:spPr>
      </p:pic>
      <p:pic>
        <p:nvPicPr>
          <p:cNvPr id="3" name="Resim 2"/>
          <p:cNvPicPr>
            <a:picLocks noChangeAspect="1"/>
          </p:cNvPicPr>
          <p:nvPr/>
        </p:nvPicPr>
        <p:blipFill>
          <a:blip r:embed="rId3"/>
          <a:stretch>
            <a:fillRect/>
          </a:stretch>
        </p:blipFill>
        <p:spPr>
          <a:xfrm>
            <a:off x="880872" y="1694688"/>
            <a:ext cx="5910072" cy="4486656"/>
          </a:xfrm>
          <a:prstGeom prst="rect">
            <a:avLst/>
          </a:prstGeom>
        </p:spPr>
      </p:pic>
      <p:pic>
        <p:nvPicPr>
          <p:cNvPr id="4" name="Resim 3"/>
          <p:cNvPicPr>
            <a:picLocks noChangeAspect="1"/>
          </p:cNvPicPr>
          <p:nvPr/>
        </p:nvPicPr>
        <p:blipFill>
          <a:blip r:embed="rId4"/>
          <a:stretch>
            <a:fillRect/>
          </a:stretch>
        </p:blipFill>
        <p:spPr>
          <a:xfrm>
            <a:off x="899160" y="7022592"/>
            <a:ext cx="5907024" cy="2660904"/>
          </a:xfrm>
          <a:prstGeom prst="rect">
            <a:avLst/>
          </a:prstGeom>
        </p:spPr>
      </p:pic>
      <p:sp>
        <p:nvSpPr>
          <p:cNvPr id="5" name="Dikdörtgen 4"/>
          <p:cNvSpPr/>
          <p:nvPr/>
        </p:nvSpPr>
        <p:spPr>
          <a:xfrm>
            <a:off x="896112" y="1207008"/>
            <a:ext cx="5775960" cy="347472"/>
          </a:xfrm>
          <a:prstGeom prst="rect">
            <a:avLst/>
          </a:prstGeom>
          <a:noFill/>
        </p:spPr>
        <p:txBody>
          <a:bodyPr lIns="0" tIns="0" rIns="0" bIns="0">
            <a:noAutofit/>
          </a:bodyPr>
          <a:lstStyle/>
          <a:p>
            <a:pPr marL="0" marR="0" indent="0"/>
            <a:r>
              <a:rPr lang="tr" sz="1100">
                <a:latin typeface="Times New Roman"/>
              </a:rPr>
              <a:t>3194 sayılı İmar Kanunun 39.Maddesi gereği; (Genel güvenlik ve asayiş bakımından tehlike arz eden metruk yapı</a:t>
            </a:r>
          </a:p>
        </p:txBody>
      </p:sp>
      <p:sp>
        <p:nvSpPr>
          <p:cNvPr id="6" name="Dikdörtgen 5"/>
          <p:cNvSpPr/>
          <p:nvPr/>
        </p:nvSpPr>
        <p:spPr>
          <a:xfrm>
            <a:off x="899160" y="6501384"/>
            <a:ext cx="4111752" cy="173736"/>
          </a:xfrm>
          <a:prstGeom prst="rect">
            <a:avLst/>
          </a:prstGeom>
          <a:noFill/>
        </p:spPr>
        <p:txBody>
          <a:bodyPr wrap="none" lIns="0" tIns="0" rIns="0" bIns="0">
            <a:noAutofit/>
          </a:bodyPr>
          <a:lstStyle/>
          <a:p>
            <a:pPr marL="0" marR="0" indent="0"/>
            <a:r>
              <a:rPr lang="tr" sz="1100">
                <a:latin typeface="Times New Roman"/>
              </a:rPr>
              <a:t>3194 sayılı imar Kanunu gereği Mevzuata Uygun Yıkımı Gerçekleşen Yapı</a:t>
            </a:r>
          </a:p>
        </p:txBody>
      </p:sp>
    </p:spTree>
  </p:cSld>
  <p:clrMapOvr>
    <a:overrideClrMapping bg1="lt1" tx1="dk1" bg2="lt2" tx2="dk2" accent1="accent1" accent2="accent2" accent3="accent3" accent4="accent4" accent5="accent5" accent6="accent6" hlink="hlink" folHlink="folHlink"/>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83920" y="2310384"/>
            <a:ext cx="5772912" cy="2968752"/>
          </a:xfrm>
          <a:prstGeom prst="rect">
            <a:avLst/>
          </a:prstGeom>
        </p:spPr>
      </p:pic>
      <p:pic>
        <p:nvPicPr>
          <p:cNvPr id="3" name="Resim 2"/>
          <p:cNvPicPr>
            <a:picLocks noChangeAspect="1"/>
          </p:cNvPicPr>
          <p:nvPr/>
        </p:nvPicPr>
        <p:blipFill>
          <a:blip r:embed="rId3"/>
          <a:stretch>
            <a:fillRect/>
          </a:stretch>
        </p:blipFill>
        <p:spPr>
          <a:xfrm>
            <a:off x="911352" y="5745480"/>
            <a:ext cx="5888736" cy="3685032"/>
          </a:xfrm>
          <a:prstGeom prst="rect">
            <a:avLst/>
          </a:prstGeom>
        </p:spPr>
      </p:pic>
      <p:sp>
        <p:nvSpPr>
          <p:cNvPr id="4" name="Dikdörtgen 3"/>
          <p:cNvSpPr/>
          <p:nvPr/>
        </p:nvSpPr>
        <p:spPr>
          <a:xfrm>
            <a:off x="871728" y="847344"/>
            <a:ext cx="5772912" cy="350520"/>
          </a:xfrm>
          <a:prstGeom prst="rect">
            <a:avLst/>
          </a:prstGeom>
          <a:noFill/>
        </p:spPr>
        <p:txBody>
          <a:bodyPr lIns="0" tIns="0" rIns="0" bIns="0">
            <a:noAutofit/>
          </a:bodyPr>
          <a:lstStyle/>
          <a:p>
            <a:pPr marL="0" marR="0" indent="0">
              <a:lnSpc>
                <a:spcPct val="111000"/>
              </a:lnSpc>
              <a:spcBef>
                <a:spcPts val="2450"/>
              </a:spcBef>
            </a:pPr>
            <a:r>
              <a:rPr lang="tr" sz="1000" b="1">
                <a:latin typeface="Times New Roman"/>
              </a:rPr>
              <a:t>Çevre Şehircilik ve İklim değişikliği Bakanlığı Kentsel Dönüşüm Başkanlığına 6036 sayılı Kanun Uyarınca 3 adet Proje "Rezerv Yapı Alanı” Başvurusu Yapılmıştır.</a:t>
            </a:r>
          </a:p>
        </p:txBody>
      </p:sp>
      <p:sp>
        <p:nvSpPr>
          <p:cNvPr id="5" name="Dikdörtgen 4"/>
          <p:cNvSpPr/>
          <p:nvPr/>
        </p:nvSpPr>
        <p:spPr>
          <a:xfrm>
            <a:off x="1121664" y="1331976"/>
            <a:ext cx="5529072" cy="512064"/>
          </a:xfrm>
          <a:prstGeom prst="rect">
            <a:avLst/>
          </a:prstGeom>
          <a:noFill/>
        </p:spPr>
        <p:txBody>
          <a:bodyPr lIns="0" tIns="0" rIns="0" bIns="0">
            <a:noAutofit/>
          </a:bodyPr>
          <a:lstStyle/>
          <a:p>
            <a:pPr marL="171264" marR="0" indent="-215900" defTabSz="387672">
              <a:tabLst>
                <a:tab pos="387672" algn="l"/>
              </a:tabLst>
            </a:pPr>
            <a:r>
              <a:rPr lang="tr" sz="1100">
                <a:latin typeface="Times New Roman"/>
              </a:rPr>
              <a:t>I-	Rize ili, İyidere ilçesi, Hazar Mahallesi 326 ada I, 2, 3, 4, 5, 6, 7 parseller ve 491 ada 1 parsel No.kı taşınmazları kapsayan 5702,98 nr bölgenin rezerv alanı olarak planlanması İyidere Belediyesi tarafından talep edilmiştir.</a:t>
            </a:r>
          </a:p>
        </p:txBody>
      </p:sp>
      <p:sp>
        <p:nvSpPr>
          <p:cNvPr id="6" name="Dikdörtgen 5"/>
          <p:cNvSpPr/>
          <p:nvPr/>
        </p:nvSpPr>
        <p:spPr>
          <a:xfrm>
            <a:off x="3032760" y="2002536"/>
            <a:ext cx="1459992" cy="131064"/>
          </a:xfrm>
          <a:prstGeom prst="rect">
            <a:avLst/>
          </a:prstGeom>
          <a:noFill/>
        </p:spPr>
        <p:txBody>
          <a:bodyPr wrap="none" lIns="0" tIns="0" rIns="0" bIns="0">
            <a:noAutofit/>
          </a:bodyPr>
          <a:lstStyle/>
          <a:p>
            <a:pPr marL="0" marR="0" indent="0"/>
            <a:r>
              <a:rPr lang="tr" sz="1000" b="1">
                <a:latin typeface="Times New Roman"/>
              </a:rPr>
              <a:t>Alanın Mevcut Durumu</a:t>
            </a:r>
          </a:p>
        </p:txBody>
      </p:sp>
      <p:sp>
        <p:nvSpPr>
          <p:cNvPr id="7" name="Dikdörtgen 6"/>
          <p:cNvSpPr/>
          <p:nvPr/>
        </p:nvSpPr>
        <p:spPr>
          <a:xfrm>
            <a:off x="2694432" y="5428488"/>
            <a:ext cx="2164080" cy="161544"/>
          </a:xfrm>
          <a:prstGeom prst="rect">
            <a:avLst/>
          </a:prstGeom>
          <a:noFill/>
        </p:spPr>
        <p:txBody>
          <a:bodyPr wrap="none" lIns="0" tIns="0" rIns="0" bIns="0">
            <a:noAutofit/>
          </a:bodyPr>
          <a:lstStyle/>
          <a:p>
            <a:pPr marL="0" marR="0" indent="0"/>
            <a:r>
              <a:rPr lang="tr" sz="1100" b="1">
                <a:latin typeface="Calibri"/>
              </a:rPr>
              <a:t>Önerilen Rezerv Alanın İmar Durumu</a:t>
            </a:r>
          </a:p>
        </p:txBody>
      </p:sp>
    </p:spTree>
  </p:cSld>
  <p:clrMapOvr>
    <a:overrideClrMapping bg1="lt1" tx1="dk1" bg2="lt2" tx2="dk2" accent1="accent1" accent2="accent2" accent3="accent3" accent4="accent4" accent5="accent5" accent6="accent6" hlink="hlink" folHlink="folHlink"/>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86968" y="2042160"/>
            <a:ext cx="5971032" cy="7309104"/>
          </a:xfrm>
          <a:prstGeom prst="rect">
            <a:avLst/>
          </a:prstGeom>
        </p:spPr>
      </p:pic>
      <p:sp>
        <p:nvSpPr>
          <p:cNvPr id="3" name="Dikdörtgen 2"/>
          <p:cNvSpPr/>
          <p:nvPr/>
        </p:nvSpPr>
        <p:spPr>
          <a:xfrm>
            <a:off x="1136904" y="874776"/>
            <a:ext cx="5547360" cy="515112"/>
          </a:xfrm>
          <a:prstGeom prst="rect">
            <a:avLst/>
          </a:prstGeom>
          <a:noFill/>
        </p:spPr>
        <p:txBody>
          <a:bodyPr lIns="0" tIns="0" rIns="0" bIns="0">
            <a:noAutofit/>
          </a:bodyPr>
          <a:lstStyle/>
          <a:p>
            <a:pPr marL="194124" marR="0" indent="-228600" defTabSz="410532">
              <a:lnSpc>
                <a:spcPct val="107000"/>
              </a:lnSpc>
              <a:tabLst>
                <a:tab pos="410532" algn="l"/>
              </a:tabLst>
            </a:pPr>
            <a:r>
              <a:rPr lang="tr" sz="1100">
                <a:latin typeface="Times New Roman"/>
              </a:rPr>
              <a:t>2-	Rize ili, İyidere ilçesi, Merkez Mahallesi 107 ada 1-2-3-4-5-6-7-8-9-10-11-12-13-14 parsel, 113 ada 1-2-3-4-5-6-7-8-9 parsel, 114 ada 3-4-5-6-7-8-9-10-11-12-13-16-17-18-30 parsel,115 ada 1-2-3-6 parsel ve 431 ada 3-4-5-6-7-8-9-10-11-12-13-14-15-16-17-18-19-20-21-22-23-50</a:t>
            </a:r>
          </a:p>
        </p:txBody>
      </p:sp>
      <p:sp>
        <p:nvSpPr>
          <p:cNvPr id="4" name="Dikdörtgen 3"/>
          <p:cNvSpPr/>
          <p:nvPr/>
        </p:nvSpPr>
        <p:spPr>
          <a:xfrm>
            <a:off x="1365504" y="1383792"/>
            <a:ext cx="5312664" cy="502920"/>
          </a:xfrm>
          <a:prstGeom prst="rect">
            <a:avLst/>
          </a:prstGeom>
          <a:noFill/>
        </p:spPr>
        <p:txBody>
          <a:bodyPr lIns="0" tIns="0" rIns="0" bIns="0">
            <a:noAutofit/>
          </a:bodyPr>
          <a:lstStyle/>
          <a:p>
            <a:pPr marL="0" marR="0" indent="0">
              <a:lnSpc>
                <a:spcPct val="106000"/>
              </a:lnSpc>
            </a:pPr>
            <a:r>
              <a:rPr lang="tr" sz="1100">
                <a:latin typeface="Times New Roman"/>
              </a:rPr>
              <a:t>parsel No.lu taşınmazları kapsayan 22062,03 m</a:t>
            </a:r>
            <a:r>
              <a:rPr lang="tr" sz="1100" baseline="30000">
                <a:latin typeface="Times New Roman"/>
              </a:rPr>
              <a:t>;</a:t>
            </a:r>
            <a:r>
              <a:rPr lang="tr" sz="1100">
                <a:latin typeface="Times New Roman"/>
              </a:rPr>
              <a:t> bölgenin rezerv alanı olarak planlanması iyidere Belediyesi tarafından talep edilmiştir.</a:t>
            </a:r>
          </a:p>
          <a:p>
            <a:pPr marL="0" marR="0" indent="0" algn="ctr">
              <a:lnSpc>
                <a:spcPct val="115000"/>
              </a:lnSpc>
            </a:pPr>
            <a:r>
              <a:rPr lang="tr" sz="1000" b="1">
                <a:latin typeface="Times New Roman"/>
              </a:rPr>
              <a:t>Alanın Mevcut Durumu</a:t>
            </a:r>
          </a:p>
        </p:txBody>
      </p:sp>
    </p:spTree>
  </p:cSld>
  <p:clrMapOvr>
    <a:overrideClrMapping bg1="lt1" tx1="dk1" bg2="lt2" tx2="dk2" accent1="accent1" accent2="accent2" accent3="accent3" accent4="accent4" accent5="accent5" accent6="accent6" hlink="hlink" folHlink="folHlink"/>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934456" y="326136"/>
            <a:ext cx="1392936" cy="972312"/>
          </a:xfrm>
          <a:prstGeom prst="rect">
            <a:avLst/>
          </a:prstGeom>
        </p:spPr>
      </p:pic>
      <p:pic>
        <p:nvPicPr>
          <p:cNvPr id="3" name="Resim 2"/>
          <p:cNvPicPr>
            <a:picLocks noChangeAspect="1"/>
          </p:cNvPicPr>
          <p:nvPr/>
        </p:nvPicPr>
        <p:blipFill>
          <a:blip r:embed="rId3"/>
          <a:stretch>
            <a:fillRect/>
          </a:stretch>
        </p:blipFill>
        <p:spPr>
          <a:xfrm>
            <a:off x="1469136" y="1877568"/>
            <a:ext cx="4922520" cy="6416040"/>
          </a:xfrm>
          <a:prstGeom prst="rect">
            <a:avLst/>
          </a:prstGeom>
        </p:spPr>
      </p:pic>
      <p:sp>
        <p:nvSpPr>
          <p:cNvPr id="4" name="Dikdörtgen 3"/>
          <p:cNvSpPr/>
          <p:nvPr/>
        </p:nvSpPr>
        <p:spPr>
          <a:xfrm>
            <a:off x="1130808" y="871728"/>
            <a:ext cx="5547360" cy="691896"/>
          </a:xfrm>
          <a:prstGeom prst="rect">
            <a:avLst/>
          </a:prstGeom>
          <a:noFill/>
        </p:spPr>
        <p:txBody>
          <a:bodyPr lIns="0" tIns="0" rIns="0" bIns="0">
            <a:noAutofit/>
          </a:bodyPr>
          <a:lstStyle/>
          <a:p>
            <a:pPr marL="192600" marR="0" indent="-228600" algn="just" defTabSz="409008">
              <a:lnSpc>
                <a:spcPct val="106000"/>
              </a:lnSpc>
              <a:tabLst>
                <a:tab pos="409008" algn="l"/>
              </a:tabLst>
            </a:pPr>
            <a:r>
              <a:rPr lang="tr" sz="1100">
                <a:latin typeface="Times New Roman"/>
              </a:rPr>
              <a:t>3-	Rize ili, İyidere ilçesi, Hazar Mahallesi 341 ada 2-4-6-7-8-9-10-11-12-13-14-15-16-17-18-19-20-21-22-23-24-25-26-27-28-29-30-81-82-90 ve 91 parsel No.lu taşınmazları kapsayan 14020,06 m</a:t>
            </a:r>
            <a:r>
              <a:rPr lang="tr" sz="1100" baseline="30000">
                <a:latin typeface="Times New Roman"/>
              </a:rPr>
              <a:t>2</a:t>
            </a:r>
            <a:r>
              <a:rPr lang="tr" sz="1100">
                <a:latin typeface="Times New Roman"/>
              </a:rPr>
              <a:t> bölgenin rezerv alanı olarak planlanması iyidere Belediyesi tarafından talep edilmiştir.</a:t>
            </a:r>
          </a:p>
        </p:txBody>
      </p:sp>
      <p:sp>
        <p:nvSpPr>
          <p:cNvPr id="5" name="Dikdörtgen 4"/>
          <p:cNvSpPr/>
          <p:nvPr/>
        </p:nvSpPr>
        <p:spPr>
          <a:xfrm>
            <a:off x="3166872" y="1749552"/>
            <a:ext cx="1456944" cy="134112"/>
          </a:xfrm>
          <a:prstGeom prst="rect">
            <a:avLst/>
          </a:prstGeom>
          <a:noFill/>
        </p:spPr>
        <p:txBody>
          <a:bodyPr wrap="none" lIns="0" tIns="0" rIns="0" bIns="0">
            <a:noAutofit/>
          </a:bodyPr>
          <a:lstStyle/>
          <a:p>
            <a:pPr marL="0" marR="0" indent="0"/>
            <a:r>
              <a:rPr lang="tr" sz="1000" b="1">
                <a:latin typeface="Times New Roman"/>
              </a:rPr>
              <a:t>Alanın Mevcut Durumu</a:t>
            </a:r>
          </a:p>
        </p:txBody>
      </p:sp>
      <p:sp>
        <p:nvSpPr>
          <p:cNvPr id="6" name="Dikdörtgen 5"/>
          <p:cNvSpPr/>
          <p:nvPr/>
        </p:nvSpPr>
        <p:spPr>
          <a:xfrm>
            <a:off x="2709672" y="5239512"/>
            <a:ext cx="2157984" cy="158496"/>
          </a:xfrm>
          <a:prstGeom prst="rect">
            <a:avLst/>
          </a:prstGeom>
          <a:noFill/>
        </p:spPr>
        <p:txBody>
          <a:bodyPr wrap="none" lIns="0" tIns="0" rIns="0" bIns="0">
            <a:noAutofit/>
          </a:bodyPr>
          <a:lstStyle/>
          <a:p>
            <a:pPr marL="0" marR="0" indent="0"/>
            <a:r>
              <a:rPr lang="tr" sz="1100" b="1">
                <a:latin typeface="Calibri"/>
              </a:rPr>
              <a:t>Önerilen Rezerv Alanın İmar Durumu</a:t>
            </a:r>
          </a:p>
        </p:txBody>
      </p:sp>
      <p:sp>
        <p:nvSpPr>
          <p:cNvPr id="7" name="Dikdörtgen 6"/>
          <p:cNvSpPr/>
          <p:nvPr/>
        </p:nvSpPr>
        <p:spPr>
          <a:xfrm>
            <a:off x="1374648" y="8442960"/>
            <a:ext cx="5315712" cy="499872"/>
          </a:xfrm>
          <a:prstGeom prst="rect">
            <a:avLst/>
          </a:prstGeom>
          <a:noFill/>
        </p:spPr>
        <p:txBody>
          <a:bodyPr lIns="0" tIns="0" rIns="0" bIns="0">
            <a:noAutofit/>
          </a:bodyPr>
          <a:lstStyle/>
          <a:p>
            <a:pPr marL="0" marR="0" indent="0"/>
            <a:r>
              <a:rPr lang="tr" sz="1100">
                <a:latin typeface="Times New Roman"/>
              </a:rPr>
              <a:t>Yapılan başvurular neticesince Merkez Mahallesi ve Hazar Mahallesi için sunulan Rezerv alanların 6036 sayılı Kanun kapsamında dönüştürülmesi için Çevre Şehircilik ve İklim değişikliği Bakanlığı Kentsel Dönüşüm Başkanlığınca Proje çalışması devam etmektedir</a:t>
            </a:r>
          </a:p>
        </p:txBody>
      </p:sp>
    </p:spTree>
  </p:cSld>
  <p:clrMapOvr>
    <a:overrideClrMapping bg1="lt1" tx1="dk1" bg2="lt2" tx2="dk2" accent1="accent1" accent2="accent2" accent3="accent3" accent4="accent4" accent5="accent5" accent6="accent6" hlink="hlink" folHlink="folHlink"/>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926592" y="338328"/>
            <a:ext cx="6431280" cy="4315968"/>
          </a:xfrm>
          <a:prstGeom prst="rect">
            <a:avLst/>
          </a:prstGeom>
        </p:spPr>
      </p:pic>
      <p:pic>
        <p:nvPicPr>
          <p:cNvPr id="3" name="Resim 2"/>
          <p:cNvPicPr>
            <a:picLocks noChangeAspect="1"/>
          </p:cNvPicPr>
          <p:nvPr/>
        </p:nvPicPr>
        <p:blipFill>
          <a:blip r:embed="rId3"/>
          <a:stretch>
            <a:fillRect/>
          </a:stretch>
        </p:blipFill>
        <p:spPr>
          <a:xfrm>
            <a:off x="914400" y="5157216"/>
            <a:ext cx="5779008" cy="3112008"/>
          </a:xfrm>
          <a:prstGeom prst="rect">
            <a:avLst/>
          </a:prstGeom>
        </p:spPr>
      </p:pic>
      <p:sp>
        <p:nvSpPr>
          <p:cNvPr id="4" name="Dikdörtgen 3"/>
          <p:cNvSpPr/>
          <p:nvPr/>
        </p:nvSpPr>
        <p:spPr>
          <a:xfrm>
            <a:off x="914400" y="4636008"/>
            <a:ext cx="5718048" cy="539496"/>
          </a:xfrm>
          <a:prstGeom prst="rect">
            <a:avLst/>
          </a:prstGeom>
          <a:noFill/>
        </p:spPr>
        <p:txBody>
          <a:bodyPr lIns="0" tIns="0" rIns="0" bIns="0">
            <a:noAutofit/>
          </a:bodyPr>
          <a:lstStyle/>
          <a:p>
            <a:pPr marL="0" marR="0" indent="0">
              <a:lnSpc>
                <a:spcPct val="115000"/>
              </a:lnSpc>
            </a:pPr>
            <a:r>
              <a:rPr lang="tr" sz="1100">
                <a:latin typeface="Times New Roman"/>
              </a:rPr>
              <a:t>Hizmet binalarının güney kısmında bulunan muhtemel sel ve afetsel tehlike ötürü risk arz eden Acele Kamulaştırmaya konu 144 -29 (ESKİI44-12 İFRAZ ) .144 -33 (ESKİ 144-5 İFRAZ ), 144-14,144-31 parsellerin tescil davaları sonuçlanıp tescilleri yapılmıştır.</a:t>
            </a:r>
          </a:p>
        </p:txBody>
      </p:sp>
      <p:sp>
        <p:nvSpPr>
          <p:cNvPr id="5" name="Dikdörtgen 4"/>
          <p:cNvSpPr/>
          <p:nvPr/>
        </p:nvSpPr>
        <p:spPr>
          <a:xfrm>
            <a:off x="917448" y="8348472"/>
            <a:ext cx="5785104" cy="911352"/>
          </a:xfrm>
          <a:prstGeom prst="rect">
            <a:avLst/>
          </a:prstGeom>
          <a:noFill/>
        </p:spPr>
        <p:txBody>
          <a:bodyPr lIns="0" tIns="0" rIns="0" bIns="0">
            <a:noAutofit/>
          </a:bodyPr>
          <a:lstStyle/>
          <a:p>
            <a:pPr marL="0" marR="0" indent="444500" algn="just">
              <a:lnSpc>
                <a:spcPct val="115000"/>
              </a:lnSpc>
            </a:pPr>
            <a:r>
              <a:rPr lang="tr" sz="1100">
                <a:latin typeface="Times New Roman"/>
              </a:rPr>
              <a:t>Tapu kaydına göre Rize İli, İyidere İlçesi, Fethiye Mahallesi, 44-23 pafta. 147 ada, 1 parsel (12.83 m2) ve 129 ada. 5 parsel (74,78 m2) No. da kayıtlı arsa vasfındaki taşınmazlar. Belediyemiz İmar Planında Meydan olarak ayrılan alanda kalmaktadır. Menderes Caddesi ile Kazım Karabekir caddesini bağlayan Bizim Sokak yolunun trafiğe açılabilmesi için Planda Meydan olarak ayrılan alanda kalan bahse konu taşınmazların tescil davaları sonuçlanıp tescilleri yapılmıştır.</a:t>
            </a:r>
          </a:p>
        </p:txBody>
      </p:sp>
    </p:spTree>
  </p:cSld>
  <p:clrMapOvr>
    <a:overrideClrMapping bg1="lt1" tx1="dk1" bg2="lt2" tx2="dk2" accent1="accent1" accent2="accent2" accent3="accent3" accent4="accent4" accent5="accent5" accent6="accent6" hlink="hlink" folHlink="folHlink"/>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923544" y="326136"/>
            <a:ext cx="6434328" cy="3663696"/>
          </a:xfrm>
          <a:prstGeom prst="rect">
            <a:avLst/>
          </a:prstGeom>
        </p:spPr>
      </p:pic>
      <p:pic>
        <p:nvPicPr>
          <p:cNvPr id="3" name="Resim 2"/>
          <p:cNvPicPr>
            <a:picLocks noChangeAspect="1"/>
          </p:cNvPicPr>
          <p:nvPr/>
        </p:nvPicPr>
        <p:blipFill>
          <a:blip r:embed="rId3"/>
          <a:stretch>
            <a:fillRect/>
          </a:stretch>
        </p:blipFill>
        <p:spPr>
          <a:xfrm>
            <a:off x="1072896" y="5221224"/>
            <a:ext cx="2578608" cy="2685288"/>
          </a:xfrm>
          <a:prstGeom prst="rect">
            <a:avLst/>
          </a:prstGeom>
        </p:spPr>
      </p:pic>
      <p:sp>
        <p:nvSpPr>
          <p:cNvPr id="4" name="Dikdörtgen 3"/>
          <p:cNvSpPr/>
          <p:nvPr/>
        </p:nvSpPr>
        <p:spPr>
          <a:xfrm>
            <a:off x="941832" y="4108704"/>
            <a:ext cx="5632704" cy="557784"/>
          </a:xfrm>
          <a:prstGeom prst="rect">
            <a:avLst/>
          </a:prstGeom>
          <a:noFill/>
        </p:spPr>
        <p:txBody>
          <a:bodyPr lIns="0" tIns="0" rIns="0" bIns="0">
            <a:noAutofit/>
          </a:bodyPr>
          <a:lstStyle/>
          <a:p>
            <a:pPr marL="0" marR="0" indent="0">
              <a:lnSpc>
                <a:spcPct val="115000"/>
              </a:lnSpc>
            </a:pPr>
            <a:r>
              <a:rPr lang="tr" sz="1100">
                <a:latin typeface="Times New Roman"/>
              </a:rPr>
              <a:t>Tapu kaydına göre Rize İli, İyidere İlçesi, Üstüpiler Mahallesi, 678 ada. 14 No.lu parselin F44-C-23-C-l-C No.lu imar paftasında imar yoluna denk gelen 274,92 m2 lik kısmı için Kamulaştırma Kararı alınarak kamulaştırma işlemi devam etmektedir.</a:t>
            </a:r>
          </a:p>
        </p:txBody>
      </p:sp>
      <p:sp>
        <p:nvSpPr>
          <p:cNvPr id="5" name="Dikdörtgen 4"/>
          <p:cNvSpPr/>
          <p:nvPr/>
        </p:nvSpPr>
        <p:spPr>
          <a:xfrm>
            <a:off x="3797808" y="5081016"/>
            <a:ext cx="2889504" cy="2999232"/>
          </a:xfrm>
          <a:prstGeom prst="rect">
            <a:avLst/>
          </a:prstGeom>
          <a:noFill/>
        </p:spPr>
        <p:txBody>
          <a:bodyPr lIns="0" tIns="0" rIns="0" bIns="0">
            <a:noAutofit/>
          </a:bodyPr>
          <a:lstStyle/>
          <a:p>
            <a:pPr marL="0" marR="0" indent="0">
              <a:lnSpc>
                <a:spcPct val="115000"/>
              </a:lnSpc>
              <a:spcAft>
                <a:spcPts val="140"/>
              </a:spcAft>
            </a:pPr>
            <a:r>
              <a:rPr lang="tr" sz="1100">
                <a:latin typeface="Times New Roman"/>
              </a:rPr>
              <a:t>İlçenin sanayi sektöründe alabileceği yatırımlara zemin hazırlamak, yatırımların mekânsal planlamasını gerçekleştirmek ve bu amaçta Hazar Mahallesinde bulunan 326 ada. 1 parsel (2008,06 m2), 326 ada, 2 parsel (1433,58 m2) ve 1.170 m2 tescilsiz alanı kapsayan sanayi tesisi Alanında hazırlamış olduğumuz projede 16 adet dükkân ve i adet Mescit bulunmaktadır.</a:t>
            </a:r>
          </a:p>
          <a:p>
            <a:pPr marL="0" marR="0" indent="0">
              <a:lnSpc>
                <a:spcPct val="115000"/>
              </a:lnSpc>
            </a:pPr>
            <a:r>
              <a:rPr lang="tr" sz="1100">
                <a:latin typeface="Times New Roman"/>
              </a:rPr>
              <a:t>Dinamik ihtiyaçların hasıl olması ve kentin günümüz koşullarına ayak uydurabilmesi için İmar Planda Sanayi Tesisi Alanında bulunan Rize İli, İyidere İlçesi, Hazar Mahallesi, 326 ada, 1 parsel, 326 ada, 2 parsel No. da kayıtlı arsa vasfındaki taşınmazların sunmuş olduğumuz proje kapsamında kamulaştırılmasına karar alınmış olup , Kamulaştırma işlemi devam etmektedir.</a:t>
            </a:r>
          </a:p>
        </p:txBody>
      </p:sp>
    </p:spTree>
  </p:cSld>
  <p:clrMapOvr>
    <a:overrideClrMapping bg1="lt1" tx1="dk1" bg2="lt2" tx2="dk2" accent1="accent1" accent2="accent2" accent3="accent3" accent4="accent4" accent5="accent5" accent6="accent6" hlink="hlink" folHlink="folHlink"/>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944880" y="341376"/>
            <a:ext cx="6443472" cy="2621280"/>
          </a:xfrm>
          <a:prstGeom prst="rect">
            <a:avLst/>
          </a:prstGeom>
        </p:spPr>
      </p:pic>
      <p:pic>
        <p:nvPicPr>
          <p:cNvPr id="3" name="Resim 2"/>
          <p:cNvPicPr>
            <a:picLocks noChangeAspect="1"/>
          </p:cNvPicPr>
          <p:nvPr/>
        </p:nvPicPr>
        <p:blipFill>
          <a:blip r:embed="rId3"/>
          <a:stretch>
            <a:fillRect/>
          </a:stretch>
        </p:blipFill>
        <p:spPr>
          <a:xfrm>
            <a:off x="941832" y="4184904"/>
            <a:ext cx="5617464" cy="3806952"/>
          </a:xfrm>
          <a:prstGeom prst="rect">
            <a:avLst/>
          </a:prstGeom>
        </p:spPr>
      </p:pic>
      <p:sp>
        <p:nvSpPr>
          <p:cNvPr id="4" name="Dikdörtgen 3"/>
          <p:cNvSpPr/>
          <p:nvPr/>
        </p:nvSpPr>
        <p:spPr>
          <a:xfrm>
            <a:off x="944880" y="3087624"/>
            <a:ext cx="5775960" cy="932688"/>
          </a:xfrm>
          <a:prstGeom prst="rect">
            <a:avLst/>
          </a:prstGeom>
          <a:noFill/>
        </p:spPr>
        <p:txBody>
          <a:bodyPr lIns="0" tIns="0" rIns="0" bIns="0">
            <a:noAutofit/>
          </a:bodyPr>
          <a:lstStyle/>
          <a:p>
            <a:pPr marL="0" marR="0" indent="0" algn="just">
              <a:lnSpc>
                <a:spcPct val="115000"/>
              </a:lnSpc>
            </a:pPr>
            <a:r>
              <a:rPr lang="tr" sz="1100">
                <a:latin typeface="Times New Roman"/>
              </a:rPr>
              <a:t>Tapu kaydına göre Rize İli, İyidere İlçesi, Fethiye Mahallesi. 44-23 pafta, 132 ada, I parsel (99,61 m2) No. da kayıtlı arsa vasfındaki taşınma, Belediyemiz İmar Planında Meydan olarak ayrılan alanda kalmaktadır.</a:t>
            </a:r>
          </a:p>
          <a:p>
            <a:pPr marL="0" marR="0" indent="0" algn="just">
              <a:lnSpc>
                <a:spcPct val="115000"/>
              </a:lnSpc>
            </a:pPr>
            <a:r>
              <a:rPr lang="tr" sz="1100">
                <a:latin typeface="Times New Roman"/>
              </a:rPr>
              <a:t>Menderes Caddesi ile Kazımkarabekir caddesini bağlayan Bizim Sokak yolunun trafiğe açılabilmesi için Planda Meydan olarak ayrılan alanda kalan bahse konu taşınmazın tescil davaları sonuçlanıp</a:t>
            </a:r>
          </a:p>
        </p:txBody>
      </p:sp>
      <p:sp>
        <p:nvSpPr>
          <p:cNvPr id="5" name="Dikdörtgen 4"/>
          <p:cNvSpPr/>
          <p:nvPr/>
        </p:nvSpPr>
        <p:spPr>
          <a:xfrm>
            <a:off x="941832" y="4038600"/>
            <a:ext cx="1179576" cy="164592"/>
          </a:xfrm>
          <a:prstGeom prst="rect">
            <a:avLst/>
          </a:prstGeom>
          <a:noFill/>
        </p:spPr>
        <p:txBody>
          <a:bodyPr wrap="none" lIns="0" tIns="0" rIns="0" bIns="0">
            <a:noAutofit/>
          </a:bodyPr>
          <a:lstStyle/>
          <a:p>
            <a:pPr marL="0" marR="0" indent="0"/>
            <a:r>
              <a:rPr lang="tr" sz="1100">
                <a:latin typeface="Times New Roman"/>
              </a:rPr>
              <a:t>tescilleri yapılmıştır.</a:t>
            </a:r>
          </a:p>
        </p:txBody>
      </p:sp>
      <p:sp>
        <p:nvSpPr>
          <p:cNvPr id="6" name="Dikdörtgen 5"/>
          <p:cNvSpPr/>
          <p:nvPr/>
        </p:nvSpPr>
        <p:spPr>
          <a:xfrm>
            <a:off x="944880" y="8141208"/>
            <a:ext cx="5775960" cy="1210056"/>
          </a:xfrm>
          <a:prstGeom prst="rect">
            <a:avLst/>
          </a:prstGeom>
          <a:noFill/>
        </p:spPr>
        <p:txBody>
          <a:bodyPr lIns="0" tIns="0" rIns="0" bIns="0">
            <a:noAutofit/>
          </a:bodyPr>
          <a:lstStyle/>
          <a:p>
            <a:pPr marL="0" marR="0" indent="301752" algn="just">
              <a:lnSpc>
                <a:spcPct val="111000"/>
              </a:lnSpc>
            </a:pPr>
            <a:r>
              <a:rPr lang="tr" sz="1100">
                <a:latin typeface="Times New Roman"/>
              </a:rPr>
              <a:t>08 Aralık 2022 tarih ve 32037 sayılı Resmi Gazetede yayımlanarak yürürlüğe giren </a:t>
            </a:r>
            <a:r>
              <a:rPr lang="tr" sz="1000" b="1">
                <a:latin typeface="Times New Roman"/>
              </a:rPr>
              <a:t>T.C, Cumhurbaşkanlığı’nın </a:t>
            </a:r>
            <a:r>
              <a:rPr lang="tr" sz="1100">
                <a:latin typeface="Times New Roman"/>
              </a:rPr>
              <a:t>07.12.2022 tarih ve 6446 sayılı kararı ile Tapu Sicilinde kayıtlı bilgilerine göre; Rize İli, İyidere İlçesi, Merkez Mahallesi Menderes Caddesinde </a:t>
            </a:r>
            <a:r>
              <a:rPr lang="tr" sz="1000" b="1">
                <a:latin typeface="Times New Roman"/>
              </a:rPr>
              <a:t>Pafta No.:22, Atla No.:108, Parsel No: 1,2.3,4,5,6 </a:t>
            </a:r>
            <a:r>
              <a:rPr lang="tr" sz="1100">
                <a:latin typeface="Times New Roman"/>
              </a:rPr>
              <a:t>taşınmazlar ile </a:t>
            </a:r>
            <a:r>
              <a:rPr lang="tr" sz="1000" b="1">
                <a:latin typeface="Times New Roman"/>
              </a:rPr>
              <a:t>Pafta No.:22, Ada No.:112, Parsel No:11 No.lu taşınmazın, ilçe merkezinde bulunan dere yatağının taşkın ve sel riskine karşı ıslahının yapılması amacıyla belediyem izce “Acele Kamulaştırılmasına” </a:t>
            </a:r>
            <a:r>
              <a:rPr lang="tr" sz="1100">
                <a:latin typeface="Times New Roman"/>
              </a:rPr>
              <a:t>karar verilerek kamulaştırma işlemi sonuçlanıp tescilleri yapılmıştır.</a:t>
            </a:r>
          </a:p>
        </p:txBody>
      </p:sp>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05256" y="853440"/>
            <a:ext cx="5794248" cy="8570976"/>
          </a:xfrm>
          <a:prstGeom prst="rect">
            <a:avLst/>
          </a:prstGeom>
          <a:noFill/>
        </p:spPr>
        <p:txBody>
          <a:bodyPr lIns="0" tIns="0" rIns="0" bIns="0">
            <a:noAutofit/>
          </a:bodyPr>
          <a:lstStyle/>
          <a:p>
            <a:pPr marL="0" marR="0" indent="0" algn="just">
              <a:lnSpc>
                <a:spcPct val="115000"/>
              </a:lnSpc>
              <a:spcAft>
                <a:spcPts val="630"/>
              </a:spcAft>
            </a:pPr>
            <a:r>
              <a:rPr lang="tr" sz="1100">
                <a:latin typeface="Times New Roman"/>
              </a:rPr>
              <a:t>Atık Ünitesi, 10 Adet Potalı Çöp Kovası, 10 Adet Atık İlaç Ünitesi, 2 Adet Kalp temalı geri dönüşüm ünitesi, 15 adet izmaritlik dış mekan ünitesi, 10 adet 2’ li kağıt toplama ünitesi, 11 adet 5’ li atık getirme merkezi ünitesi alımı gerçekleştirilmiş ve ilçemizin muhtelif noktalarına yerleştirilerek halkımızın hizmetine sunulmuştur.</a:t>
            </a:r>
          </a:p>
          <a:p>
            <a:pPr marL="0" marR="0" indent="457200" algn="just">
              <a:lnSpc>
                <a:spcPct val="115000"/>
              </a:lnSpc>
              <a:spcAft>
                <a:spcPts val="630"/>
              </a:spcAft>
            </a:pPr>
            <a:r>
              <a:rPr lang="tr" sz="1100">
                <a:latin typeface="Times New Roman"/>
              </a:rPr>
              <a:t>2026 yılı hazırlıkları kapsamında 1 adet Yol Süpürme aracı, 1 adet 4*4 çift kabin pick tıp, ladet çöp toplama aracı, 1 adet kazıcı yükleyici alımı yapılması planlanmaktadır.</a:t>
            </a:r>
          </a:p>
          <a:p>
            <a:pPr marL="0" marR="0" indent="457200" algn="just">
              <a:lnSpc>
                <a:spcPct val="115000"/>
              </a:lnSpc>
              <a:spcAft>
                <a:spcPts val="630"/>
              </a:spcAft>
            </a:pPr>
            <a:r>
              <a:rPr lang="tr" sz="1100">
                <a:latin typeface="Times New Roman"/>
              </a:rPr>
              <a:t>Belediyemizce bölgemize özgü bir gereksinim olan, çay tarlalarımızdan çıkan otların toplatılmasına çok büyük önem vermekteyiz. Siz değerli vatandaşlarımız ile eş güdüm ile yürüttüğümüz bu hizmet sayesinde çevre kirliliğinin önüne geçildiği gibi çöp konteynırlarımız da gereksiz dolmasına sebebiyet vermemiş oluyoruz.</a:t>
            </a:r>
          </a:p>
          <a:p>
            <a:pPr marL="0" marR="0" indent="457200" algn="just">
              <a:lnSpc>
                <a:spcPct val="115000"/>
              </a:lnSpc>
              <a:spcAft>
                <a:spcPts val="630"/>
              </a:spcAft>
            </a:pPr>
            <a:r>
              <a:rPr lang="tr" sz="1100">
                <a:latin typeface="Times New Roman"/>
              </a:rPr>
              <a:t>Bunun haricinde çöp konteynırlarımız, mahalle ve sokak yollarımız, halk otobüsü duraklarımız, park, meydan ve bahçelerimiz belirli periyotlar ile yıkanmaktadır. Zararlı haşereler ile sıkı bir mücadele yürüterek yavrulama veya yumurtlama döneminde müdahale edilmektedir. Yol kenarlarında bulunan yabani otlar düzenli olarak kesilmektedir. Bayram öncesi ve ihtiyaç halinde ilçemizde bulunan camilerin temizlik ve ilaçlamaları belediyemizce yaptırılmaktadır.</a:t>
            </a:r>
          </a:p>
          <a:p>
            <a:pPr marL="0" marR="0" indent="457200" algn="just">
              <a:lnSpc>
                <a:spcPct val="127000"/>
              </a:lnSpc>
              <a:spcAft>
                <a:spcPts val="630"/>
              </a:spcAft>
            </a:pPr>
            <a:r>
              <a:rPr lang="tr" sz="1000" b="1">
                <a:latin typeface="Times New Roman"/>
              </a:rPr>
              <a:t>YAYA KALDIRIMI VE PEYZAJ ÇALIŞMALARI</a:t>
            </a:r>
          </a:p>
          <a:p>
            <a:pPr marL="0" marR="0" indent="457200">
              <a:lnSpc>
                <a:spcPct val="118000"/>
              </a:lnSpc>
              <a:spcAft>
                <a:spcPts val="630"/>
              </a:spcAft>
            </a:pPr>
            <a:r>
              <a:rPr lang="tr" sz="1100">
                <a:latin typeface="Times New Roman"/>
              </a:rPr>
              <a:t>2019 yılından bu güne kadar İlçemizde toplam 7.200m uzunluğunda yaya kaldırımı yapılmıştır.</a:t>
            </a:r>
          </a:p>
          <a:p>
            <a:pPr marL="0" marR="0" indent="482600">
              <a:lnSpc>
                <a:spcPct val="115000"/>
              </a:lnSpc>
              <a:spcAft>
                <a:spcPts val="630"/>
              </a:spcAft>
            </a:pPr>
            <a:r>
              <a:rPr lang="tr" sz="1100">
                <a:latin typeface="Times New Roman"/>
              </a:rPr>
              <a:t>İlçemizin muhtelif yerlerine oturma bankları ve çiçek saksıları yerleştirilmiştir.</a:t>
            </a:r>
          </a:p>
          <a:p>
            <a:pPr marL="0" marR="0" indent="444500" algn="just">
              <a:lnSpc>
                <a:spcPct val="127000"/>
              </a:lnSpc>
              <a:spcAft>
                <a:spcPts val="630"/>
              </a:spcAft>
            </a:pPr>
            <a:r>
              <a:rPr lang="tr" sz="1000" b="1">
                <a:latin typeface="Times New Roman"/>
              </a:rPr>
              <a:t>BÖLGE TRAFİK</a:t>
            </a:r>
          </a:p>
          <a:p>
            <a:pPr marL="0" marR="0" indent="457200" algn="just">
              <a:lnSpc>
                <a:spcPct val="115000"/>
              </a:lnSpc>
              <a:spcAft>
                <a:spcPts val="630"/>
              </a:spcAft>
            </a:pPr>
            <a:r>
              <a:rPr lang="tr" sz="1100">
                <a:latin typeface="Times New Roman"/>
              </a:rPr>
              <a:t>“Rize'nin Giriş Kapısı Biziz” mottosu ile 2019 yılında başladığımız bu millete hizmet uğrunda ilçemize bölge trafik istasyonu kazandırmayı hedefledik. Rize İli için ilçemiz ilk bakış, ilk temas, ilk izlenim demektir. Bu sebeple Karadeniz Sahil Yolu ile Bölgemizin Doğu ve İç Anadolu Bölgesine açılan yolların kesişme noktası olan Hazar Mahallemize bölge trafik istasyonu yapılmasını ilimiz ve ilçemiz emniyet ve asayişi açısından zorunlu gördük.</a:t>
            </a:r>
          </a:p>
          <a:p>
            <a:pPr marL="0" marR="0" indent="457200">
              <a:lnSpc>
                <a:spcPct val="115000"/>
              </a:lnSpc>
              <a:spcAft>
                <a:spcPts val="630"/>
              </a:spcAft>
            </a:pPr>
            <a:r>
              <a:rPr lang="tr" sz="1100">
                <a:latin typeface="Times New Roman"/>
              </a:rPr>
              <a:t>Bu sebeple eski güreş federasyonu yerine Bölge Trafik istasyon Amirliği yapılması için mücadele ettik ve 11 Aralık 2021 tarihinde binanın temellerini attık. 1 Mayıs 2023 tarihi itibariyle halkımıza söz verdiğimiz projemiz tamamlandı ve 2024 yılı itibariyle yeteri kadar personel ile halkımıza hizmet vermektedir.</a:t>
            </a:r>
          </a:p>
          <a:p>
            <a:pPr marL="0" marR="0" indent="444500">
              <a:lnSpc>
                <a:spcPct val="127000"/>
              </a:lnSpc>
              <a:spcAft>
                <a:spcPts val="630"/>
              </a:spcAft>
            </a:pPr>
            <a:r>
              <a:rPr lang="tr" sz="1000" b="1">
                <a:latin typeface="Times New Roman"/>
              </a:rPr>
              <a:t>KAYMAKAMLIK-BELEDİYE- EMNİYET VE JANDARMA HİZMET BİNASI</a:t>
            </a:r>
          </a:p>
          <a:p>
            <a:pPr marL="0" marR="0" indent="457200" algn="just">
              <a:lnSpc>
                <a:spcPct val="115000"/>
              </a:lnSpc>
              <a:spcAft>
                <a:spcPts val="630"/>
              </a:spcAft>
            </a:pPr>
            <a:r>
              <a:rPr lang="tr" sz="1100">
                <a:latin typeface="Times New Roman"/>
              </a:rPr>
              <a:t>Toplam 4472,35 m</a:t>
            </a:r>
            <a:r>
              <a:rPr lang="tr" sz="1100" baseline="30000">
                <a:latin typeface="Times New Roman"/>
              </a:rPr>
              <a:t>2</a:t>
            </a:r>
            <a:r>
              <a:rPr lang="tr" sz="1100">
                <a:latin typeface="Times New Roman"/>
              </a:rPr>
              <a:t> yüzölçümlü Hâzineye ait alan içerisinde bulunan Jandarma Hizmet binası kaldırılarak yerine Emniyet Jandarma, Kaymakamlık ve ilçemize uzun yıllar hizmet edecek 1300,70 m</a:t>
            </a:r>
            <a:r>
              <a:rPr lang="tr" sz="1100" baseline="30000">
                <a:latin typeface="Times New Roman"/>
              </a:rPr>
              <a:t>2</a:t>
            </a:r>
            <a:r>
              <a:rPr lang="tr" sz="1100">
                <a:latin typeface="Times New Roman"/>
              </a:rPr>
              <a:t> lik alana kurulu 5 kat yüksekliğinde yeni hizmet binası Toplu Konut idaresi başkanlığınca yapılmıştır.</a:t>
            </a:r>
          </a:p>
          <a:p>
            <a:pPr marL="0" marR="0" indent="457200" algn="just">
              <a:lnSpc>
                <a:spcPct val="115000"/>
              </a:lnSpc>
            </a:pPr>
            <a:r>
              <a:rPr lang="tr" sz="1100">
                <a:latin typeface="Times New Roman"/>
              </a:rPr>
              <a:t>Yapımı tamamlanan binamız 29.02.2022 tarihi itibariyle tüm birimleriyle halkımıza hizmet vermeye başlamıştır. Belediyemizin girişimleri sonucu Toplu Konut İdaresi Başkanlığınca yapılan bu hizmet binasının 13/07/2023 tarihi itibariyle belediyemiz adına ön tahsisi yapılmış olup 2025 yılı içerisinde kesin tahsis işlemleri sonuçlandırılmıştır.</a:t>
            </a:r>
          </a:p>
        </p:txBody>
      </p:sp>
    </p:spTree>
  </p:cSld>
  <p:clrMapOvr>
    <a:overrideClrMapping bg1="lt1" tx1="dk1" bg2="lt2" tx2="dk2" accent1="accent1" accent2="accent2" accent3="accent3" accent4="accent4" accent5="accent5" accent6="accent6" hlink="hlink" folHlink="folHlink"/>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926592" y="329184"/>
            <a:ext cx="6440424" cy="3294888"/>
          </a:xfrm>
          <a:prstGeom prst="rect">
            <a:avLst/>
          </a:prstGeom>
        </p:spPr>
      </p:pic>
      <p:sp>
        <p:nvSpPr>
          <p:cNvPr id="3" name="Dikdörtgen 2"/>
          <p:cNvSpPr/>
          <p:nvPr/>
        </p:nvSpPr>
        <p:spPr>
          <a:xfrm>
            <a:off x="929640" y="3959352"/>
            <a:ext cx="5788152" cy="2734056"/>
          </a:xfrm>
          <a:prstGeom prst="rect">
            <a:avLst/>
          </a:prstGeom>
          <a:noFill/>
        </p:spPr>
        <p:txBody>
          <a:bodyPr lIns="0" tIns="0" rIns="0" bIns="0">
            <a:noAutofit/>
          </a:bodyPr>
          <a:lstStyle/>
          <a:p>
            <a:pPr marL="0" marR="0" indent="0" algn="just">
              <a:spcAft>
                <a:spcPts val="910"/>
              </a:spcAft>
            </a:pPr>
            <a:r>
              <a:rPr lang="tr" sz="1200">
                <a:latin typeface="Times New Roman"/>
              </a:rPr>
              <a:t>Rize İli. İyidere İlçesi, Fethiye malı. Mahallesinde 314 Ada 4 Parselin (Kısmi Kam.370.604ın</a:t>
            </a:r>
            <a:r>
              <a:rPr lang="tr" sz="1200" baseline="30000">
                <a:latin typeface="Times New Roman"/>
              </a:rPr>
              <a:t>2</a:t>
            </a:r>
            <a:r>
              <a:rPr lang="tr" sz="1200">
                <a:latin typeface="Times New Roman"/>
              </a:rPr>
              <a:t>) tescil ve bedel tespit dava işlemleri devam etmektedir.</a:t>
            </a:r>
          </a:p>
          <a:p>
            <a:pPr marL="0" marR="0" indent="0" algn="ctr">
              <a:lnSpc>
                <a:spcPct val="128000"/>
              </a:lnSpc>
              <a:spcAft>
                <a:spcPts val="630"/>
              </a:spcAft>
            </a:pPr>
            <a:r>
              <a:rPr lang="tr" sz="1000" b="1" u="sng">
                <a:solidFill>
                  <a:srgbClr val="CE5F65"/>
                </a:solidFill>
                <a:latin typeface="Times New Roman"/>
              </a:rPr>
              <a:t>YAZI İSLERİ MÜDÜRLÜĞÜ</a:t>
            </a:r>
          </a:p>
          <a:p>
            <a:pPr marL="0" marR="0" indent="457200" algn="just">
              <a:lnSpc>
                <a:spcPct val="115000"/>
              </a:lnSpc>
              <a:spcAft>
                <a:spcPts val="630"/>
              </a:spcAft>
            </a:pPr>
            <a:r>
              <a:rPr lang="tr" sz="1100">
                <a:latin typeface="Times New Roman"/>
              </a:rPr>
              <a:t>-2025 yılı içerisinde bakanlıklar ve ilgili kurum/kuruluşlardan belediyemize gelen yönetmelik, genelge, tebliğ, yazı, diğer belgeler ve vatandaşlarımızın dilekçeleri usulüne göre Elektronik Belge Yönetim Sistemi (Ebys) ile kaydedilerek, ilgili birimlere havale edilmiş, cevap verilmesi gerekenler ilgili birimlerden takip edilerek cevap verilmesi sağlanmıştır.</a:t>
            </a:r>
          </a:p>
          <a:p>
            <a:pPr marL="0" marR="0" indent="457200" algn="just">
              <a:lnSpc>
                <a:spcPct val="118000"/>
              </a:lnSpc>
              <a:spcAft>
                <a:spcPts val="630"/>
              </a:spcAft>
            </a:pPr>
            <a:r>
              <a:rPr lang="tr" sz="1100">
                <a:latin typeface="Times New Roman"/>
              </a:rPr>
              <a:t>-Mahalli İdareler ve ilgili kuruluşlardan gelen istatistik bilgilerin istendiği formlar doldurularak zamanında gönderilmiştir.</a:t>
            </a:r>
          </a:p>
          <a:p>
            <a:pPr marL="0" marR="0" indent="457200" algn="just">
              <a:lnSpc>
                <a:spcPct val="118000"/>
              </a:lnSpc>
            </a:pPr>
            <a:r>
              <a:rPr lang="tr" sz="1100">
                <a:latin typeface="Times New Roman"/>
              </a:rPr>
              <a:t>-Personelin özlük dosyaları kilitli dolaplarda muhafaza edilmektedir. Personelle ilgili tüm yazışmalar, izin, rapor ve diğer bilgi ve belgeler ilgililerin dosyalarına konularak muhafaza edilmektedir.</a:t>
            </a:r>
          </a:p>
        </p:txBody>
      </p:sp>
      <p:sp>
        <p:nvSpPr>
          <p:cNvPr id="4" name="Dikdörtgen 3"/>
          <p:cNvSpPr/>
          <p:nvPr/>
        </p:nvSpPr>
        <p:spPr>
          <a:xfrm>
            <a:off x="3407664" y="7171944"/>
            <a:ext cx="841248" cy="161544"/>
          </a:xfrm>
          <a:prstGeom prst="rect">
            <a:avLst/>
          </a:prstGeom>
          <a:noFill/>
        </p:spPr>
        <p:txBody>
          <a:bodyPr wrap="none" lIns="0" tIns="0" rIns="0" bIns="0">
            <a:noAutofit/>
          </a:bodyPr>
          <a:lstStyle/>
          <a:p>
            <a:pPr marL="0" marR="0" indent="0"/>
            <a:r>
              <a:rPr lang="tr" sz="1100">
                <a:latin typeface="Times New Roman"/>
              </a:rPr>
              <a:t>Evrak Dağılım</a:t>
            </a:r>
          </a:p>
        </p:txBody>
      </p:sp>
      <p:graphicFrame>
        <p:nvGraphicFramePr>
          <p:cNvPr id="5" name="Tablo 4"/>
          <p:cNvGraphicFramePr>
            <a:graphicFrameLocks noGrp="1"/>
          </p:cNvGraphicFramePr>
          <p:nvPr/>
        </p:nvGraphicFramePr>
        <p:xfrm>
          <a:off x="1395984" y="7467600"/>
          <a:ext cx="5227320" cy="999744"/>
        </p:xfrm>
        <a:graphic>
          <a:graphicData uri="http://schemas.openxmlformats.org/drawingml/2006/table">
            <a:tbl>
              <a:tblPr/>
              <a:tblGrid>
                <a:gridCol w="1895856">
                  <a:extLst>
                    <a:ext uri="{9D8B030D-6E8A-4147-A177-3AD203B41FA5}">
                      <a16:colId xmlns:a16="http://schemas.microsoft.com/office/drawing/2014/main" val="20000"/>
                    </a:ext>
                  </a:extLst>
                </a:gridCol>
                <a:gridCol w="3331464">
                  <a:extLst>
                    <a:ext uri="{9D8B030D-6E8A-4147-A177-3AD203B41FA5}">
                      <a16:colId xmlns:a16="http://schemas.microsoft.com/office/drawing/2014/main" val="20001"/>
                    </a:ext>
                  </a:extLst>
                </a:gridCol>
              </a:tblGrid>
              <a:tr h="338328">
                <a:tc>
                  <a:txBody>
                    <a:bodyPr/>
                    <a:lstStyle/>
                    <a:p>
                      <a:pPr marL="0" marR="0" indent="0"/>
                      <a:r>
                        <a:rPr lang="tr" sz="1100">
                          <a:latin typeface="Times New Roman"/>
                        </a:rPr>
                        <a:t>TOPLAM GELEN</a:t>
                      </a:r>
                    </a:p>
                  </a:txBody>
                  <a:tcPr marL="0" marR="0" marT="0" marB="0"/>
                </a:tc>
                <a:tc>
                  <a:txBody>
                    <a:bodyPr/>
                    <a:lstStyle/>
                    <a:p>
                      <a:pPr marL="0" marR="0" indent="0"/>
                      <a:r>
                        <a:rPr lang="tr" sz="1100">
                          <a:latin typeface="Times New Roman"/>
                        </a:rPr>
                        <a:t>2961</a:t>
                      </a:r>
                    </a:p>
                  </a:txBody>
                  <a:tcPr marL="0" marR="0" marT="0" marB="0"/>
                </a:tc>
                <a:extLst>
                  <a:ext uri="{0D108BD9-81ED-4DB2-BD59-A6C34878D82A}">
                    <a16:rowId xmlns:a16="http://schemas.microsoft.com/office/drawing/2014/main" val="10000"/>
                  </a:ext>
                </a:extLst>
              </a:tr>
              <a:tr h="323088">
                <a:tc>
                  <a:txBody>
                    <a:bodyPr/>
                    <a:lstStyle/>
                    <a:p>
                      <a:pPr marL="0" marR="0" indent="0"/>
                      <a:r>
                        <a:rPr lang="tr" sz="1100">
                          <a:latin typeface="Times New Roman"/>
                        </a:rPr>
                        <a:t>TOPLAM GİDEN</a:t>
                      </a:r>
                    </a:p>
                  </a:txBody>
                  <a:tcPr marL="0" marR="0" marT="0" marB="0"/>
                </a:tc>
                <a:tc>
                  <a:txBody>
                    <a:bodyPr/>
                    <a:lstStyle/>
                    <a:p>
                      <a:pPr marL="0" marR="0" indent="0"/>
                      <a:r>
                        <a:rPr lang="tr" sz="1100">
                          <a:latin typeface="Times New Roman"/>
                        </a:rPr>
                        <a:t>1662</a:t>
                      </a:r>
                    </a:p>
                  </a:txBody>
                  <a:tcPr marL="0" marR="0" marT="0" marB="0"/>
                </a:tc>
                <a:extLst>
                  <a:ext uri="{0D108BD9-81ED-4DB2-BD59-A6C34878D82A}">
                    <a16:rowId xmlns:a16="http://schemas.microsoft.com/office/drawing/2014/main" val="10001"/>
                  </a:ext>
                </a:extLst>
              </a:tr>
              <a:tr h="338328">
                <a:tc>
                  <a:txBody>
                    <a:bodyPr/>
                    <a:lstStyle/>
                    <a:p>
                      <a:pPr marL="0" marR="0" indent="0"/>
                      <a:r>
                        <a:rPr lang="tr" sz="1100">
                          <a:latin typeface="Times New Roman"/>
                        </a:rPr>
                        <a:t>DİLEKÇE</a:t>
                      </a:r>
                    </a:p>
                  </a:txBody>
                  <a:tcPr marL="0" marR="0" marT="0" marB="0"/>
                </a:tc>
                <a:tc>
                  <a:txBody>
                    <a:bodyPr/>
                    <a:lstStyle/>
                    <a:p>
                      <a:pPr marL="0" marR="0" indent="0"/>
                      <a:r>
                        <a:rPr lang="tr" sz="1100">
                          <a:latin typeface="Times New Roman"/>
                        </a:rPr>
                        <a:t>774</a:t>
                      </a:r>
                    </a:p>
                  </a:txBody>
                  <a:tcPr marL="0" marR="0" marT="0" marB="0"/>
                </a:tc>
                <a:extLst>
                  <a:ext uri="{0D108BD9-81ED-4DB2-BD59-A6C34878D82A}">
                    <a16:rowId xmlns:a16="http://schemas.microsoft.com/office/drawing/2014/main" val="10002"/>
                  </a:ext>
                </a:extLst>
              </a:tr>
            </a:tbl>
          </a:graphicData>
        </a:graphic>
      </p:graphicFrame>
    </p:spTree>
  </p:cSld>
  <p:clrMapOvr>
    <a:overrideClrMapping bg1="lt1" tx1="dk1" bg2="lt2" tx2="dk2" accent1="accent1" accent2="accent2" accent3="accent3" accent4="accent4" accent5="accent5" accent6="accent6" hlink="hlink" folHlink="folHlink"/>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970776" y="423672"/>
            <a:ext cx="164592" cy="137160"/>
          </a:xfrm>
          <a:prstGeom prst="rect">
            <a:avLst/>
          </a:prstGeom>
          <a:solidFill>
            <a:srgbClr val="4869A1"/>
          </a:solidFill>
        </p:spPr>
        <p:txBody>
          <a:bodyPr wrap="none" lIns="0" tIns="0" rIns="0" bIns="0">
            <a:noAutofit/>
          </a:bodyPr>
          <a:lstStyle/>
          <a:p>
            <a:pPr marL="0" marR="0" indent="0"/>
            <a:r>
              <a:rPr lang="tr" sz="1200">
                <a:solidFill>
                  <a:srgbClr val="CBDCF8"/>
                </a:solidFill>
                <a:latin typeface="Times New Roman"/>
              </a:rPr>
              <a:t>69</a:t>
            </a:r>
          </a:p>
        </p:txBody>
      </p:sp>
      <p:sp>
        <p:nvSpPr>
          <p:cNvPr id="3" name="Dikdörtgen 2"/>
          <p:cNvSpPr/>
          <p:nvPr/>
        </p:nvSpPr>
        <p:spPr>
          <a:xfrm>
            <a:off x="2767584" y="1167384"/>
            <a:ext cx="2023872" cy="182880"/>
          </a:xfrm>
          <a:prstGeom prst="rect">
            <a:avLst/>
          </a:prstGeom>
          <a:noFill/>
        </p:spPr>
        <p:txBody>
          <a:bodyPr wrap="none" lIns="0" tIns="0" rIns="0" bIns="0">
            <a:noAutofit/>
          </a:bodyPr>
          <a:lstStyle/>
          <a:p>
            <a:pPr marL="0" marR="0" indent="0"/>
            <a:r>
              <a:rPr lang="tr" sz="1100">
                <a:latin typeface="Times New Roman"/>
              </a:rPr>
              <a:t>ÇİMER Şikayet/İstek/Bilgi Edinme</a:t>
            </a:r>
          </a:p>
        </p:txBody>
      </p:sp>
      <p:graphicFrame>
        <p:nvGraphicFramePr>
          <p:cNvPr id="4" name="Tablo 3"/>
          <p:cNvGraphicFramePr>
            <a:graphicFrameLocks noGrp="1"/>
          </p:cNvGraphicFramePr>
          <p:nvPr/>
        </p:nvGraphicFramePr>
        <p:xfrm>
          <a:off x="1344168" y="1490472"/>
          <a:ext cx="5230368" cy="1298448"/>
        </p:xfrm>
        <a:graphic>
          <a:graphicData uri="http://schemas.openxmlformats.org/drawingml/2006/table">
            <a:tbl>
              <a:tblPr/>
              <a:tblGrid>
                <a:gridCol w="1898904">
                  <a:extLst>
                    <a:ext uri="{9D8B030D-6E8A-4147-A177-3AD203B41FA5}">
                      <a16:colId xmlns:a16="http://schemas.microsoft.com/office/drawing/2014/main" val="20000"/>
                    </a:ext>
                  </a:extLst>
                </a:gridCol>
                <a:gridCol w="3331464">
                  <a:extLst>
                    <a:ext uri="{9D8B030D-6E8A-4147-A177-3AD203B41FA5}">
                      <a16:colId xmlns:a16="http://schemas.microsoft.com/office/drawing/2014/main" val="20001"/>
                    </a:ext>
                  </a:extLst>
                </a:gridCol>
              </a:tblGrid>
              <a:tr h="966216">
                <a:tc>
                  <a:txBody>
                    <a:bodyPr/>
                    <a:lstStyle/>
                    <a:p>
                      <a:pPr marL="0" marR="0" indent="0"/>
                      <a:r>
                        <a:rPr lang="tr" sz="1100">
                          <a:latin typeface="Times New Roman"/>
                        </a:rPr>
                        <a:t>TOPLAM GELEN</a:t>
                      </a:r>
                    </a:p>
                  </a:txBody>
                  <a:tcPr marL="0" marR="0" marT="0" marB="0"/>
                </a:tc>
                <a:tc>
                  <a:txBody>
                    <a:bodyPr/>
                    <a:lstStyle/>
                    <a:p>
                      <a:pPr marL="0" marR="0" indent="0">
                        <a:spcAft>
                          <a:spcPts val="840"/>
                        </a:spcAft>
                      </a:pPr>
                      <a:r>
                        <a:rPr lang="tr" sz="1100">
                          <a:latin typeface="Times New Roman"/>
                        </a:rPr>
                        <a:t>20 Şikayet</a:t>
                      </a:r>
                    </a:p>
                    <a:p>
                      <a:pPr marL="0" marR="0" indent="0">
                        <a:spcAft>
                          <a:spcPts val="840"/>
                        </a:spcAft>
                      </a:pPr>
                      <a:r>
                        <a:rPr lang="tr" sz="1100">
                          <a:latin typeface="Times New Roman"/>
                        </a:rPr>
                        <a:t>5 İstek</a:t>
                      </a:r>
                    </a:p>
                    <a:p>
                      <a:pPr marL="0" marR="0" indent="0"/>
                      <a:r>
                        <a:rPr lang="tr" sz="1100">
                          <a:latin typeface="Times New Roman"/>
                        </a:rPr>
                        <a:t>2 Bilgi Edinme</a:t>
                      </a:r>
                    </a:p>
                  </a:txBody>
                  <a:tcPr marL="0" marR="0" marT="0" marB="0"/>
                </a:tc>
                <a:extLst>
                  <a:ext uri="{0D108BD9-81ED-4DB2-BD59-A6C34878D82A}">
                    <a16:rowId xmlns:a16="http://schemas.microsoft.com/office/drawing/2014/main" val="10000"/>
                  </a:ext>
                </a:extLst>
              </a:tr>
              <a:tr h="332232">
                <a:tc>
                  <a:txBody>
                    <a:bodyPr/>
                    <a:lstStyle/>
                    <a:p>
                      <a:pPr marL="0" marR="0" indent="0"/>
                      <a:r>
                        <a:rPr lang="tr" sz="1100">
                          <a:latin typeface="Times New Roman"/>
                        </a:rPr>
                        <a:t>CEVAP VERİLEN</a:t>
                      </a:r>
                    </a:p>
                  </a:txBody>
                  <a:tcPr marL="0" marR="0" marT="0" marB="0"/>
                </a:tc>
                <a:tc>
                  <a:txBody>
                    <a:bodyPr/>
                    <a:lstStyle/>
                    <a:p>
                      <a:pPr marL="0" marR="0" indent="0"/>
                      <a:r>
                        <a:rPr lang="tr" sz="1100">
                          <a:latin typeface="Times New Roman"/>
                        </a:rPr>
                        <a:t>27</a:t>
                      </a:r>
                    </a:p>
                  </a:txBody>
                  <a:tcPr marL="0" marR="0" marT="0" marB="0"/>
                </a:tc>
                <a:extLst>
                  <a:ext uri="{0D108BD9-81ED-4DB2-BD59-A6C34878D82A}">
                    <a16:rowId xmlns:a16="http://schemas.microsoft.com/office/drawing/2014/main" val="10001"/>
                  </a:ext>
                </a:extLst>
              </a:tr>
            </a:tbl>
          </a:graphicData>
        </a:graphic>
      </p:graphicFrame>
      <p:sp>
        <p:nvSpPr>
          <p:cNvPr id="5" name="Dikdörtgen 4"/>
          <p:cNvSpPr/>
          <p:nvPr/>
        </p:nvSpPr>
        <p:spPr>
          <a:xfrm>
            <a:off x="896112" y="3090672"/>
            <a:ext cx="5782056" cy="2554224"/>
          </a:xfrm>
          <a:prstGeom prst="rect">
            <a:avLst/>
          </a:prstGeom>
          <a:noFill/>
        </p:spPr>
        <p:txBody>
          <a:bodyPr lIns="0" tIns="0" rIns="0" bIns="0">
            <a:noAutofit/>
          </a:bodyPr>
          <a:lstStyle/>
          <a:p>
            <a:pPr marL="0" marR="0" indent="438404">
              <a:lnSpc>
                <a:spcPct val="115000"/>
              </a:lnSpc>
              <a:spcAft>
                <a:spcPts val="630"/>
              </a:spcAft>
            </a:pPr>
            <a:r>
              <a:rPr lang="tr" sz="1100" u="sng">
                <a:latin typeface="Times New Roman"/>
              </a:rPr>
              <a:t>MECLİS ÇALIŞMALARI</a:t>
            </a:r>
          </a:p>
          <a:p>
            <a:pPr marL="0" marR="0" indent="451104" algn="just">
              <a:lnSpc>
                <a:spcPct val="115000"/>
              </a:lnSpc>
              <a:spcAft>
                <a:spcPts val="630"/>
              </a:spcAft>
            </a:pPr>
            <a:r>
              <a:rPr lang="tr" sz="1100">
                <a:latin typeface="Times New Roman"/>
              </a:rPr>
              <a:t>2025 yılı içerisinde Belediye Meclisi çalışmaları, 5393 saydı Belediye Kanununda yer aldığı gibi usulüne göre belirlenen yer ve zamanlarda gündemi belirlenerek ve toplantıları yapılarak aylar itibariyle yapılmıştır. Belediye Meclisi toplantı tutanakları ve karar özetleri ayrı dosyalarda muhafaza edilmektedir.</a:t>
            </a:r>
          </a:p>
          <a:p>
            <a:pPr marL="0" marR="0" indent="451104">
              <a:lnSpc>
                <a:spcPct val="115000"/>
              </a:lnSpc>
              <a:spcAft>
                <a:spcPts val="630"/>
              </a:spcAft>
            </a:pPr>
            <a:r>
              <a:rPr lang="tr" sz="1100">
                <a:latin typeface="Times New Roman"/>
              </a:rPr>
              <a:t>Her toplantı döneminde ve süresi içerisinde alınan kararlar, usulüne göre. Mülki İdare Amirine gönderilmiştir.</a:t>
            </a:r>
          </a:p>
          <a:p>
            <a:pPr marL="0" marR="0" indent="451104">
              <a:lnSpc>
                <a:spcPct val="118000"/>
              </a:lnSpc>
              <a:spcAft>
                <a:spcPts val="630"/>
              </a:spcAft>
            </a:pPr>
            <a:r>
              <a:rPr lang="tr" sz="1100">
                <a:latin typeface="Times New Roman"/>
              </a:rPr>
              <a:t>Meclis tarafından alınan kararlar çıkarılarak Belediyemizin ilgili birimlerine zamanında verilmiştir.</a:t>
            </a:r>
          </a:p>
          <a:p>
            <a:pPr marL="0" marR="0" indent="451104">
              <a:lnSpc>
                <a:spcPct val="118000"/>
              </a:lnSpc>
            </a:pPr>
            <a:r>
              <a:rPr lang="tr" sz="1100">
                <a:latin typeface="Times New Roman"/>
              </a:rPr>
              <a:t>Meclis kararları ilan tahtasına asılarak, ilan edilerek ve belediyemiz wep sitesinde yayınlanarak kamuoyuna duyurulmuştur.</a:t>
            </a:r>
          </a:p>
        </p:txBody>
      </p:sp>
      <p:graphicFrame>
        <p:nvGraphicFramePr>
          <p:cNvPr id="6" name="Tablo 5"/>
          <p:cNvGraphicFramePr>
            <a:graphicFrameLocks noGrp="1"/>
          </p:cNvGraphicFramePr>
          <p:nvPr/>
        </p:nvGraphicFramePr>
        <p:xfrm>
          <a:off x="1353312" y="5769864"/>
          <a:ext cx="5227320" cy="1319784"/>
        </p:xfrm>
        <a:graphic>
          <a:graphicData uri="http://schemas.openxmlformats.org/drawingml/2006/table">
            <a:tbl>
              <a:tblPr/>
              <a:tblGrid>
                <a:gridCol w="2974848">
                  <a:extLst>
                    <a:ext uri="{9D8B030D-6E8A-4147-A177-3AD203B41FA5}">
                      <a16:colId xmlns:a16="http://schemas.microsoft.com/office/drawing/2014/main" val="20000"/>
                    </a:ext>
                  </a:extLst>
                </a:gridCol>
                <a:gridCol w="2252472">
                  <a:extLst>
                    <a:ext uri="{9D8B030D-6E8A-4147-A177-3AD203B41FA5}">
                      <a16:colId xmlns:a16="http://schemas.microsoft.com/office/drawing/2014/main" val="20001"/>
                    </a:ext>
                  </a:extLst>
                </a:gridCol>
              </a:tblGrid>
              <a:tr h="335280">
                <a:tc>
                  <a:txBody>
                    <a:bodyPr/>
                    <a:lstStyle/>
                    <a:p>
                      <a:pPr marL="0" marR="0" indent="0"/>
                      <a:r>
                        <a:rPr lang="tr" sz="1100">
                          <a:latin typeface="Times New Roman"/>
                        </a:rPr>
                        <a:t>2025 YILI OLAĞAN TOPLANTI SAYISI</a:t>
                      </a:r>
                    </a:p>
                  </a:txBody>
                  <a:tcPr marL="0" marR="0" marT="0" marB="0"/>
                </a:tc>
                <a:tc>
                  <a:txBody>
                    <a:bodyPr/>
                    <a:lstStyle/>
                    <a:p>
                      <a:pPr marL="0" marR="0" indent="0"/>
                      <a:r>
                        <a:rPr lang="tr" sz="1100">
                          <a:latin typeface="Times New Roman"/>
                        </a:rPr>
                        <a:t>11</a:t>
                      </a:r>
                    </a:p>
                  </a:txBody>
                  <a:tcPr marL="0" marR="0" marT="0" marB="0"/>
                </a:tc>
                <a:extLst>
                  <a:ext uri="{0D108BD9-81ED-4DB2-BD59-A6C34878D82A}">
                    <a16:rowId xmlns:a16="http://schemas.microsoft.com/office/drawing/2014/main" val="10000"/>
                  </a:ext>
                </a:extLst>
              </a:tr>
              <a:tr h="323088">
                <a:tc>
                  <a:txBody>
                    <a:bodyPr/>
                    <a:lstStyle/>
                    <a:p>
                      <a:pPr marL="0" marR="0" indent="0"/>
                      <a:r>
                        <a:rPr lang="tr" sz="1100">
                          <a:latin typeface="Times New Roman"/>
                        </a:rPr>
                        <a:t>2025 YILI OLAĞANÜSTÜ TOPLAN 11 SAYISI</a:t>
                      </a:r>
                    </a:p>
                  </a:txBody>
                  <a:tcPr marL="0" marR="0" marT="0" marB="0"/>
                </a:tc>
                <a:tc>
                  <a:txBody>
                    <a:bodyPr/>
                    <a:lstStyle/>
                    <a:p>
                      <a:pPr marL="0" marR="0" indent="0"/>
                      <a:r>
                        <a:rPr lang="tr" sz="1100">
                          <a:latin typeface="Times New Roman"/>
                        </a:rPr>
                        <a:t>0</a:t>
                      </a:r>
                    </a:p>
                  </a:txBody>
                  <a:tcPr marL="0" marR="0" marT="0" marB="0"/>
                </a:tc>
                <a:extLst>
                  <a:ext uri="{0D108BD9-81ED-4DB2-BD59-A6C34878D82A}">
                    <a16:rowId xmlns:a16="http://schemas.microsoft.com/office/drawing/2014/main" val="10001"/>
                  </a:ext>
                </a:extLst>
              </a:tr>
              <a:tr h="326136">
                <a:tc>
                  <a:txBody>
                    <a:bodyPr/>
                    <a:lstStyle/>
                    <a:p>
                      <a:pPr marL="0" marR="0" indent="0"/>
                      <a:r>
                        <a:rPr lang="tr" sz="1100">
                          <a:latin typeface="Times New Roman"/>
                        </a:rPr>
                        <a:t>2025 YILI TOPLAM OTURUM SAYISI</a:t>
                      </a:r>
                    </a:p>
                  </a:txBody>
                  <a:tcPr marL="0" marR="0" marT="0" marB="0"/>
                </a:tc>
                <a:tc>
                  <a:txBody>
                    <a:bodyPr/>
                    <a:lstStyle/>
                    <a:p>
                      <a:pPr marL="0" marR="0" indent="0"/>
                      <a:r>
                        <a:rPr lang="tr" sz="1100">
                          <a:latin typeface="Times New Roman"/>
                        </a:rPr>
                        <a:t>14</a:t>
                      </a:r>
                    </a:p>
                  </a:txBody>
                  <a:tcPr marL="0" marR="0" marT="0" marB="0"/>
                </a:tc>
                <a:extLst>
                  <a:ext uri="{0D108BD9-81ED-4DB2-BD59-A6C34878D82A}">
                    <a16:rowId xmlns:a16="http://schemas.microsoft.com/office/drawing/2014/main" val="10002"/>
                  </a:ext>
                </a:extLst>
              </a:tr>
              <a:tr h="335280">
                <a:tc>
                  <a:txBody>
                    <a:bodyPr/>
                    <a:lstStyle/>
                    <a:p>
                      <a:pPr marL="0" marR="0" indent="0"/>
                      <a:r>
                        <a:rPr lang="tr" sz="1100">
                          <a:latin typeface="Times New Roman"/>
                        </a:rPr>
                        <a:t>2025 YILI KARAR SAYISI</a:t>
                      </a:r>
                    </a:p>
                  </a:txBody>
                  <a:tcPr marL="0" marR="0" marT="0" marB="0"/>
                </a:tc>
                <a:tc>
                  <a:txBody>
                    <a:bodyPr/>
                    <a:lstStyle/>
                    <a:p>
                      <a:pPr marL="0" marR="0" indent="0"/>
                      <a:r>
                        <a:rPr lang="tr" sz="1100">
                          <a:latin typeface="Times New Roman"/>
                        </a:rPr>
                        <a:t>77</a:t>
                      </a:r>
                    </a:p>
                  </a:txBody>
                  <a:tcPr marL="0" marR="0" marT="0" marB="0"/>
                </a:tc>
                <a:extLst>
                  <a:ext uri="{0D108BD9-81ED-4DB2-BD59-A6C34878D82A}">
                    <a16:rowId xmlns:a16="http://schemas.microsoft.com/office/drawing/2014/main" val="10003"/>
                  </a:ext>
                </a:extLst>
              </a:tr>
            </a:tbl>
          </a:graphicData>
        </a:graphic>
      </p:graphicFrame>
      <p:sp>
        <p:nvSpPr>
          <p:cNvPr id="7" name="Dikdörtgen 6"/>
          <p:cNvSpPr/>
          <p:nvPr/>
        </p:nvSpPr>
        <p:spPr>
          <a:xfrm>
            <a:off x="899160" y="7388352"/>
            <a:ext cx="5785104" cy="1365504"/>
          </a:xfrm>
          <a:prstGeom prst="rect">
            <a:avLst/>
          </a:prstGeom>
          <a:noFill/>
        </p:spPr>
        <p:txBody>
          <a:bodyPr lIns="0" tIns="0" rIns="0" bIns="0">
            <a:noAutofit/>
          </a:bodyPr>
          <a:lstStyle/>
          <a:p>
            <a:pPr marL="0" marR="0" indent="448056">
              <a:lnSpc>
                <a:spcPct val="115000"/>
              </a:lnSpc>
              <a:spcAft>
                <a:spcPts val="630"/>
              </a:spcAft>
            </a:pPr>
            <a:r>
              <a:rPr lang="tr" sz="1100" u="sng">
                <a:latin typeface="Times New Roman"/>
              </a:rPr>
              <a:t>ENCÜMEN ÇALIŞMALARI</a:t>
            </a:r>
          </a:p>
          <a:p>
            <a:pPr marL="0" marR="0" indent="448056" algn="just">
              <a:lnSpc>
                <a:spcPct val="115000"/>
              </a:lnSpc>
              <a:spcAft>
                <a:spcPts val="630"/>
              </a:spcAft>
            </a:pPr>
            <a:r>
              <a:rPr lang="tr" sz="1100">
                <a:latin typeface="Times New Roman"/>
              </a:rPr>
              <a:t>2025 yılı içerisinde belediye encümeni çalışmaları, 5393 sayılı Belediye Kanununda belirtilen usul ve esaslar çerçevesinde yapılmıştır. Belediye encümeni kararlarının her biri encümen karar defterine işlenmiştir.</a:t>
            </a:r>
          </a:p>
          <a:p>
            <a:pPr marL="0" marR="0" indent="448056">
              <a:lnSpc>
                <a:spcPct val="115000"/>
              </a:lnSpc>
            </a:pPr>
            <a:r>
              <a:rPr lang="tr" sz="1100">
                <a:latin typeface="Times New Roman"/>
              </a:rPr>
              <a:t>Belediye Encümeni kararları ilgisine göre, belediye Müdürlük ve birimlerine verilmiştir. Tebliğ edilmesi gereken belediye encümeni kararları tebliğ süresi içerisinde, ilgilisine tebliğ edilmiştir.</a:t>
            </a:r>
          </a:p>
        </p:txBody>
      </p:sp>
      <p:graphicFrame>
        <p:nvGraphicFramePr>
          <p:cNvPr id="8" name="Tablo 7"/>
          <p:cNvGraphicFramePr>
            <a:graphicFrameLocks noGrp="1"/>
          </p:cNvGraphicFramePr>
          <p:nvPr/>
        </p:nvGraphicFramePr>
        <p:xfrm>
          <a:off x="1359408" y="8878824"/>
          <a:ext cx="5227320" cy="661416"/>
        </p:xfrm>
        <a:graphic>
          <a:graphicData uri="http://schemas.openxmlformats.org/drawingml/2006/table">
            <a:tbl>
              <a:tblPr/>
              <a:tblGrid>
                <a:gridCol w="2974848">
                  <a:extLst>
                    <a:ext uri="{9D8B030D-6E8A-4147-A177-3AD203B41FA5}">
                      <a16:colId xmlns:a16="http://schemas.microsoft.com/office/drawing/2014/main" val="20000"/>
                    </a:ext>
                  </a:extLst>
                </a:gridCol>
                <a:gridCol w="2252472">
                  <a:extLst>
                    <a:ext uri="{9D8B030D-6E8A-4147-A177-3AD203B41FA5}">
                      <a16:colId xmlns:a16="http://schemas.microsoft.com/office/drawing/2014/main" val="20001"/>
                    </a:ext>
                  </a:extLst>
                </a:gridCol>
              </a:tblGrid>
              <a:tr h="329184">
                <a:tc>
                  <a:txBody>
                    <a:bodyPr/>
                    <a:lstStyle/>
                    <a:p>
                      <a:pPr marL="0" marR="0" indent="0"/>
                      <a:r>
                        <a:rPr lang="tr" sz="1100">
                          <a:latin typeface="Times New Roman"/>
                        </a:rPr>
                        <a:t>2024 YILI ENCÜMEN TOPLANTI SAYISI</a:t>
                      </a:r>
                    </a:p>
                  </a:txBody>
                  <a:tcPr marL="0" marR="0" marT="0" marB="0"/>
                </a:tc>
                <a:tc>
                  <a:txBody>
                    <a:bodyPr/>
                    <a:lstStyle/>
                    <a:p>
                      <a:pPr marL="0" marR="0" indent="0"/>
                      <a:r>
                        <a:rPr lang="tr" sz="1100">
                          <a:latin typeface="Times New Roman"/>
                        </a:rPr>
                        <a:t>52</a:t>
                      </a:r>
                    </a:p>
                  </a:txBody>
                  <a:tcPr marL="0" marR="0" marT="0" marB="0"/>
                </a:tc>
                <a:extLst>
                  <a:ext uri="{0D108BD9-81ED-4DB2-BD59-A6C34878D82A}">
                    <a16:rowId xmlns:a16="http://schemas.microsoft.com/office/drawing/2014/main" val="10000"/>
                  </a:ext>
                </a:extLst>
              </a:tr>
              <a:tr h="332232">
                <a:tc>
                  <a:txBody>
                    <a:bodyPr/>
                    <a:lstStyle/>
                    <a:p>
                      <a:pPr marL="0" marR="0" indent="0"/>
                      <a:r>
                        <a:rPr lang="tr" sz="1100">
                          <a:latin typeface="Times New Roman"/>
                        </a:rPr>
                        <a:t>2024 YILI ENCÜMEN KARAR SAYISI</a:t>
                      </a:r>
                    </a:p>
                  </a:txBody>
                  <a:tcPr marL="0" marR="0" marT="0" marB="0"/>
                </a:tc>
                <a:tc>
                  <a:txBody>
                    <a:bodyPr/>
                    <a:lstStyle/>
                    <a:p>
                      <a:pPr marL="0" marR="0" indent="0"/>
                      <a:r>
                        <a:rPr lang="tr" sz="1100">
                          <a:latin typeface="Times New Roman"/>
                        </a:rPr>
                        <a:t>128</a:t>
                      </a:r>
                    </a:p>
                  </a:txBody>
                  <a:tcPr marL="0" marR="0" marT="0" marB="0"/>
                </a:tc>
                <a:extLst>
                  <a:ext uri="{0D108BD9-81ED-4DB2-BD59-A6C34878D82A}">
                    <a16:rowId xmlns:a16="http://schemas.microsoft.com/office/drawing/2014/main" val="10001"/>
                  </a:ext>
                </a:extLst>
              </a:tr>
            </a:tbl>
          </a:graphicData>
        </a:graphic>
      </p:graphicFrame>
    </p:spTree>
  </p:cSld>
  <p:clrMapOvr>
    <a:overrideClrMapping bg1="lt1" tx1="dk1" bg2="lt2" tx2="dk2" accent1="accent1" accent2="accent2" accent3="accent3" accent4="accent4" accent5="accent5" accent6="accent6" hlink="hlink" folHlink="folHlink"/>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22832" y="859536"/>
            <a:ext cx="3675888" cy="179832"/>
          </a:xfrm>
          <a:prstGeom prst="rect">
            <a:avLst/>
          </a:prstGeom>
          <a:noFill/>
        </p:spPr>
        <p:txBody>
          <a:bodyPr wrap="none" lIns="0" tIns="0" rIns="0" bIns="0">
            <a:noAutofit/>
          </a:bodyPr>
          <a:lstStyle/>
          <a:p>
            <a:pPr marL="0" marR="0" indent="0"/>
            <a:r>
              <a:rPr lang="tr" sz="1100" u="sng">
                <a:latin typeface="Times New Roman"/>
              </a:rPr>
              <a:t>2886 SAYILI KANUN KAPSAMINDA YAPILAN İHALELER</a:t>
            </a:r>
          </a:p>
        </p:txBody>
      </p:sp>
      <p:graphicFrame>
        <p:nvGraphicFramePr>
          <p:cNvPr id="3" name="Tablo 2"/>
          <p:cNvGraphicFramePr>
            <a:graphicFrameLocks noGrp="1"/>
          </p:cNvGraphicFramePr>
          <p:nvPr/>
        </p:nvGraphicFramePr>
        <p:xfrm>
          <a:off x="813816" y="1493520"/>
          <a:ext cx="6166104" cy="4181856"/>
        </p:xfrm>
        <a:graphic>
          <a:graphicData uri="http://schemas.openxmlformats.org/drawingml/2006/table">
            <a:tbl>
              <a:tblPr/>
              <a:tblGrid>
                <a:gridCol w="637032">
                  <a:extLst>
                    <a:ext uri="{9D8B030D-6E8A-4147-A177-3AD203B41FA5}">
                      <a16:colId xmlns:a16="http://schemas.microsoft.com/office/drawing/2014/main" val="20000"/>
                    </a:ext>
                  </a:extLst>
                </a:gridCol>
                <a:gridCol w="1420368">
                  <a:extLst>
                    <a:ext uri="{9D8B030D-6E8A-4147-A177-3AD203B41FA5}">
                      <a16:colId xmlns:a16="http://schemas.microsoft.com/office/drawing/2014/main" val="20001"/>
                    </a:ext>
                  </a:extLst>
                </a:gridCol>
                <a:gridCol w="768096">
                  <a:extLst>
                    <a:ext uri="{9D8B030D-6E8A-4147-A177-3AD203B41FA5}">
                      <a16:colId xmlns:a16="http://schemas.microsoft.com/office/drawing/2014/main" val="20002"/>
                    </a:ext>
                  </a:extLst>
                </a:gridCol>
                <a:gridCol w="673608">
                  <a:extLst>
                    <a:ext uri="{9D8B030D-6E8A-4147-A177-3AD203B41FA5}">
                      <a16:colId xmlns:a16="http://schemas.microsoft.com/office/drawing/2014/main" val="20003"/>
                    </a:ext>
                  </a:extLst>
                </a:gridCol>
                <a:gridCol w="1703832">
                  <a:extLst>
                    <a:ext uri="{9D8B030D-6E8A-4147-A177-3AD203B41FA5}">
                      <a16:colId xmlns:a16="http://schemas.microsoft.com/office/drawing/2014/main" val="20004"/>
                    </a:ext>
                  </a:extLst>
                </a:gridCol>
                <a:gridCol w="963168">
                  <a:extLst>
                    <a:ext uri="{9D8B030D-6E8A-4147-A177-3AD203B41FA5}">
                      <a16:colId xmlns:a16="http://schemas.microsoft.com/office/drawing/2014/main" val="20005"/>
                    </a:ext>
                  </a:extLst>
                </a:gridCol>
              </a:tblGrid>
              <a:tr h="496824">
                <a:tc>
                  <a:txBody>
                    <a:bodyPr/>
                    <a:lstStyle/>
                    <a:p>
                      <a:pPr marL="0" marR="0" indent="0" algn="ctr"/>
                      <a:r>
                        <a:rPr lang="tr" sz="1100">
                          <a:latin typeface="Times New Roman"/>
                        </a:rPr>
                        <a:t>İHALE KARAR NO.</a:t>
                      </a:r>
                    </a:p>
                  </a:txBody>
                  <a:tcPr marL="0" marR="0" marT="0" marB="0"/>
                </a:tc>
                <a:tc>
                  <a:txBody>
                    <a:bodyPr/>
                    <a:lstStyle/>
                    <a:p>
                      <a:pPr marL="0" marR="0" indent="0" algn="ctr"/>
                      <a:r>
                        <a:rPr lang="tr" sz="1100">
                          <a:latin typeface="Times New Roman"/>
                        </a:rPr>
                        <a:t>İHALE ADI</a:t>
                      </a:r>
                    </a:p>
                  </a:txBody>
                  <a:tcPr marL="0" marR="0" marT="0" marB="0"/>
                </a:tc>
                <a:tc>
                  <a:txBody>
                    <a:bodyPr/>
                    <a:lstStyle/>
                    <a:p>
                      <a:pPr marL="0" marR="0" indent="0" algn="ctr"/>
                      <a:r>
                        <a:rPr lang="tr" sz="1100">
                          <a:latin typeface="Times New Roman"/>
                        </a:rPr>
                        <a:t>İHALE</a:t>
                      </a:r>
                    </a:p>
                    <a:p>
                      <a:pPr marL="0" marR="0" indent="0" algn="ctr"/>
                      <a:r>
                        <a:rPr lang="tr" sz="1100">
                          <a:latin typeface="Times New Roman"/>
                        </a:rPr>
                        <a:t>TARİH</a:t>
                      </a:r>
                    </a:p>
                    <a:p>
                      <a:pPr marL="0" marR="0" indent="0"/>
                      <a:r>
                        <a:rPr lang="tr" sz="1100">
                          <a:latin typeface="Times New Roman"/>
                        </a:rPr>
                        <a:t>VE SAATİ</a:t>
                      </a:r>
                    </a:p>
                  </a:txBody>
                  <a:tcPr marL="0" marR="0" marT="0" marB="0"/>
                </a:tc>
                <a:tc>
                  <a:txBody>
                    <a:bodyPr/>
                    <a:lstStyle/>
                    <a:p>
                      <a:pPr marL="0" marR="0" indent="0" algn="ctr"/>
                      <a:r>
                        <a:rPr lang="tr" sz="1100">
                          <a:latin typeface="Times New Roman"/>
                        </a:rPr>
                        <a:t>İHALE</a:t>
                      </a:r>
                    </a:p>
                    <a:p>
                      <a:pPr marL="0" marR="0" indent="0" algn="ctr"/>
                      <a:r>
                        <a:rPr lang="tr" sz="1100">
                          <a:latin typeface="Times New Roman"/>
                        </a:rPr>
                        <a:t>USULÜ</a:t>
                      </a:r>
                    </a:p>
                  </a:txBody>
                  <a:tcPr marL="0" marR="0" marT="0" marB="0"/>
                </a:tc>
                <a:tc>
                  <a:txBody>
                    <a:bodyPr/>
                    <a:lstStyle/>
                    <a:p>
                      <a:pPr marL="0" marR="0" indent="0" algn="ctr"/>
                      <a:r>
                        <a:rPr lang="tr" sz="1100">
                          <a:latin typeface="Times New Roman"/>
                        </a:rPr>
                        <a:t>İHALE ÜSTÜNE BIRAKILAN</a:t>
                      </a:r>
                    </a:p>
                  </a:txBody>
                  <a:tcPr marL="0" marR="0" marT="0" marB="0"/>
                </a:tc>
                <a:tc>
                  <a:txBody>
                    <a:bodyPr/>
                    <a:lstStyle/>
                    <a:p>
                      <a:pPr marL="0" marR="0" indent="0" algn="ctr"/>
                      <a:r>
                        <a:rPr lang="tr" sz="1100">
                          <a:latin typeface="Times New Roman"/>
                        </a:rPr>
                        <a:t>İHALE BEDELİ</a:t>
                      </a:r>
                    </a:p>
                  </a:txBody>
                  <a:tcPr marL="0" marR="0" marT="0" marB="0"/>
                </a:tc>
                <a:extLst>
                  <a:ext uri="{0D108BD9-81ED-4DB2-BD59-A6C34878D82A}">
                    <a16:rowId xmlns:a16="http://schemas.microsoft.com/office/drawing/2014/main" val="10000"/>
                  </a:ext>
                </a:extLst>
              </a:tr>
              <a:tr h="1941576">
                <a:tc>
                  <a:txBody>
                    <a:bodyPr/>
                    <a:lstStyle/>
                    <a:p>
                      <a:pPr marL="0" marR="0" indent="0"/>
                      <a:r>
                        <a:rPr lang="tr" sz="950">
                          <a:latin typeface="Times New Roman"/>
                        </a:rPr>
                        <a:t>2025/9</a:t>
                      </a:r>
                    </a:p>
                  </a:txBody>
                  <a:tcPr marL="0" marR="0" marT="0" marB="0"/>
                </a:tc>
                <a:tc>
                  <a:txBody>
                    <a:bodyPr/>
                    <a:lstStyle/>
                    <a:p>
                      <a:pPr marL="0" marR="0" indent="0" algn="just"/>
                      <a:r>
                        <a:rPr lang="tr" sz="1100">
                          <a:latin typeface="Times New Roman"/>
                        </a:rPr>
                        <a:t>Belediyemize Ait Rize İli, İyidere İlçesi, Fıçıtaşı Mahallesi 115 Ada, 2 Parsel No.da kayıtlı taşınmaz üzerinde, Fıçıtaşı Mahallesi, Menderes Caddesi No.:68 İç Kapı: 1 İy idere/RİZE adresindeki iş bürosu katının 5 yıl süreyle Kiralanması İşi</a:t>
                      </a:r>
                    </a:p>
                  </a:txBody>
                  <a:tcPr marL="0" marR="0" marT="0" marB="0" anchor="b"/>
                </a:tc>
                <a:tc>
                  <a:txBody>
                    <a:bodyPr/>
                    <a:lstStyle/>
                    <a:p>
                      <a:pPr marL="0" marR="0" indent="0">
                        <a:lnSpc>
                          <a:spcPct val="106000"/>
                        </a:lnSpc>
                      </a:pPr>
                      <a:r>
                        <a:rPr lang="tr" sz="950">
                          <a:latin typeface="Times New Roman"/>
                        </a:rPr>
                        <a:t>28/01/2025 14:00</a:t>
                      </a:r>
                    </a:p>
                  </a:txBody>
                  <a:tcPr marL="0" marR="0" marT="0" marB="0"/>
                </a:tc>
                <a:tc>
                  <a:txBody>
                    <a:bodyPr/>
                    <a:lstStyle/>
                    <a:p>
                      <a:pPr marL="0" marR="0" indent="0">
                        <a:lnSpc>
                          <a:spcPct val="106000"/>
                        </a:lnSpc>
                      </a:pPr>
                      <a:r>
                        <a:rPr lang="tr" sz="950">
                          <a:latin typeface="Times New Roman"/>
                        </a:rPr>
                        <a:t>2886/50-</a:t>
                      </a:r>
                    </a:p>
                    <a:p>
                      <a:pPr marL="0" marR="0" indent="0">
                        <a:lnSpc>
                          <a:spcPct val="106000"/>
                        </a:lnSpc>
                      </a:pPr>
                      <a:r>
                        <a:rPr lang="tr" sz="950">
                          <a:latin typeface="Times New Roman"/>
                        </a:rPr>
                        <a:t>51/A Pazarlık Usulü</a:t>
                      </a:r>
                    </a:p>
                  </a:txBody>
                  <a:tcPr marL="0" marR="0" marT="0" marB="0"/>
                </a:tc>
                <a:tc>
                  <a:txBody>
                    <a:bodyPr/>
                    <a:lstStyle/>
                    <a:p>
                      <a:pPr marL="0" marR="0" indent="0">
                        <a:lnSpc>
                          <a:spcPct val="107000"/>
                        </a:lnSpc>
                      </a:pPr>
                      <a:r>
                        <a:rPr lang="tr" sz="950">
                          <a:latin typeface="Times New Roman"/>
                        </a:rPr>
                        <a:t>Diyanet işleri Başkanlığı/îyidere İlçe Müftülüğü</a:t>
                      </a:r>
                    </a:p>
                  </a:txBody>
                  <a:tcPr marL="0" marR="0" marT="0" marB="0"/>
                </a:tc>
                <a:tc>
                  <a:txBody>
                    <a:bodyPr/>
                    <a:lstStyle/>
                    <a:p>
                      <a:pPr marL="0" marR="0" indent="0"/>
                      <a:r>
                        <a:rPr lang="tr" sz="950">
                          <a:latin typeface="Times New Roman"/>
                        </a:rPr>
                        <a:t>50.040,00 TL (KDV Hariç)</a:t>
                      </a:r>
                    </a:p>
                  </a:txBody>
                  <a:tcPr marL="0" marR="0" marT="0" marB="0"/>
                </a:tc>
                <a:extLst>
                  <a:ext uri="{0D108BD9-81ED-4DB2-BD59-A6C34878D82A}">
                    <a16:rowId xmlns:a16="http://schemas.microsoft.com/office/drawing/2014/main" val="10001"/>
                  </a:ext>
                </a:extLst>
              </a:tr>
              <a:tr h="1743456">
                <a:tc>
                  <a:txBody>
                    <a:bodyPr/>
                    <a:lstStyle/>
                    <a:p>
                      <a:pPr marL="0" marR="0" indent="0"/>
                      <a:r>
                        <a:rPr lang="tr" sz="950">
                          <a:latin typeface="Times New Roman"/>
                        </a:rPr>
                        <a:t>2025/108</a:t>
                      </a:r>
                    </a:p>
                  </a:txBody>
                  <a:tcPr marL="0" marR="0" marT="0" marB="0"/>
                </a:tc>
                <a:tc>
                  <a:txBody>
                    <a:bodyPr/>
                    <a:lstStyle/>
                    <a:p>
                      <a:pPr marL="0" marR="0" indent="0" algn="just"/>
                      <a:r>
                        <a:rPr lang="tr" sz="1100">
                          <a:latin typeface="Times New Roman"/>
                        </a:rPr>
                        <a:t>Belediyemize Ait Rize İli, İyidere İlçesi, Fethiye Mahallesi Yalıboyu Caddesi No.:23 İy idere/RİZE adresinde bulunan İyidere Belediyesine ait işyerinin(dükkan) 3 yıl süreyle Kiralanması İşi</a:t>
                      </a:r>
                    </a:p>
                  </a:txBody>
                  <a:tcPr marL="0" marR="0" marT="0" marB="0"/>
                </a:tc>
                <a:tc>
                  <a:txBody>
                    <a:bodyPr/>
                    <a:lstStyle/>
                    <a:p>
                      <a:pPr marL="0" marR="0" indent="0">
                        <a:lnSpc>
                          <a:spcPct val="110000"/>
                        </a:lnSpc>
                      </a:pPr>
                      <a:r>
                        <a:rPr lang="tr" sz="950">
                          <a:latin typeface="Times New Roman"/>
                        </a:rPr>
                        <a:t>09/12/2025 14:00</a:t>
                      </a:r>
                    </a:p>
                  </a:txBody>
                  <a:tcPr marL="0" marR="0" marT="0" marB="0">
                    <a:solidFill>
                      <a:srgbClr val="DDE9FC"/>
                    </a:solidFill>
                  </a:tcPr>
                </a:tc>
                <a:tc>
                  <a:txBody>
                    <a:bodyPr/>
                    <a:lstStyle/>
                    <a:p>
                      <a:pPr marL="0" marR="0" indent="0">
                        <a:lnSpc>
                          <a:spcPct val="107000"/>
                        </a:lnSpc>
                      </a:pPr>
                      <a:r>
                        <a:rPr lang="tr" sz="950">
                          <a:latin typeface="Times New Roman"/>
                        </a:rPr>
                        <a:t>2886/45</a:t>
                      </a:r>
                    </a:p>
                    <a:p>
                      <a:pPr marL="0" marR="0" indent="0">
                        <a:lnSpc>
                          <a:spcPct val="107000"/>
                        </a:lnSpc>
                      </a:pPr>
                      <a:r>
                        <a:rPr lang="tr" sz="950">
                          <a:latin typeface="Times New Roman"/>
                        </a:rPr>
                        <a:t>Açık İhale Usulü</a:t>
                      </a:r>
                    </a:p>
                  </a:txBody>
                  <a:tcPr marL="0" marR="0" marT="0" marB="0">
                    <a:solidFill>
                      <a:srgbClr val="DDE9FC"/>
                    </a:solidFill>
                  </a:tcPr>
                </a:tc>
                <a:tc>
                  <a:txBody>
                    <a:bodyPr/>
                    <a:lstStyle/>
                    <a:p>
                      <a:pPr marL="0" marR="0" indent="0"/>
                      <a:r>
                        <a:rPr lang="tr" sz="950">
                          <a:latin typeface="Times New Roman"/>
                        </a:rPr>
                        <a:t>Refıye METE</a:t>
                      </a:r>
                    </a:p>
                  </a:txBody>
                  <a:tcPr marL="0" marR="0" marT="0" marB="0"/>
                </a:tc>
                <a:tc>
                  <a:txBody>
                    <a:bodyPr/>
                    <a:lstStyle/>
                    <a:p>
                      <a:pPr marL="0" marR="0" indent="0">
                        <a:lnSpc>
                          <a:spcPct val="106000"/>
                        </a:lnSpc>
                      </a:pPr>
                      <a:r>
                        <a:rPr lang="tr" sz="950">
                          <a:latin typeface="Times New Roman"/>
                        </a:rPr>
                        <a:t>4.114,50TL Aylık 148.122,00 TL 3 Yıllık (KDV Hariç)</a:t>
                      </a:r>
                    </a:p>
                  </a:txBody>
                  <a:tcPr marL="0" marR="0" marT="0" marB="0"/>
                </a:tc>
                <a:extLst>
                  <a:ext uri="{0D108BD9-81ED-4DB2-BD59-A6C34878D82A}">
                    <a16:rowId xmlns:a16="http://schemas.microsoft.com/office/drawing/2014/main" val="10002"/>
                  </a:ext>
                </a:extLst>
              </a:tr>
            </a:tbl>
          </a:graphicData>
        </a:graphic>
      </p:graphicFrame>
      <p:sp>
        <p:nvSpPr>
          <p:cNvPr id="4" name="Dikdörtgen 3"/>
          <p:cNvSpPr/>
          <p:nvPr/>
        </p:nvSpPr>
        <p:spPr>
          <a:xfrm>
            <a:off x="3532632" y="6510528"/>
            <a:ext cx="478536" cy="192024"/>
          </a:xfrm>
          <a:prstGeom prst="rect">
            <a:avLst/>
          </a:prstGeom>
          <a:noFill/>
        </p:spPr>
        <p:txBody>
          <a:bodyPr wrap="none" lIns="0" tIns="0" rIns="0" bIns="0">
            <a:noAutofit/>
          </a:bodyPr>
          <a:lstStyle/>
          <a:p>
            <a:pPr marL="0" marR="0" indent="0" algn="ctr"/>
            <a:r>
              <a:rPr lang="tr" sz="1500">
                <a:latin typeface="Arial"/>
              </a:rPr>
              <a:t>1953</a:t>
            </a:r>
          </a:p>
        </p:txBody>
      </p:sp>
    </p:spTree>
  </p:cSld>
  <p:clrMapOvr>
    <a:overrideClrMapping bg1="lt1" tx1="dk1" bg2="lt2" tx2="dk2" accent1="accent1" accent2="accent2" accent3="accent3" accent4="accent4" accent5="accent5" accent6="accent6" hlink="hlink" folHlink="folHlink"/>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903976" y="289560"/>
            <a:ext cx="1405128" cy="987552"/>
          </a:xfrm>
          <a:prstGeom prst="rect">
            <a:avLst/>
          </a:prstGeom>
        </p:spPr>
      </p:pic>
      <p:pic>
        <p:nvPicPr>
          <p:cNvPr id="3" name="Resim 2"/>
          <p:cNvPicPr>
            <a:picLocks noChangeAspect="1"/>
          </p:cNvPicPr>
          <p:nvPr/>
        </p:nvPicPr>
        <p:blipFill>
          <a:blip r:embed="rId3"/>
          <a:stretch>
            <a:fillRect/>
          </a:stretch>
        </p:blipFill>
        <p:spPr>
          <a:xfrm>
            <a:off x="883920" y="2310384"/>
            <a:ext cx="5788152" cy="7559040"/>
          </a:xfrm>
          <a:prstGeom prst="rect">
            <a:avLst/>
          </a:prstGeom>
        </p:spPr>
      </p:pic>
      <p:sp>
        <p:nvSpPr>
          <p:cNvPr id="4" name="Dikdörtgen 3"/>
          <p:cNvSpPr/>
          <p:nvPr/>
        </p:nvSpPr>
        <p:spPr>
          <a:xfrm>
            <a:off x="3063240" y="844296"/>
            <a:ext cx="1871472" cy="158496"/>
          </a:xfrm>
          <a:prstGeom prst="rect">
            <a:avLst/>
          </a:prstGeom>
          <a:noFill/>
        </p:spPr>
        <p:txBody>
          <a:bodyPr wrap="none" lIns="0" tIns="0" rIns="0" bIns="0">
            <a:noAutofit/>
          </a:bodyPr>
          <a:lstStyle/>
          <a:p>
            <a:pPr marL="0" marR="0" indent="0" algn="ctr"/>
            <a:r>
              <a:rPr lang="tr" sz="1100" u="sng">
                <a:latin typeface="Times New Roman"/>
              </a:rPr>
              <a:t>EVLENDİRME MEMURLUĞU</a:t>
            </a:r>
          </a:p>
        </p:txBody>
      </p:sp>
      <p:sp>
        <p:nvSpPr>
          <p:cNvPr id="5" name="Dikdörtgen 4"/>
          <p:cNvSpPr/>
          <p:nvPr/>
        </p:nvSpPr>
        <p:spPr>
          <a:xfrm>
            <a:off x="883920" y="1176528"/>
            <a:ext cx="5779008" cy="353568"/>
          </a:xfrm>
          <a:prstGeom prst="rect">
            <a:avLst/>
          </a:prstGeom>
          <a:noFill/>
        </p:spPr>
        <p:txBody>
          <a:bodyPr lIns="0" tIns="0" rIns="0" bIns="0">
            <a:noAutofit/>
          </a:bodyPr>
          <a:lstStyle/>
          <a:p>
            <a:pPr marL="0" marR="0" indent="0">
              <a:lnSpc>
                <a:spcPct val="115000"/>
              </a:lnSpc>
            </a:pPr>
            <a:r>
              <a:rPr lang="tr" sz="1100">
                <a:latin typeface="Times New Roman"/>
              </a:rPr>
              <a:t>2025 yılı içerisinde, evlendirme memurluğumuza evlenme akitleri yapılması için müracaat eden 36 çiftin (34 normal evlilik türü, 2 yabancı ile evlilik türü) evlenme akitleri Evlendirme Yönetmeliğine</a:t>
            </a:r>
          </a:p>
        </p:txBody>
      </p:sp>
      <p:sp>
        <p:nvSpPr>
          <p:cNvPr id="6" name="Dikdörtgen 5"/>
          <p:cNvSpPr/>
          <p:nvPr/>
        </p:nvSpPr>
        <p:spPr>
          <a:xfrm>
            <a:off x="883920" y="1533144"/>
            <a:ext cx="5120640" cy="368808"/>
          </a:xfrm>
          <a:prstGeom prst="rect">
            <a:avLst/>
          </a:prstGeom>
          <a:noFill/>
        </p:spPr>
        <p:txBody>
          <a:bodyPr lIns="0" tIns="0" rIns="0" bIns="0">
            <a:noAutofit/>
          </a:bodyPr>
          <a:lstStyle/>
          <a:p>
            <a:pPr marL="0" marR="0" indent="0">
              <a:lnSpc>
                <a:spcPct val="115000"/>
              </a:lnSpc>
            </a:pPr>
            <a:r>
              <a:rPr lang="tr" sz="1100">
                <a:latin typeface="Times New Roman"/>
              </a:rPr>
              <a:t>göre yapılmış ve “Mcrnis Evlenme Bildirimi" süresi içerisinde İç İşleri Bakanlığı Vatandaşlık İşleri Genel Müdürlüğüne bildirilmiştir.</a:t>
            </a:r>
          </a:p>
        </p:txBody>
      </p:sp>
      <p:sp>
        <p:nvSpPr>
          <p:cNvPr id="7" name="Dikdörtgen 6"/>
          <p:cNvSpPr/>
          <p:nvPr/>
        </p:nvSpPr>
        <p:spPr>
          <a:xfrm>
            <a:off x="6068568" y="1548384"/>
            <a:ext cx="594360" cy="137160"/>
          </a:xfrm>
          <a:prstGeom prst="rect">
            <a:avLst/>
          </a:prstGeom>
          <a:noFill/>
        </p:spPr>
        <p:txBody>
          <a:bodyPr wrap="none" lIns="0" tIns="0" rIns="0" bIns="0">
            <a:noAutofit/>
          </a:bodyPr>
          <a:lstStyle/>
          <a:p>
            <a:pPr marL="0" marR="0" indent="0"/>
            <a:r>
              <a:rPr lang="tr" sz="1100">
                <a:latin typeface="Times New Roman"/>
              </a:rPr>
              <a:t>Nüfus ve</a:t>
            </a:r>
          </a:p>
        </p:txBody>
      </p:sp>
    </p:spTree>
  </p:cSld>
  <p:clrMapOvr>
    <a:overrideClrMapping bg1="lt1" tx1="dk1" bg2="lt2" tx2="dk2" accent1="accent1" accent2="accent2" accent3="accent3" accent4="accent4" accent5="accent5" accent6="accent6" hlink="hlink" folHlink="folHlink"/>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74776" y="283464"/>
            <a:ext cx="6431280" cy="3928872"/>
          </a:xfrm>
          <a:prstGeom prst="rect">
            <a:avLst/>
          </a:prstGeom>
        </p:spPr>
      </p:pic>
      <p:pic>
        <p:nvPicPr>
          <p:cNvPr id="3" name="Resim 2"/>
          <p:cNvPicPr>
            <a:picLocks noChangeAspect="1"/>
          </p:cNvPicPr>
          <p:nvPr/>
        </p:nvPicPr>
        <p:blipFill>
          <a:blip r:embed="rId3"/>
          <a:stretch>
            <a:fillRect/>
          </a:stretch>
        </p:blipFill>
        <p:spPr>
          <a:xfrm>
            <a:off x="886968" y="4800600"/>
            <a:ext cx="5730240" cy="5111496"/>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972312" y="7812024"/>
            <a:ext cx="5224272" cy="2045208"/>
          </a:xfrm>
          <a:prstGeom prst="rect">
            <a:avLst/>
          </a:prstGeom>
        </p:spPr>
      </p:pic>
      <p:sp>
        <p:nvSpPr>
          <p:cNvPr id="3" name="Dikdörtgen 2"/>
          <p:cNvSpPr/>
          <p:nvPr/>
        </p:nvSpPr>
        <p:spPr>
          <a:xfrm>
            <a:off x="7050024" y="432816"/>
            <a:ext cx="85344" cy="140208"/>
          </a:xfrm>
          <a:prstGeom prst="rect">
            <a:avLst/>
          </a:prstGeom>
          <a:solidFill>
            <a:srgbClr val="4E6EAD"/>
          </a:solidFill>
        </p:spPr>
        <p:txBody>
          <a:bodyPr wrap="none" lIns="0" tIns="0" rIns="0" bIns="0">
            <a:noAutofit/>
          </a:bodyPr>
          <a:lstStyle/>
          <a:p>
            <a:pPr marL="0" marR="0" indent="0"/>
            <a:r>
              <a:rPr lang="tr" sz="1100" b="1">
                <a:solidFill>
                  <a:srgbClr val="CBDCF8"/>
                </a:solidFill>
                <a:latin typeface="Times New Roman"/>
              </a:rPr>
              <a:t>3</a:t>
            </a:r>
          </a:p>
        </p:txBody>
      </p:sp>
      <p:sp>
        <p:nvSpPr>
          <p:cNvPr id="4" name="Dikdörtgen 3"/>
          <p:cNvSpPr/>
          <p:nvPr/>
        </p:nvSpPr>
        <p:spPr>
          <a:xfrm>
            <a:off x="896112" y="859536"/>
            <a:ext cx="5782056" cy="6769608"/>
          </a:xfrm>
          <a:prstGeom prst="rect">
            <a:avLst/>
          </a:prstGeom>
          <a:noFill/>
        </p:spPr>
        <p:txBody>
          <a:bodyPr lIns="0" tIns="0" rIns="0" bIns="0">
            <a:noAutofit/>
          </a:bodyPr>
          <a:lstStyle/>
          <a:p>
            <a:pPr marL="405452" marR="0" indent="0" algn="just">
              <a:lnSpc>
                <a:spcPct val="127000"/>
              </a:lnSpc>
              <a:spcAft>
                <a:spcPts val="630"/>
              </a:spcAft>
            </a:pPr>
            <a:r>
              <a:rPr lang="tr" sz="1100">
                <a:latin typeface="Times New Roman"/>
              </a:rPr>
              <a:t>DİĞER ÇALIŞMALARIMIZ</a:t>
            </a:r>
          </a:p>
          <a:p>
            <a:pPr marL="0" marR="0" indent="441452" algn="just">
              <a:lnSpc>
                <a:spcPct val="115000"/>
              </a:lnSpc>
              <a:spcAft>
                <a:spcPts val="630"/>
              </a:spcAft>
            </a:pPr>
            <a:r>
              <a:rPr lang="tr" sz="1100">
                <a:latin typeface="Times New Roman"/>
              </a:rPr>
              <a:t>2025 yılı içerisinde, İlçemizin tanıtılması yönünden ve belediyemiz tarafından yapılmakta olan alt yapı ve diğer çalışmalarımızı içeren yatırımlarımıza ait bilgiler </a:t>
            </a:r>
            <a:r>
              <a:rPr lang="en-US" sz="1100">
                <a:latin typeface="Times New Roman"/>
                <a:hlinkClick r:id="rId3"/>
              </a:rPr>
              <a:t>www.iyidere.bel.tr</a:t>
            </a:r>
            <a:r>
              <a:rPr lang="en-US" sz="1100">
                <a:latin typeface="Times New Roman"/>
              </a:rPr>
              <a:t> </a:t>
            </a:r>
            <a:r>
              <a:rPr lang="tr" sz="1100">
                <a:latin typeface="Times New Roman"/>
              </a:rPr>
              <a:t>adlı internet sayfamızda yayınlanmakta ve halkımızın bilgilenmesi sağlanmaktadır. Ayrıca bu çalışmalarımızı gösteren fotoğraflar halkımızın bilgilenmesi amacıyla belediyemizin panolarına yerleştirilerek sergilenmiştir. Çalışmalarımız sürekli olarak, bu panolarda sergilenmektedir. Yine tüm çalışmalarımız belediyemizin sosyal medya platformlarında paylaşılmaktadır.</a:t>
            </a:r>
          </a:p>
          <a:p>
            <a:pPr marL="0" marR="0" indent="0" algn="ctr">
              <a:lnSpc>
                <a:spcPct val="139000"/>
              </a:lnSpc>
              <a:spcAft>
                <a:spcPts val="630"/>
              </a:spcAft>
            </a:pPr>
            <a:r>
              <a:rPr lang="tr" sz="1000" b="1" u="sng">
                <a:solidFill>
                  <a:srgbClr val="CE5F65"/>
                </a:solidFill>
                <a:latin typeface="Times New Roman"/>
              </a:rPr>
              <a:t>GENÇLİK VE SPOR HİZMETLERİ MÜDÜRLÜĞÜ</a:t>
            </a:r>
          </a:p>
          <a:p>
            <a:pPr marL="0" marR="0" indent="441452" algn="just">
              <a:lnSpc>
                <a:spcPct val="115000"/>
              </a:lnSpc>
              <a:spcAft>
                <a:spcPts val="630"/>
              </a:spcAft>
            </a:pPr>
            <a:r>
              <a:rPr lang="tr" sz="1200">
                <a:latin typeface="Times New Roman"/>
              </a:rPr>
              <a:t>Gençlik ve Spor İşleri Müdürlüğü olarak; İlçemizde sporu yaygınlaştırmak, ilçemizde spor kültürünü geliştirmek, çocuklarımızı ve gençlerimizi sporla buluşturmak. Mahalleler arasındaki bağı güçlendirmek. Birlik ve beraberliği sağlamak ve her yaştan vatandaşın spor yapabileceği ortamlar oluşturmaktır. Sporun bireylerin fiziksel, zihinsel ve sosyal gelişimine katkı sağlayan önemli bir unsur olduğu bilinciyle sportif faaliyetler planlı ve sürdürülebilir şekilde yılın 12 ayını kapsayacak şekilde yürütülmektedir.</a:t>
            </a:r>
          </a:p>
          <a:p>
            <a:pPr marL="0" marR="0" indent="441452" algn="just">
              <a:lnSpc>
                <a:spcPct val="115000"/>
              </a:lnSpc>
              <a:spcAft>
                <a:spcPts val="630"/>
              </a:spcAft>
            </a:pPr>
            <a:r>
              <a:rPr lang="tr" sz="1200">
                <a:latin typeface="Times New Roman"/>
              </a:rPr>
              <a:t>Müdürlüğümüz tarafından yürütülen faaliyetlerle çocuklarımızın ve gençlerimizin sağlıklı bireyler olarak yetişmesi, spor alışkanlığı kazanması ve toplumsal dayanışma duygusunun güçlenmesi amaçlanmaktadır. Bu doğrultuda ilçemizde bulunan spor tesisleri, hah sahalar ve spor salonları aktif şekilde kullanılarak çeşitli spor branşlarında kurslar, antrenman programları ve sportif etkinlikler düzenlenmektedir.</a:t>
            </a:r>
          </a:p>
          <a:p>
            <a:pPr marL="405452" marR="0" indent="0" algn="just">
              <a:lnSpc>
                <a:spcPct val="127000"/>
              </a:lnSpc>
              <a:spcAft>
                <a:spcPts val="630"/>
              </a:spcAft>
            </a:pPr>
            <a:r>
              <a:rPr lang="tr" sz="1100" b="1">
                <a:latin typeface="Times New Roman"/>
              </a:rPr>
              <a:t>SPOR BRANŞLARI VE EĞİTİM FAALİYETLERİ</a:t>
            </a:r>
          </a:p>
          <a:p>
            <a:pPr marL="0" marR="0" indent="0" algn="just">
              <a:lnSpc>
                <a:spcPct val="127000"/>
              </a:lnSpc>
              <a:spcAft>
                <a:spcPts val="630"/>
              </a:spcAft>
            </a:pPr>
            <a:r>
              <a:rPr lang="tr" sz="1100" b="1">
                <a:solidFill>
                  <a:srgbClr val="CE5F65"/>
                </a:solidFill>
                <a:latin typeface="Times New Roman"/>
              </a:rPr>
              <a:t>Futbol Faaliyetleri</a:t>
            </a:r>
          </a:p>
          <a:p>
            <a:pPr marL="0" marR="0" indent="0" algn="just">
              <a:lnSpc>
                <a:spcPct val="115000"/>
              </a:lnSpc>
              <a:spcAft>
                <a:spcPts val="630"/>
              </a:spcAft>
            </a:pPr>
            <a:r>
              <a:rPr lang="tr" sz="1200">
                <a:latin typeface="Times New Roman"/>
              </a:rPr>
              <a:t>İyidere Belediyesi Gençlik ve Spor Hizmetleri Müdürlüğü olarak ilçemizde futbol branşında çocuklarımızın ve gençlerimizin sporla buluşması amacıyla düzenli antrenman programları gerçekleştir!Imektedir. 12 ay boyunca ara verilmeksizin 6-17 yaş grubu sporcularımızla 4 farklı yaş kategorilerde çalışmalar yürütülmekte olup, sporcularımızın fiziksel gelişimleri ve takım ruhu kazanmaları hedeflenmektedir. Yıl içerisinde düzenlenen antrenmanlar ve hazırlık maçları ile sporcularımızın gelişimi desteklenmektedir.</a:t>
            </a:r>
          </a:p>
          <a:p>
            <a:pPr marL="0" marR="0" indent="0" algn="just">
              <a:lnSpc>
                <a:spcPct val="115000"/>
              </a:lnSpc>
            </a:pPr>
            <a:r>
              <a:rPr lang="tr" sz="1200">
                <a:latin typeface="Times New Roman"/>
              </a:rPr>
              <a:t>Futbol branşında gerçekleştirilen antrenman ve kurs programlarına katılım her geçen yıl artış göstermekte olup, </a:t>
            </a:r>
            <a:r>
              <a:rPr lang="tr" sz="1100" b="1">
                <a:solidFill>
                  <a:srgbClr val="CE5F65"/>
                </a:solidFill>
                <a:latin typeface="Times New Roman"/>
              </a:rPr>
              <a:t>2024 yılında 96 olan sporcu sayısı 2025 yılında 118’ e ulaşmıştır.</a:t>
            </a:r>
          </a:p>
        </p:txBody>
      </p:sp>
    </p:spTree>
  </p:cSld>
  <p:clrMapOvr>
    <a:overrideClrMapping bg1="lt1" tx1="dk1" bg2="lt2" tx2="dk2" accent1="accent1" accent2="accent2" accent3="accent3" accent4="accent4" accent5="accent5" accent6="accent6" hlink="hlink" folHlink="folHlink"/>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80872" y="2389632"/>
            <a:ext cx="5440680" cy="1761744"/>
          </a:xfrm>
          <a:prstGeom prst="rect">
            <a:avLst/>
          </a:prstGeom>
        </p:spPr>
      </p:pic>
      <p:pic>
        <p:nvPicPr>
          <p:cNvPr id="3" name="Resim 2"/>
          <p:cNvPicPr>
            <a:picLocks noChangeAspect="1"/>
          </p:cNvPicPr>
          <p:nvPr/>
        </p:nvPicPr>
        <p:blipFill>
          <a:blip r:embed="rId3"/>
          <a:stretch>
            <a:fillRect/>
          </a:stretch>
        </p:blipFill>
        <p:spPr>
          <a:xfrm>
            <a:off x="990600" y="5465064"/>
            <a:ext cx="5480304" cy="2258568"/>
          </a:xfrm>
          <a:prstGeom prst="rect">
            <a:avLst/>
          </a:prstGeom>
        </p:spPr>
      </p:pic>
      <p:sp>
        <p:nvSpPr>
          <p:cNvPr id="4" name="Dikdörtgen 3"/>
          <p:cNvSpPr/>
          <p:nvPr/>
        </p:nvSpPr>
        <p:spPr>
          <a:xfrm>
            <a:off x="902208" y="883920"/>
            <a:ext cx="1444752" cy="173736"/>
          </a:xfrm>
          <a:prstGeom prst="rect">
            <a:avLst/>
          </a:prstGeom>
          <a:noFill/>
        </p:spPr>
        <p:txBody>
          <a:bodyPr wrap="none" lIns="0" tIns="0" rIns="0" bIns="0">
            <a:noAutofit/>
          </a:bodyPr>
          <a:lstStyle/>
          <a:p>
            <a:pPr marL="0" marR="0" indent="0"/>
            <a:r>
              <a:rPr lang="tr" sz="1100" b="1">
                <a:solidFill>
                  <a:srgbClr val="CE5F65"/>
                </a:solidFill>
                <a:latin typeface="Times New Roman"/>
              </a:rPr>
              <a:t>Basketbol Faaliyetleri</a:t>
            </a:r>
          </a:p>
        </p:txBody>
      </p:sp>
      <p:sp>
        <p:nvSpPr>
          <p:cNvPr id="5" name="Dikdörtgen 4"/>
          <p:cNvSpPr/>
          <p:nvPr/>
        </p:nvSpPr>
        <p:spPr>
          <a:xfrm>
            <a:off x="893064" y="1188720"/>
            <a:ext cx="5785104" cy="1008888"/>
          </a:xfrm>
          <a:prstGeom prst="rect">
            <a:avLst/>
          </a:prstGeom>
          <a:noFill/>
        </p:spPr>
        <p:txBody>
          <a:bodyPr lIns="0" tIns="0" rIns="0" bIns="0">
            <a:noAutofit/>
          </a:bodyPr>
          <a:lstStyle/>
          <a:p>
            <a:pPr marL="0" marR="0" indent="0" algn="just">
              <a:lnSpc>
                <a:spcPct val="115000"/>
              </a:lnSpc>
            </a:pPr>
            <a:r>
              <a:rPr lang="tr" sz="1200">
                <a:latin typeface="Times New Roman"/>
              </a:rPr>
              <a:t>İlçemizde basketbol branşında gerçekleştirilen çalışmalar kapsamında çocuklarımızın spor yapma alışkanlığı kazanmaları ve temel basketbol becerilerini geliştirmeleri amaçlanmaktadır. Düzenli antrenman programları ile sporcularımızın koordinasyon, takım çalışması ve disiplin gibi değerleri kazanmaların yanı sıra birlik beraberlik duygusunun da gelişimi sağlanmaktadır.</a:t>
            </a:r>
          </a:p>
        </p:txBody>
      </p:sp>
      <p:sp>
        <p:nvSpPr>
          <p:cNvPr id="6" name="Dikdörtgen 5"/>
          <p:cNvSpPr/>
          <p:nvPr/>
        </p:nvSpPr>
        <p:spPr>
          <a:xfrm>
            <a:off x="896112" y="4370832"/>
            <a:ext cx="1383792" cy="173736"/>
          </a:xfrm>
          <a:prstGeom prst="rect">
            <a:avLst/>
          </a:prstGeom>
          <a:noFill/>
        </p:spPr>
        <p:txBody>
          <a:bodyPr wrap="none" lIns="0" tIns="0" rIns="0" bIns="0">
            <a:noAutofit/>
          </a:bodyPr>
          <a:lstStyle/>
          <a:p>
            <a:pPr marL="0" marR="0" indent="0"/>
            <a:r>
              <a:rPr lang="tr" sz="1100" b="1">
                <a:solidFill>
                  <a:srgbClr val="CE5F65"/>
                </a:solidFill>
                <a:latin typeface="Times New Roman"/>
              </a:rPr>
              <a:t>Voleybol Faaliyetleri</a:t>
            </a:r>
          </a:p>
        </p:txBody>
      </p:sp>
      <p:sp>
        <p:nvSpPr>
          <p:cNvPr id="7" name="Dikdörtgen 6"/>
          <p:cNvSpPr/>
          <p:nvPr/>
        </p:nvSpPr>
        <p:spPr>
          <a:xfrm>
            <a:off x="896112" y="4693920"/>
            <a:ext cx="5775960" cy="786384"/>
          </a:xfrm>
          <a:prstGeom prst="rect">
            <a:avLst/>
          </a:prstGeom>
          <a:noFill/>
        </p:spPr>
        <p:txBody>
          <a:bodyPr lIns="0" tIns="0" rIns="0" bIns="0">
            <a:noAutofit/>
          </a:bodyPr>
          <a:lstStyle/>
          <a:p>
            <a:pPr marL="0" marR="0" indent="0">
              <a:lnSpc>
                <a:spcPct val="115000"/>
              </a:lnSpc>
            </a:pPr>
            <a:r>
              <a:rPr lang="tr" sz="1200">
                <a:latin typeface="Times New Roman"/>
              </a:rPr>
              <a:t>Voleybol branşında gerçekleştirilen çalışmalar kapsamında gençlerimizin sporla aktif şekilde ilgilenmeleri teşvik edilmektedir. Çoğunluğunu kız öğrencilerimizim oluşturduğu sporcularımıza temel voleybol teknikleri öğretilmekte, düzenli antrenman programları ve eğitsel oyunlar ile gelişimleri desteklenmektedir.</a:t>
            </a:r>
          </a:p>
        </p:txBody>
      </p:sp>
      <p:sp>
        <p:nvSpPr>
          <p:cNvPr id="8" name="Dikdörtgen 7"/>
          <p:cNvSpPr/>
          <p:nvPr/>
        </p:nvSpPr>
        <p:spPr>
          <a:xfrm>
            <a:off x="905256" y="7921752"/>
            <a:ext cx="5160264" cy="179832"/>
          </a:xfrm>
          <a:prstGeom prst="rect">
            <a:avLst/>
          </a:prstGeom>
          <a:noFill/>
        </p:spPr>
        <p:txBody>
          <a:bodyPr wrap="none" lIns="0" tIns="0" rIns="0" bIns="0">
            <a:noAutofit/>
          </a:bodyPr>
          <a:lstStyle/>
          <a:p>
            <a:pPr marL="0" marR="0" indent="0"/>
            <a:r>
              <a:rPr lang="tr" sz="1100" b="1">
                <a:latin typeface="Times New Roman"/>
              </a:rPr>
              <a:t>DÜZENLENEN SPOR ORGANİZASYONLARI VE YAPILAN HİZMETLER</a:t>
            </a:r>
          </a:p>
        </p:txBody>
      </p:sp>
      <p:sp>
        <p:nvSpPr>
          <p:cNvPr id="9" name="Dikdörtgen 8"/>
          <p:cNvSpPr/>
          <p:nvPr/>
        </p:nvSpPr>
        <p:spPr>
          <a:xfrm>
            <a:off x="905256" y="8287512"/>
            <a:ext cx="1182624" cy="170688"/>
          </a:xfrm>
          <a:prstGeom prst="rect">
            <a:avLst/>
          </a:prstGeom>
          <a:noFill/>
        </p:spPr>
        <p:txBody>
          <a:bodyPr wrap="none" lIns="0" tIns="0" rIns="0" bIns="0">
            <a:noAutofit/>
          </a:bodyPr>
          <a:lstStyle/>
          <a:p>
            <a:pPr marL="0" marR="0" indent="0"/>
            <a:r>
              <a:rPr lang="tr" sz="1100" b="1">
                <a:solidFill>
                  <a:srgbClr val="CE5F65"/>
                </a:solidFill>
                <a:latin typeface="Times New Roman"/>
              </a:rPr>
              <a:t>Spor Turnuvaları</a:t>
            </a:r>
          </a:p>
        </p:txBody>
      </p:sp>
      <p:sp>
        <p:nvSpPr>
          <p:cNvPr id="10" name="Dikdörtgen 9"/>
          <p:cNvSpPr/>
          <p:nvPr/>
        </p:nvSpPr>
        <p:spPr>
          <a:xfrm>
            <a:off x="664464" y="8589264"/>
            <a:ext cx="6013704" cy="594360"/>
          </a:xfrm>
          <a:prstGeom prst="rect">
            <a:avLst/>
          </a:prstGeom>
          <a:noFill/>
        </p:spPr>
        <p:txBody>
          <a:bodyPr lIns="0" tIns="0" rIns="0" bIns="0">
            <a:noAutofit/>
          </a:bodyPr>
          <a:lstStyle/>
          <a:p>
            <a:pPr marL="0" marR="0" indent="228600">
              <a:lnSpc>
                <a:spcPts val="1584"/>
              </a:lnSpc>
            </a:pPr>
            <a:r>
              <a:rPr lang="tr" sz="1200">
                <a:latin typeface="Times New Roman"/>
              </a:rPr>
              <a:t>İyidere Belediyesi tarafından gençlerimizin sporla daha fazla ilgilenmesini sağlamak amacıyla </a:t>
            </a:r>
            <a:r>
              <a:rPr lang="tr" sz="1200">
                <a:solidFill>
                  <a:srgbClr val="1F3665"/>
                </a:solidFill>
                <a:latin typeface="SimSun"/>
              </a:rPr>
              <a:t>★</a:t>
            </a:r>
            <a:r>
              <a:rPr lang="tr" sz="1200">
                <a:solidFill>
                  <a:srgbClr val="1F3665"/>
                </a:solidFill>
                <a:latin typeface="Times New Roman"/>
              </a:rPr>
              <a:t> </a:t>
            </a:r>
            <a:r>
              <a:rPr lang="tr" sz="1200">
                <a:latin typeface="Times New Roman"/>
              </a:rPr>
              <a:t>çeşitli spor turnuvaları düzenlenmiştir. Bu organizasyonlar sayesinde gençlerimiz hem rekabet ortamında kendilerini geliştirme fırsatı bulmuş hem de sosyal etkileşimleri artmıştır.</a:t>
            </a:r>
          </a:p>
        </p:txBody>
      </p:sp>
      <p:sp>
        <p:nvSpPr>
          <p:cNvPr id="11" name="Dikdörtgen 10"/>
          <p:cNvSpPr/>
          <p:nvPr/>
        </p:nvSpPr>
        <p:spPr>
          <a:xfrm>
            <a:off x="667512" y="9329928"/>
            <a:ext cx="5882640" cy="182880"/>
          </a:xfrm>
          <a:prstGeom prst="rect">
            <a:avLst/>
          </a:prstGeom>
          <a:noFill/>
        </p:spPr>
        <p:txBody>
          <a:bodyPr wrap="none" lIns="0" tIns="0" rIns="0" bIns="0">
            <a:noAutofit/>
          </a:bodyPr>
          <a:lstStyle/>
          <a:p>
            <a:pPr marL="0" marR="0" indent="0"/>
            <a:r>
              <a:rPr lang="tr" sz="1200">
                <a:solidFill>
                  <a:srgbClr val="1F3665"/>
                </a:solidFill>
                <a:latin typeface="SimSun"/>
              </a:rPr>
              <a:t>★</a:t>
            </a:r>
            <a:r>
              <a:rPr lang="tr" sz="1200">
                <a:solidFill>
                  <a:srgbClr val="1F3665"/>
                </a:solidFill>
                <a:latin typeface="Times New Roman"/>
              </a:rPr>
              <a:t> </a:t>
            </a:r>
            <a:r>
              <a:rPr lang="tr" sz="1200">
                <a:latin typeface="Times New Roman"/>
              </a:rPr>
              <a:t>2024 yılında düzenlenen Kurumlar arası Voleybol turnuvası 2025 yılında da düzenlenmiştir.</a:t>
            </a:r>
          </a:p>
        </p:txBody>
      </p:sp>
    </p:spTree>
  </p:cSld>
  <p:clrMapOvr>
    <a:overrideClrMapping bg1="lt1" tx1="dk1" bg2="lt2" tx2="dk2" accent1="accent1" accent2="accent2" accent3="accent3" accent4="accent4" accent5="accent5" accent6="accent6" hlink="hlink" folHlink="folHlink"/>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941832" y="4639056"/>
            <a:ext cx="5553456" cy="2331720"/>
          </a:xfrm>
          <a:prstGeom prst="rect">
            <a:avLst/>
          </a:prstGeom>
        </p:spPr>
      </p:pic>
      <p:pic>
        <p:nvPicPr>
          <p:cNvPr id="3" name="Resim 2"/>
          <p:cNvPicPr>
            <a:picLocks noChangeAspect="1"/>
          </p:cNvPicPr>
          <p:nvPr/>
        </p:nvPicPr>
        <p:blipFill>
          <a:blip r:embed="rId3"/>
          <a:stretch>
            <a:fillRect/>
          </a:stretch>
        </p:blipFill>
        <p:spPr>
          <a:xfrm>
            <a:off x="938784" y="7135368"/>
            <a:ext cx="2673096" cy="2295144"/>
          </a:xfrm>
          <a:prstGeom prst="rect">
            <a:avLst/>
          </a:prstGeom>
        </p:spPr>
      </p:pic>
      <p:pic>
        <p:nvPicPr>
          <p:cNvPr id="4" name="Resim 3"/>
          <p:cNvPicPr>
            <a:picLocks noChangeAspect="1"/>
          </p:cNvPicPr>
          <p:nvPr/>
        </p:nvPicPr>
        <p:blipFill>
          <a:blip r:embed="rId4"/>
          <a:stretch>
            <a:fillRect/>
          </a:stretch>
        </p:blipFill>
        <p:spPr>
          <a:xfrm>
            <a:off x="3959352" y="7434072"/>
            <a:ext cx="2404872" cy="1996440"/>
          </a:xfrm>
          <a:prstGeom prst="rect">
            <a:avLst/>
          </a:prstGeom>
        </p:spPr>
      </p:pic>
      <p:sp>
        <p:nvSpPr>
          <p:cNvPr id="5" name="Dikdörtgen 4"/>
          <p:cNvSpPr/>
          <p:nvPr/>
        </p:nvSpPr>
        <p:spPr>
          <a:xfrm>
            <a:off x="7031736" y="429768"/>
            <a:ext cx="82296" cy="137160"/>
          </a:xfrm>
          <a:prstGeom prst="rect">
            <a:avLst/>
          </a:prstGeom>
          <a:solidFill>
            <a:srgbClr val="4B6EAD"/>
          </a:solidFill>
        </p:spPr>
        <p:txBody>
          <a:bodyPr wrap="none" lIns="0" tIns="0" rIns="0" bIns="0">
            <a:noAutofit/>
          </a:bodyPr>
          <a:lstStyle/>
          <a:p>
            <a:pPr marL="0" marR="0" indent="0"/>
            <a:r>
              <a:rPr lang="tr" sz="1100" b="1">
                <a:solidFill>
                  <a:srgbClr val="CBDCF8"/>
                </a:solidFill>
                <a:latin typeface="Times New Roman"/>
              </a:rPr>
              <a:t>5</a:t>
            </a:r>
          </a:p>
        </p:txBody>
      </p:sp>
      <p:sp>
        <p:nvSpPr>
          <p:cNvPr id="6" name="Dikdörtgen 5"/>
          <p:cNvSpPr/>
          <p:nvPr/>
        </p:nvSpPr>
        <p:spPr>
          <a:xfrm>
            <a:off x="868680" y="874776"/>
            <a:ext cx="5785104" cy="384048"/>
          </a:xfrm>
          <a:prstGeom prst="rect">
            <a:avLst/>
          </a:prstGeom>
          <a:noFill/>
        </p:spPr>
        <p:txBody>
          <a:bodyPr lIns="0" tIns="0" rIns="0" bIns="0">
            <a:noAutofit/>
          </a:bodyPr>
          <a:lstStyle/>
          <a:p>
            <a:pPr marL="0" marR="0" indent="47752" algn="just">
              <a:lnSpc>
                <a:spcPct val="115000"/>
              </a:lnSpc>
            </a:pPr>
            <a:r>
              <a:rPr lang="tr" sz="1200">
                <a:latin typeface="Times New Roman"/>
              </a:rPr>
              <a:t>Beden eğitimi ve spor öğretmenleriyle birlikte ortak hareket ederek ilçemiz okullarında öğrenim gören öğrencilerle birlikte ödüllü sportif aktiviteler düzenlendi.</a:t>
            </a:r>
          </a:p>
        </p:txBody>
      </p:sp>
      <p:sp>
        <p:nvSpPr>
          <p:cNvPr id="7" name="Dikdörtgen 6"/>
          <p:cNvSpPr/>
          <p:nvPr/>
        </p:nvSpPr>
        <p:spPr>
          <a:xfrm>
            <a:off x="868680" y="1392936"/>
            <a:ext cx="5785104" cy="393192"/>
          </a:xfrm>
          <a:prstGeom prst="rect">
            <a:avLst/>
          </a:prstGeom>
          <a:noFill/>
        </p:spPr>
        <p:txBody>
          <a:bodyPr lIns="0" tIns="0" rIns="0" bIns="0">
            <a:noAutofit/>
          </a:bodyPr>
          <a:lstStyle/>
          <a:p>
            <a:pPr marL="0" marR="0" indent="0" algn="just">
              <a:lnSpc>
                <a:spcPct val="115000"/>
              </a:lnSpc>
            </a:pPr>
            <a:r>
              <a:rPr lang="tr" sz="1200">
                <a:latin typeface="Times New Roman"/>
              </a:rPr>
              <a:t>İlçemizde faaliyet gösteren eğitim kurumlanınız arasında ilk okul, orta okul ve liseler arasında ödüllü futbol, basketbol ve voleybol turnuvaları düzenlendi.</a:t>
            </a:r>
          </a:p>
        </p:txBody>
      </p:sp>
      <p:sp>
        <p:nvSpPr>
          <p:cNvPr id="8" name="Dikdörtgen 7"/>
          <p:cNvSpPr/>
          <p:nvPr/>
        </p:nvSpPr>
        <p:spPr>
          <a:xfrm>
            <a:off x="874776" y="1941576"/>
            <a:ext cx="5775960" cy="377952"/>
          </a:xfrm>
          <a:prstGeom prst="rect">
            <a:avLst/>
          </a:prstGeom>
          <a:noFill/>
        </p:spPr>
        <p:txBody>
          <a:bodyPr lIns="0" tIns="0" rIns="0" bIns="0">
            <a:noAutofit/>
          </a:bodyPr>
          <a:lstStyle/>
          <a:p>
            <a:pPr marL="0" marR="0" indent="41656" algn="just">
              <a:lnSpc>
                <a:spcPct val="115000"/>
              </a:lnSpc>
            </a:pPr>
            <a:r>
              <a:rPr lang="tr" sz="1200">
                <a:latin typeface="Times New Roman"/>
              </a:rPr>
              <a:t>Spor Festivali kapsamında ilçemizde başvuru yapanlar arasında ödüllü Penaltı ve 3 atış basketbol atış turnuvası düzenlendi.</a:t>
            </a:r>
          </a:p>
        </p:txBody>
      </p:sp>
      <p:sp>
        <p:nvSpPr>
          <p:cNvPr id="9" name="Dikdörtgen 8"/>
          <p:cNvSpPr/>
          <p:nvPr/>
        </p:nvSpPr>
        <p:spPr>
          <a:xfrm>
            <a:off x="637032" y="2471928"/>
            <a:ext cx="6019800" cy="789432"/>
          </a:xfrm>
          <a:prstGeom prst="rect">
            <a:avLst/>
          </a:prstGeom>
          <a:noFill/>
        </p:spPr>
        <p:txBody>
          <a:bodyPr lIns="0" tIns="0" rIns="0" bIns="0">
            <a:noAutofit/>
          </a:bodyPr>
          <a:lstStyle/>
          <a:p>
            <a:pPr marL="0" marR="0" indent="228600" algn="just">
              <a:lnSpc>
                <a:spcPts val="1600"/>
              </a:lnSpc>
            </a:pPr>
            <a:r>
              <a:rPr lang="tr" sz="1200">
                <a:latin typeface="Times New Roman"/>
              </a:rPr>
              <a:t>Belediyemiz futbol okulunda eğitim gören sporcularımız ile her sene düzenli olarak </a:t>
            </a:r>
            <a:r>
              <a:rPr lang="tr" sz="1200">
                <a:latin typeface="SimSun"/>
              </a:rPr>
              <a:t>★</a:t>
            </a:r>
            <a:r>
              <a:rPr lang="tr" sz="1200">
                <a:latin typeface="Times New Roman"/>
              </a:rPr>
              <a:t> katıldığımız spor turnuvalarına bu sene de katılım sağladık. Rizespor Mehmet cengiz tesislerinde ve Kalkandere ilçe stadyumunda düzenlenen futbol turnuvasına minikler, yıldızlar ve gençler olarak 3 kategoride katılım sağlandı.</a:t>
            </a:r>
          </a:p>
        </p:txBody>
      </p:sp>
      <p:sp>
        <p:nvSpPr>
          <p:cNvPr id="10" name="Dikdörtgen 9"/>
          <p:cNvSpPr/>
          <p:nvPr/>
        </p:nvSpPr>
        <p:spPr>
          <a:xfrm>
            <a:off x="871728" y="3407664"/>
            <a:ext cx="5779008" cy="588264"/>
          </a:xfrm>
          <a:prstGeom prst="rect">
            <a:avLst/>
          </a:prstGeom>
          <a:noFill/>
        </p:spPr>
        <p:txBody>
          <a:bodyPr lIns="0" tIns="0" rIns="0" bIns="0">
            <a:noAutofit/>
          </a:bodyPr>
          <a:lstStyle/>
          <a:p>
            <a:pPr marL="0" marR="0" indent="0" algn="just">
              <a:lnSpc>
                <a:spcPct val="115000"/>
              </a:lnSpc>
            </a:pPr>
            <a:r>
              <a:rPr lang="tr" sz="1200">
                <a:latin typeface="Times New Roman"/>
              </a:rPr>
              <a:t>Her sene düzenli olarak yapılan yetenek tarama testi 2025 yılı içerisinde de öğrencilere yönelik yapılmış ve yetenekli bulunan farklı branşlardaki toplam 2025 yılında </a:t>
            </a:r>
            <a:r>
              <a:rPr lang="tr" sz="1200">
                <a:solidFill>
                  <a:srgbClr val="CE5F65"/>
                </a:solidFill>
                <a:latin typeface="Times New Roman"/>
              </a:rPr>
              <a:t>12 </a:t>
            </a:r>
            <a:r>
              <a:rPr lang="tr" sz="1200">
                <a:latin typeface="Times New Roman"/>
              </a:rPr>
              <a:t>olan sporcu sayısı </a:t>
            </a:r>
            <a:r>
              <a:rPr lang="tr" sz="1200">
                <a:solidFill>
                  <a:srgbClr val="CE5F65"/>
                </a:solidFill>
                <a:latin typeface="Times New Roman"/>
              </a:rPr>
              <a:t>15 </a:t>
            </a:r>
            <a:r>
              <a:rPr lang="tr" sz="1200">
                <a:latin typeface="Times New Roman"/>
              </a:rPr>
              <a:t>sporcuya yükselerek profesyonel takımların alt yapısına gönderildi.</a:t>
            </a:r>
          </a:p>
        </p:txBody>
      </p:sp>
      <p:sp>
        <p:nvSpPr>
          <p:cNvPr id="11" name="Dikdörtgen 10"/>
          <p:cNvSpPr/>
          <p:nvPr/>
        </p:nvSpPr>
        <p:spPr>
          <a:xfrm>
            <a:off x="670560" y="4117848"/>
            <a:ext cx="5711952" cy="188976"/>
          </a:xfrm>
          <a:prstGeom prst="rect">
            <a:avLst/>
          </a:prstGeom>
          <a:noFill/>
        </p:spPr>
        <p:txBody>
          <a:bodyPr wrap="none" lIns="0" tIns="0" rIns="0" bIns="0">
            <a:noAutofit/>
          </a:bodyPr>
          <a:lstStyle/>
          <a:p>
            <a:pPr marL="0" marR="0" indent="0"/>
            <a:r>
              <a:rPr lang="tr" sz="1200">
                <a:latin typeface="SimSun"/>
              </a:rPr>
              <a:t>★</a:t>
            </a:r>
            <a:r>
              <a:rPr lang="tr" sz="1200">
                <a:latin typeface="Times New Roman"/>
              </a:rPr>
              <a:t> Başarılı sporculara destek verildi.</a:t>
            </a:r>
          </a:p>
        </p:txBody>
      </p:sp>
      <p:sp>
        <p:nvSpPr>
          <p:cNvPr id="12" name="Dikdörtgen 11"/>
          <p:cNvSpPr/>
          <p:nvPr/>
        </p:nvSpPr>
        <p:spPr>
          <a:xfrm>
            <a:off x="670560" y="4477512"/>
            <a:ext cx="5711952" cy="176784"/>
          </a:xfrm>
          <a:prstGeom prst="rect">
            <a:avLst/>
          </a:prstGeom>
          <a:noFill/>
        </p:spPr>
        <p:txBody>
          <a:bodyPr wrap="none" lIns="0" tIns="0" rIns="0" bIns="0">
            <a:noAutofit/>
          </a:bodyPr>
          <a:lstStyle/>
          <a:p>
            <a:pPr marL="0" marR="0" indent="0" algn="ctr"/>
            <a:r>
              <a:rPr lang="tr" sz="1200">
                <a:latin typeface="SimSun"/>
              </a:rPr>
              <a:t>★</a:t>
            </a:r>
            <a:r>
              <a:rPr lang="tr" sz="1200">
                <a:latin typeface="Times New Roman"/>
              </a:rPr>
              <a:t> 24 Kasım da Öğretmenler arasında ayak tenisi, dart ve penaltı atışı yarışmaları düzenlendi</a:t>
            </a:r>
          </a:p>
        </p:txBody>
      </p:sp>
    </p:spTree>
  </p:cSld>
  <p:clrMapOvr>
    <a:overrideClrMapping bg1="lt1" tx1="dk1" bg2="lt2" tx2="dk2" accent1="accent1" accent2="accent2" accent3="accent3" accent4="accent4" accent5="accent5" accent6="accent6" hlink="hlink" folHlink="folHlink"/>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461760" y="280416"/>
            <a:ext cx="560832" cy="679704"/>
          </a:xfrm>
          <a:prstGeom prst="rect">
            <a:avLst/>
          </a:prstGeom>
        </p:spPr>
      </p:pic>
      <p:pic>
        <p:nvPicPr>
          <p:cNvPr id="3" name="Resim 2"/>
          <p:cNvPicPr>
            <a:picLocks noChangeAspect="1"/>
          </p:cNvPicPr>
          <p:nvPr/>
        </p:nvPicPr>
        <p:blipFill>
          <a:blip r:embed="rId3"/>
          <a:stretch>
            <a:fillRect/>
          </a:stretch>
        </p:blipFill>
        <p:spPr>
          <a:xfrm>
            <a:off x="1024128" y="2526792"/>
            <a:ext cx="5632704" cy="6227064"/>
          </a:xfrm>
          <a:prstGeom prst="rect">
            <a:avLst/>
          </a:prstGeom>
        </p:spPr>
      </p:pic>
      <p:sp>
        <p:nvSpPr>
          <p:cNvPr id="4" name="Dikdörtgen 3"/>
          <p:cNvSpPr/>
          <p:nvPr/>
        </p:nvSpPr>
        <p:spPr>
          <a:xfrm>
            <a:off x="7019544" y="408432"/>
            <a:ext cx="85344" cy="137160"/>
          </a:xfrm>
          <a:prstGeom prst="rect">
            <a:avLst/>
          </a:prstGeom>
          <a:solidFill>
            <a:srgbClr val="4A6FAA"/>
          </a:solidFill>
        </p:spPr>
        <p:txBody>
          <a:bodyPr wrap="none" lIns="0" tIns="0" rIns="0" bIns="0">
            <a:noAutofit/>
          </a:bodyPr>
          <a:lstStyle/>
          <a:p>
            <a:pPr marL="0" marR="0" indent="0"/>
            <a:r>
              <a:rPr lang="tr" sz="1200">
                <a:solidFill>
                  <a:srgbClr val="CBDCF8"/>
                </a:solidFill>
                <a:latin typeface="Times New Roman"/>
              </a:rPr>
              <a:t>6</a:t>
            </a:r>
          </a:p>
        </p:txBody>
      </p:sp>
      <p:sp>
        <p:nvSpPr>
          <p:cNvPr id="5" name="Dikdörtgen 4"/>
          <p:cNvSpPr/>
          <p:nvPr/>
        </p:nvSpPr>
        <p:spPr>
          <a:xfrm>
            <a:off x="1280160" y="8778240"/>
            <a:ext cx="1734312" cy="493776"/>
          </a:xfrm>
          <a:prstGeom prst="rect">
            <a:avLst/>
          </a:prstGeom>
          <a:noFill/>
        </p:spPr>
        <p:txBody>
          <a:bodyPr lIns="0" tIns="0" rIns="0" bIns="0">
            <a:noAutofit/>
          </a:bodyPr>
          <a:lstStyle/>
          <a:p>
            <a:pPr marL="0" marR="0" indent="0"/>
            <a:r>
              <a:rPr lang="tr" sz="3600" baseline="30000">
                <a:solidFill>
                  <a:srgbClr val="71353F"/>
                </a:solidFill>
                <a:latin typeface="Arial"/>
              </a:rPr>
              <a:t>Saf</a:t>
            </a:r>
            <a:r>
              <a:rPr lang="tr" sz="3600">
                <a:solidFill>
                  <a:srgbClr val="71353F"/>
                </a:solidFill>
                <a:latin typeface="Arial"/>
              </a:rPr>
              <a:t>&gt;®^</a:t>
            </a:r>
          </a:p>
          <a:p>
            <a:pPr marL="0" marR="0" indent="0"/>
            <a:r>
              <a:rPr lang="tr" sz="700" b="1">
                <a:solidFill>
                  <a:srgbClr val="424E31"/>
                </a:solidFill>
                <a:latin typeface="Arial"/>
              </a:rPr>
              <a:t>İYİDERE BELEDİYE BAŞKANI</a:t>
            </a:r>
          </a:p>
        </p:txBody>
      </p:sp>
      <p:sp>
        <p:nvSpPr>
          <p:cNvPr id="7" name="Dikdörtgen 6"/>
          <p:cNvSpPr/>
          <p:nvPr/>
        </p:nvSpPr>
        <p:spPr>
          <a:xfrm>
            <a:off x="3429000" y="7665720"/>
            <a:ext cx="3142488" cy="310896"/>
          </a:xfrm>
          <a:prstGeom prst="rect">
            <a:avLst/>
          </a:prstGeom>
          <a:solidFill>
            <a:srgbClr val="377F00"/>
          </a:solidFill>
        </p:spPr>
        <p:txBody>
          <a:bodyPr wrap="none" lIns="0" tIns="0" rIns="0" bIns="0">
            <a:noAutofit/>
          </a:bodyPr>
          <a:lstStyle/>
          <a:p>
            <a:pPr marL="0" marR="0" indent="29972" algn="just"/>
            <a:r>
              <a:rPr lang="tr" sz="1600" b="1">
                <a:solidFill>
                  <a:srgbClr val="FFFFFF"/>
                </a:solidFill>
                <a:latin typeface="Arial"/>
              </a:rPr>
              <a:t>CEMİZDE 13 ADET SPOR</a:t>
            </a:r>
          </a:p>
        </p:txBody>
      </p:sp>
      <p:sp>
        <p:nvSpPr>
          <p:cNvPr id="8" name="Dikdörtgen 7"/>
          <p:cNvSpPr/>
          <p:nvPr/>
        </p:nvSpPr>
        <p:spPr>
          <a:xfrm>
            <a:off x="3294888" y="7912608"/>
            <a:ext cx="3313176" cy="600456"/>
          </a:xfrm>
          <a:prstGeom prst="rect">
            <a:avLst/>
          </a:prstGeom>
          <a:solidFill>
            <a:srgbClr val="377F00"/>
          </a:solidFill>
        </p:spPr>
        <p:txBody>
          <a:bodyPr wrap="none" lIns="0" tIns="0" rIns="0" bIns="0">
            <a:noAutofit/>
          </a:bodyPr>
          <a:lstStyle/>
          <a:p>
            <a:pPr marL="0" marR="0" indent="164084" algn="just"/>
            <a:r>
              <a:rPr lang="tr" sz="3100" cap="small">
                <a:solidFill>
                  <a:srgbClr val="FFFFFF"/>
                </a:solidFill>
                <a:latin typeface="Arial"/>
              </a:rPr>
              <a:t>tuT^I^^</a:t>
            </a:r>
          </a:p>
        </p:txBody>
      </p:sp>
    </p:spTree>
  </p:cSld>
  <p:clrMapOvr>
    <a:overrideClrMapping bg1="lt1" tx1="dk1" bg2="lt2" tx2="dk2" accent1="accent1" accent2="accent2" accent3="accent3" accent4="accent4" accent5="accent5" accent6="accent6" hlink="hlink" folHlink="folHlink"/>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0" y="0"/>
            <a:ext cx="7693152" cy="10759440"/>
          </a:xfrm>
          <a:prstGeom prst="rect">
            <a:avLst/>
          </a:prstGeom>
        </p:spPr>
      </p:pic>
      <p:sp>
        <p:nvSpPr>
          <p:cNvPr id="3" name="Dikdörtgen 2"/>
          <p:cNvSpPr/>
          <p:nvPr/>
        </p:nvSpPr>
        <p:spPr>
          <a:xfrm>
            <a:off x="868680" y="1203960"/>
            <a:ext cx="2447544" cy="185928"/>
          </a:xfrm>
          <a:prstGeom prst="rect">
            <a:avLst/>
          </a:prstGeom>
          <a:noFill/>
        </p:spPr>
        <p:txBody>
          <a:bodyPr wrap="none" lIns="0" tIns="0" rIns="0" bIns="0">
            <a:noAutofit/>
          </a:bodyPr>
          <a:lstStyle/>
          <a:p>
            <a:pPr marL="0" marR="0" indent="0"/>
            <a:r>
              <a:rPr lang="tr" sz="1100" b="1">
                <a:solidFill>
                  <a:srgbClr val="CE5F65"/>
                </a:solidFill>
                <a:latin typeface="Times New Roman"/>
              </a:rPr>
              <a:t>Spor Etkinlikleri ve Organizasyonlar</a:t>
            </a:r>
          </a:p>
        </p:txBody>
      </p:sp>
    </p:spTree>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903976" y="313944"/>
            <a:ext cx="1408176" cy="969264"/>
          </a:xfrm>
          <a:prstGeom prst="rect">
            <a:avLst/>
          </a:prstGeom>
        </p:spPr>
      </p:pic>
      <p:sp>
        <p:nvSpPr>
          <p:cNvPr id="3" name="Dikdörtgen 2"/>
          <p:cNvSpPr/>
          <p:nvPr/>
        </p:nvSpPr>
        <p:spPr>
          <a:xfrm>
            <a:off x="1335024" y="844296"/>
            <a:ext cx="3749040" cy="185928"/>
          </a:xfrm>
          <a:prstGeom prst="rect">
            <a:avLst/>
          </a:prstGeom>
          <a:noFill/>
        </p:spPr>
        <p:txBody>
          <a:bodyPr wrap="none" lIns="0" tIns="0" rIns="0" bIns="0">
            <a:noAutofit/>
          </a:bodyPr>
          <a:lstStyle/>
          <a:p>
            <a:pPr marL="0" marR="0" indent="0" algn="just"/>
            <a:r>
              <a:rPr lang="tr" sz="1000" b="1">
                <a:latin typeface="Times New Roman"/>
              </a:rPr>
              <a:t>KAMULAŞTIRMA VE METRUK BİNALARIN YIKILMASI</a:t>
            </a:r>
          </a:p>
        </p:txBody>
      </p:sp>
      <p:sp>
        <p:nvSpPr>
          <p:cNvPr id="4" name="Dikdörtgen 3"/>
          <p:cNvSpPr/>
          <p:nvPr/>
        </p:nvSpPr>
        <p:spPr>
          <a:xfrm>
            <a:off x="877824" y="1161288"/>
            <a:ext cx="5788152" cy="557784"/>
          </a:xfrm>
          <a:prstGeom prst="rect">
            <a:avLst/>
          </a:prstGeom>
          <a:noFill/>
        </p:spPr>
        <p:txBody>
          <a:bodyPr lIns="0" tIns="0" rIns="0" bIns="0">
            <a:noAutofit/>
          </a:bodyPr>
          <a:lstStyle/>
          <a:p>
            <a:pPr marL="0" marR="0" indent="457200" algn="just">
              <a:lnSpc>
                <a:spcPct val="115000"/>
              </a:lnSpc>
            </a:pPr>
            <a:r>
              <a:rPr lang="tr" sz="1100">
                <a:latin typeface="Times New Roman"/>
              </a:rPr>
              <a:t>İlçemiz Merkez mahallesinde bulunan, çevre ve görüntü kirliliğine neden olan ayrıca dere ıslahı çalışmalarına engel teşkil eden bir kısmı kurumumuza, bir kısmı ise vatandaşa ait olan metruk yapılar hissedarlarının rızası ile belediyemizce yıkılmıştır.</a:t>
            </a:r>
          </a:p>
        </p:txBody>
      </p:sp>
      <p:sp>
        <p:nvSpPr>
          <p:cNvPr id="5" name="Dikdörtgen 4"/>
          <p:cNvSpPr/>
          <p:nvPr/>
        </p:nvSpPr>
        <p:spPr>
          <a:xfrm>
            <a:off x="883920" y="1862328"/>
            <a:ext cx="5779008" cy="542544"/>
          </a:xfrm>
          <a:prstGeom prst="rect">
            <a:avLst/>
          </a:prstGeom>
          <a:noFill/>
        </p:spPr>
        <p:txBody>
          <a:bodyPr lIns="0" tIns="0" rIns="0" bIns="0">
            <a:noAutofit/>
          </a:bodyPr>
          <a:lstStyle/>
          <a:p>
            <a:pPr marL="0" marR="0" indent="451104" algn="just">
              <a:lnSpc>
                <a:spcPct val="115000"/>
              </a:lnSpc>
            </a:pPr>
            <a:r>
              <a:rPr lang="tr" sz="1100">
                <a:latin typeface="Times New Roman"/>
              </a:rPr>
              <a:t>Bunun haricinde yapılacak olan dere ıslah çalışmalarına engel teşkil eden ve hissedarlarının rıza göstermediği taşınmazlar ile kamuya açık alan haline gelmiş, imar planlarımızda meydan, yol vs. gözüken alanların 2020 yılından bu yana belediyemizce kamulaştırma işlemleri yürütülmüştür.</a:t>
            </a:r>
          </a:p>
        </p:txBody>
      </p:sp>
      <p:sp>
        <p:nvSpPr>
          <p:cNvPr id="6" name="Dikdörtgen 5"/>
          <p:cNvSpPr/>
          <p:nvPr/>
        </p:nvSpPr>
        <p:spPr>
          <a:xfrm>
            <a:off x="880872" y="2548128"/>
            <a:ext cx="5788152" cy="4099560"/>
          </a:xfrm>
          <a:prstGeom prst="rect">
            <a:avLst/>
          </a:prstGeom>
          <a:noFill/>
        </p:spPr>
        <p:txBody>
          <a:bodyPr lIns="0" tIns="0" rIns="0" bIns="0">
            <a:noAutofit/>
          </a:bodyPr>
          <a:lstStyle/>
          <a:p>
            <a:pPr marL="0" marR="0" indent="454152" algn="just">
              <a:lnSpc>
                <a:spcPct val="115000"/>
              </a:lnSpc>
              <a:spcAft>
                <a:spcPts val="700"/>
              </a:spcAft>
            </a:pPr>
            <a:r>
              <a:rPr lang="tr" sz="1100">
                <a:latin typeface="Times New Roman"/>
              </a:rPr>
              <a:t>Göreve geldiğimiz günden bu güne kadar yapmış olduğumuz kamulaştırmalar için 17.333.515,74 TL ödenmiştir. Ayrıca 2.625.690.02 faiz Ödemesi olmak üzere toplam 20.359.204.76 TL kamulaştırma ödemesi yapılmıştır. Mahkemesi devam eden davalar için 5.819.975,12 TL bilirkişi raporu düzenlenmiş olup 2026 yılı içerisinde sonuçlanması beklenilmektedir.</a:t>
            </a:r>
          </a:p>
          <a:p>
            <a:pPr marL="0" marR="0" indent="454152" algn="just">
              <a:lnSpc>
                <a:spcPct val="111000"/>
              </a:lnSpc>
              <a:spcAft>
                <a:spcPts val="700"/>
              </a:spcAft>
            </a:pPr>
            <a:r>
              <a:rPr lang="tr" sz="1000" b="1">
                <a:latin typeface="Times New Roman"/>
              </a:rPr>
              <a:t>BELEDİYE ARAÇ VE MAKİNE PARKI</a:t>
            </a:r>
          </a:p>
          <a:p>
            <a:pPr marL="0" marR="0" indent="454152" algn="just">
              <a:lnSpc>
                <a:spcPct val="115000"/>
              </a:lnSpc>
              <a:spcAft>
                <a:spcPts val="700"/>
              </a:spcAft>
            </a:pPr>
            <a:r>
              <a:rPr lang="tr" sz="1100">
                <a:latin typeface="Times New Roman"/>
              </a:rPr>
              <a:t>Hizmet kalitemizi yükseltmek, operasyonel etkinliği arttırmak amacıyla modern araç ve makine parkı yapımına başlanılmış olup 2026 yılı itibariyle hizmete alınması planlanmaktadır.</a:t>
            </a:r>
          </a:p>
          <a:p>
            <a:pPr marL="0" marR="0" indent="454152" algn="just">
              <a:lnSpc>
                <a:spcPct val="111000"/>
              </a:lnSpc>
              <a:spcAft>
                <a:spcPts val="700"/>
              </a:spcAft>
            </a:pPr>
            <a:r>
              <a:rPr lang="tr" sz="1000" b="1">
                <a:latin typeface="Times New Roman"/>
              </a:rPr>
              <a:t>BELEDİYE ARAÇ PARKI</a:t>
            </a:r>
          </a:p>
          <a:p>
            <a:pPr marL="0" marR="0" indent="454152" algn="just">
              <a:spcAft>
                <a:spcPts val="700"/>
              </a:spcAft>
            </a:pPr>
            <a:r>
              <a:rPr lang="tr" sz="1100">
                <a:latin typeface="Times New Roman"/>
              </a:rPr>
              <a:t>Göreve geldiğimizden buyana</a:t>
            </a:r>
          </a:p>
          <a:p>
            <a:pPr marL="0" marR="0" indent="454152" algn="just"/>
            <a:r>
              <a:rPr lang="tr" sz="1100">
                <a:latin typeface="Times New Roman"/>
              </a:rPr>
              <a:t>2 adet Çöp toplama aracı</a:t>
            </a:r>
          </a:p>
          <a:p>
            <a:pPr marL="0" marR="0" indent="454152" algn="just"/>
            <a:r>
              <a:rPr lang="tr" sz="1100">
                <a:latin typeface="Times New Roman"/>
              </a:rPr>
              <a:t>2 Adet Kombine Kanal Açma Aracı,</a:t>
            </a:r>
          </a:p>
          <a:p>
            <a:pPr marL="0" marR="0" indent="441452" algn="just"/>
            <a:r>
              <a:rPr lang="tr" sz="1100">
                <a:latin typeface="Times New Roman"/>
              </a:rPr>
              <a:t>1 Adet Greyder</a:t>
            </a:r>
          </a:p>
          <a:p>
            <a:pPr marL="0" marR="0" indent="441452" algn="just"/>
            <a:r>
              <a:rPr lang="tr" sz="1100">
                <a:latin typeface="Times New Roman"/>
              </a:rPr>
              <a:t>2 Adet Kazıcı Yükleyici</a:t>
            </a:r>
          </a:p>
          <a:p>
            <a:pPr marL="0" marR="0" indent="441452" algn="just"/>
            <a:r>
              <a:rPr lang="tr" sz="1100">
                <a:latin typeface="Times New Roman"/>
              </a:rPr>
              <a:t>I Adet Paletli Ekskavatör</a:t>
            </a:r>
          </a:p>
          <a:p>
            <a:pPr marL="0" marR="0" indent="441452" algn="just"/>
            <a:r>
              <a:rPr lang="tr" sz="1100">
                <a:latin typeface="Times New Roman"/>
              </a:rPr>
              <a:t>3 Adet Arazöz</a:t>
            </a:r>
          </a:p>
          <a:p>
            <a:pPr marL="0" marR="0" indent="441452" algn="just"/>
            <a:r>
              <a:rPr lang="tr" sz="1100">
                <a:latin typeface="Times New Roman"/>
              </a:rPr>
              <a:t>3 adet Çift kabin Pikap</a:t>
            </a:r>
          </a:p>
          <a:p>
            <a:pPr marL="0" marR="0" indent="441452" algn="just" defTabSz="589788">
              <a:tabLst>
                <a:tab pos="589788" algn="l"/>
              </a:tabLst>
            </a:pPr>
            <a:r>
              <a:rPr lang="tr" sz="1100">
                <a:latin typeface="Times New Roman"/>
              </a:rPr>
              <a:t>1	Adet Kepçe</a:t>
            </a:r>
          </a:p>
          <a:p>
            <a:pPr marL="0" marR="0" indent="441452" algn="just" defTabSz="589788">
              <a:tabLst>
                <a:tab pos="589788" algn="l"/>
              </a:tabLst>
            </a:pPr>
            <a:r>
              <a:rPr lang="tr" sz="1100">
                <a:latin typeface="Times New Roman"/>
              </a:rPr>
              <a:t>1	Adet Cenaze Aracı</a:t>
            </a:r>
          </a:p>
          <a:p>
            <a:pPr marL="0" marR="0" indent="454152" algn="just"/>
            <a:r>
              <a:rPr lang="tr" sz="1100">
                <a:latin typeface="Times New Roman"/>
              </a:rPr>
              <a:t>Alımı yapılmıştır. 2026 yılı içerisinde Yol Süpürme aracı, 1 adet 4*4 çift kabin pick up, ladet çöp toplama aracı, 1 adet kazıcı yükleyici alımı yapılması planlanmaktadır.</a:t>
            </a:r>
          </a:p>
        </p:txBody>
      </p:sp>
      <p:sp>
        <p:nvSpPr>
          <p:cNvPr id="7" name="Dikdörtgen 6"/>
          <p:cNvSpPr/>
          <p:nvPr/>
        </p:nvSpPr>
        <p:spPr>
          <a:xfrm>
            <a:off x="886968" y="6958584"/>
            <a:ext cx="5785104" cy="2017776"/>
          </a:xfrm>
          <a:prstGeom prst="rect">
            <a:avLst/>
          </a:prstGeom>
          <a:noFill/>
        </p:spPr>
        <p:txBody>
          <a:bodyPr lIns="0" tIns="0" rIns="0" bIns="0">
            <a:noAutofit/>
          </a:bodyPr>
          <a:lstStyle/>
          <a:p>
            <a:pPr marL="0" marR="0" indent="448056" algn="just">
              <a:lnSpc>
                <a:spcPct val="128000"/>
              </a:lnSpc>
              <a:spcAft>
                <a:spcPts val="700"/>
              </a:spcAft>
            </a:pPr>
            <a:r>
              <a:rPr lang="tr" sz="1000" b="1">
                <a:latin typeface="Times New Roman"/>
              </a:rPr>
              <a:t>OTOPARKLAR</a:t>
            </a:r>
          </a:p>
          <a:p>
            <a:pPr marL="0" marR="0" indent="448056" algn="just">
              <a:lnSpc>
                <a:spcPct val="115000"/>
              </a:lnSpc>
              <a:spcAft>
                <a:spcPts val="700"/>
              </a:spcAft>
            </a:pPr>
            <a:r>
              <a:rPr lang="tr" sz="1100">
                <a:latin typeface="Times New Roman"/>
              </a:rPr>
              <a:t>İlçemizde bulunan ve ilçemizi ziyarete gelen vatandaşlarımızın otopark sorunu yaşamamasını öncelediğimiz arasına alarak otopark sayısında ciddi artış meydana getirdik ve Cadde, yol sokak kenarları ile kamusal alanların düzenlenmesi suretiyle ortaya çıkan otopark araç kapasitemizi 375 araç kapasitesine getirdik.</a:t>
            </a:r>
          </a:p>
          <a:p>
            <a:pPr marL="0" marR="0" indent="448056" algn="just">
              <a:lnSpc>
                <a:spcPct val="128000"/>
              </a:lnSpc>
              <a:spcAft>
                <a:spcPts val="700"/>
              </a:spcAft>
            </a:pPr>
            <a:r>
              <a:rPr lang="tr" sz="1000" b="1">
                <a:latin typeface="Times New Roman"/>
              </a:rPr>
              <a:t>MAHALLE, CADDE, SOKAK YÖN TABELALARI</a:t>
            </a:r>
          </a:p>
          <a:p>
            <a:pPr marL="0" marR="0" indent="448056" algn="just">
              <a:lnSpc>
                <a:spcPct val="115000"/>
              </a:lnSpc>
            </a:pPr>
            <a:r>
              <a:rPr lang="tr" sz="1100">
                <a:latin typeface="Times New Roman"/>
              </a:rPr>
              <a:t>İlçemiz tüm mahalle ana giriş güzergahı ile cadde ve sokak girişlerine isim ve yön tabelaları yaptırılmıştır. Ana güzergah üzerinde yer alan ve şehir merkezinde bulunan bu tabelalardan bir kısmı ışıklı hale getirilerek şehre modem bir görünüm sağlanması hedeflenmiştir.</a:t>
            </a:r>
          </a:p>
        </p:txBody>
      </p:sp>
    </p:spTree>
  </p:cSld>
  <p:clrMapOvr>
    <a:overrideClrMapping bg1="lt1" tx1="dk1" bg2="lt2" tx2="dk2" accent1="accent1" accent2="accent2" accent3="accent3" accent4="accent4" accent5="accent5" accent6="accent6" hlink="hlink" folHlink="folHlink"/>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004560" y="332232"/>
            <a:ext cx="1386840" cy="987552"/>
          </a:xfrm>
          <a:prstGeom prst="rect">
            <a:avLst/>
          </a:prstGeom>
        </p:spPr>
      </p:pic>
      <p:pic>
        <p:nvPicPr>
          <p:cNvPr id="3" name="Resim 2"/>
          <p:cNvPicPr>
            <a:picLocks noChangeAspect="1"/>
          </p:cNvPicPr>
          <p:nvPr/>
        </p:nvPicPr>
        <p:blipFill>
          <a:blip r:embed="rId3"/>
          <a:stretch>
            <a:fillRect/>
          </a:stretch>
        </p:blipFill>
        <p:spPr>
          <a:xfrm>
            <a:off x="1097280" y="1655064"/>
            <a:ext cx="5446776" cy="1764792"/>
          </a:xfrm>
          <a:prstGeom prst="rect">
            <a:avLst/>
          </a:prstGeom>
        </p:spPr>
      </p:pic>
      <p:pic>
        <p:nvPicPr>
          <p:cNvPr id="4" name="Resim 3"/>
          <p:cNvPicPr>
            <a:picLocks noChangeAspect="1"/>
          </p:cNvPicPr>
          <p:nvPr/>
        </p:nvPicPr>
        <p:blipFill>
          <a:blip r:embed="rId4"/>
          <a:stretch>
            <a:fillRect/>
          </a:stretch>
        </p:blipFill>
        <p:spPr>
          <a:xfrm>
            <a:off x="1018032" y="4322064"/>
            <a:ext cx="5669280" cy="2865120"/>
          </a:xfrm>
          <a:prstGeom prst="rect">
            <a:avLst/>
          </a:prstGeom>
        </p:spPr>
      </p:pic>
      <p:sp>
        <p:nvSpPr>
          <p:cNvPr id="5" name="Dikdörtgen 4"/>
          <p:cNvSpPr/>
          <p:nvPr/>
        </p:nvSpPr>
        <p:spPr>
          <a:xfrm>
            <a:off x="728472" y="871728"/>
            <a:ext cx="6007608" cy="609600"/>
          </a:xfrm>
          <a:prstGeom prst="rect">
            <a:avLst/>
          </a:prstGeom>
          <a:noFill/>
        </p:spPr>
        <p:txBody>
          <a:bodyPr lIns="0" tIns="0" rIns="0" bIns="0">
            <a:noAutofit/>
          </a:bodyPr>
          <a:lstStyle/>
          <a:p>
            <a:pPr marL="192600" marR="0" indent="-228600">
              <a:lnSpc>
                <a:spcPct val="115000"/>
              </a:lnSpc>
            </a:pPr>
            <a:r>
              <a:rPr lang="tr" sz="550" cap="small">
                <a:latin typeface="Arial"/>
              </a:rPr>
              <a:t>a</a:t>
            </a:r>
            <a:r>
              <a:rPr lang="tr" sz="1200">
                <a:latin typeface="Times New Roman"/>
              </a:rPr>
              <a:t> İlçe Milli Eğitim Müdürlüğü ile koordineli şekilde çocukların okuma alışkanlığını artırmak, bilgi ve kültürel gelişimlerine katkı sağlamak amacıyla kitap okuma etkinlikleri düzenlenmiştir.</a:t>
            </a:r>
          </a:p>
        </p:txBody>
      </p:sp>
      <p:sp>
        <p:nvSpPr>
          <p:cNvPr id="6" name="Dikdörtgen 5"/>
          <p:cNvSpPr/>
          <p:nvPr/>
        </p:nvSpPr>
        <p:spPr>
          <a:xfrm>
            <a:off x="963168" y="3627120"/>
            <a:ext cx="5769864" cy="600456"/>
          </a:xfrm>
          <a:prstGeom prst="rect">
            <a:avLst/>
          </a:prstGeom>
          <a:noFill/>
        </p:spPr>
        <p:txBody>
          <a:bodyPr lIns="0" tIns="0" rIns="0" bIns="0">
            <a:noAutofit/>
          </a:bodyPr>
          <a:lstStyle/>
          <a:p>
            <a:pPr marL="0" marR="0" indent="0" algn="just">
              <a:lnSpc>
                <a:spcPct val="118000"/>
              </a:lnSpc>
            </a:pPr>
            <a:r>
              <a:rPr lang="tr" sz="1200">
                <a:latin typeface="Times New Roman"/>
              </a:rPr>
              <a:t>Spor Bilimleri Fakültesi öğrencileri tarafından, yerel yönetimlerin spor alanındaki faaliyetleri hakkında bilgi edinmek amacıyla Belediye Başkanımız ve Gençlik ve Spor Hizmetleri Müdürümüz ziyaret edilmiştir.</a:t>
            </a:r>
          </a:p>
        </p:txBody>
      </p:sp>
    </p:spTree>
  </p:cSld>
  <p:clrMapOvr>
    <a:overrideClrMapping bg1="lt1" tx1="dk1" bg2="lt2" tx2="dk2" accent1="accent1" accent2="accent2" accent3="accent3" accent4="accent4" accent5="accent5" accent6="accent6" hlink="hlink" folHlink="folHlink"/>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027176" y="2127504"/>
            <a:ext cx="5590032" cy="2816352"/>
          </a:xfrm>
          <a:prstGeom prst="rect">
            <a:avLst/>
          </a:prstGeom>
        </p:spPr>
      </p:pic>
      <p:pic>
        <p:nvPicPr>
          <p:cNvPr id="3" name="Resim 2"/>
          <p:cNvPicPr>
            <a:picLocks noChangeAspect="1"/>
          </p:cNvPicPr>
          <p:nvPr/>
        </p:nvPicPr>
        <p:blipFill>
          <a:blip r:embed="rId3"/>
          <a:stretch>
            <a:fillRect/>
          </a:stretch>
        </p:blipFill>
        <p:spPr>
          <a:xfrm>
            <a:off x="1048512" y="5327904"/>
            <a:ext cx="5635752" cy="4032504"/>
          </a:xfrm>
          <a:prstGeom prst="rect">
            <a:avLst/>
          </a:prstGeom>
        </p:spPr>
      </p:pic>
      <p:sp>
        <p:nvSpPr>
          <p:cNvPr id="4" name="Dikdörtgen 3"/>
          <p:cNvSpPr/>
          <p:nvPr/>
        </p:nvSpPr>
        <p:spPr>
          <a:xfrm>
            <a:off x="762000" y="1188720"/>
            <a:ext cx="5452872" cy="411480"/>
          </a:xfrm>
          <a:prstGeom prst="rect">
            <a:avLst/>
          </a:prstGeom>
          <a:noFill/>
        </p:spPr>
        <p:txBody>
          <a:bodyPr lIns="0" tIns="0" rIns="0" bIns="0">
            <a:noAutofit/>
          </a:bodyPr>
          <a:lstStyle/>
          <a:p>
            <a:pPr marL="167200" marR="0" indent="-203200">
              <a:lnSpc>
                <a:spcPct val="92000"/>
              </a:lnSpc>
            </a:pPr>
            <a:r>
              <a:rPr lang="tr" sz="1800">
                <a:latin typeface="Arial"/>
              </a:rPr>
              <a:t>0 </a:t>
            </a:r>
            <a:r>
              <a:rPr lang="tr" sz="1200">
                <a:latin typeface="Times New Roman"/>
              </a:rPr>
              <a:t>İlçemizde gençlerin spor faaliyetlerine katılımını artırmak amacıyla voleybol etkinliği düzenlenmiştir.</a:t>
            </a:r>
          </a:p>
        </p:txBody>
      </p:sp>
      <p:sp>
        <p:nvSpPr>
          <p:cNvPr id="5" name="Dikdörtgen 4"/>
          <p:cNvSpPr/>
          <p:nvPr/>
        </p:nvSpPr>
        <p:spPr>
          <a:xfrm>
            <a:off x="972312" y="4928616"/>
            <a:ext cx="5775960" cy="405384"/>
          </a:xfrm>
          <a:prstGeom prst="rect">
            <a:avLst/>
          </a:prstGeom>
          <a:noFill/>
        </p:spPr>
        <p:txBody>
          <a:bodyPr lIns="0" tIns="0" rIns="0" bIns="0">
            <a:noAutofit/>
          </a:bodyPr>
          <a:lstStyle/>
          <a:p>
            <a:pPr marL="0" marR="0" indent="0">
              <a:lnSpc>
                <a:spcPct val="118000"/>
              </a:lnSpc>
            </a:pPr>
            <a:r>
              <a:rPr lang="tr" sz="1200">
                <a:latin typeface="Times New Roman"/>
              </a:rPr>
              <a:t>23 Nisan Ulusal Egemenlik ve Çocuk Bayramı kapsamında tesisimizde çeşitli etkinlikler düzenlenerek çocuklarımızın bayram coşkusu yaşaması sağlanmıştır.</a:t>
            </a:r>
          </a:p>
        </p:txBody>
      </p:sp>
    </p:spTree>
  </p:cSld>
  <p:clrMapOvr>
    <a:overrideClrMapping bg1="lt1" tx1="dk1" bg2="lt2" tx2="dk2" accent1="accent1" accent2="accent2" accent3="accent3" accent4="accent4" accent5="accent5" accent6="accent6" hlink="hlink" folHlink="folHlink"/>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858256" y="271272"/>
            <a:ext cx="1438656" cy="990600"/>
          </a:xfrm>
          <a:prstGeom prst="rect">
            <a:avLst/>
          </a:prstGeom>
        </p:spPr>
      </p:pic>
      <p:pic>
        <p:nvPicPr>
          <p:cNvPr id="3" name="Resim 2"/>
          <p:cNvPicPr>
            <a:picLocks noChangeAspect="1"/>
          </p:cNvPicPr>
          <p:nvPr/>
        </p:nvPicPr>
        <p:blipFill>
          <a:blip r:embed="rId3"/>
          <a:stretch>
            <a:fillRect/>
          </a:stretch>
        </p:blipFill>
        <p:spPr>
          <a:xfrm>
            <a:off x="944880" y="2011680"/>
            <a:ext cx="5803392" cy="6592824"/>
          </a:xfrm>
          <a:prstGeom prst="rect">
            <a:avLst/>
          </a:prstGeom>
        </p:spPr>
      </p:pic>
      <p:pic>
        <p:nvPicPr>
          <p:cNvPr id="4" name="Resim 3"/>
          <p:cNvPicPr>
            <a:picLocks noChangeAspect="1"/>
          </p:cNvPicPr>
          <p:nvPr/>
        </p:nvPicPr>
        <p:blipFill>
          <a:blip r:embed="rId4"/>
          <a:stretch>
            <a:fillRect/>
          </a:stretch>
        </p:blipFill>
        <p:spPr>
          <a:xfrm>
            <a:off x="1335024" y="8625840"/>
            <a:ext cx="1697736" cy="384048"/>
          </a:xfrm>
          <a:prstGeom prst="rect">
            <a:avLst/>
          </a:prstGeom>
        </p:spPr>
      </p:pic>
      <p:sp>
        <p:nvSpPr>
          <p:cNvPr id="5" name="Dikdörtgen 4"/>
          <p:cNvSpPr/>
          <p:nvPr/>
        </p:nvSpPr>
        <p:spPr>
          <a:xfrm>
            <a:off x="3477768" y="7702296"/>
            <a:ext cx="1880616" cy="786384"/>
          </a:xfrm>
          <a:prstGeom prst="rect">
            <a:avLst/>
          </a:prstGeom>
          <a:solidFill>
            <a:srgbClr val="00277B"/>
          </a:solidFill>
        </p:spPr>
        <p:txBody>
          <a:bodyPr lIns="0" tIns="0" rIns="0" bIns="0">
            <a:noAutofit/>
          </a:bodyPr>
          <a:lstStyle/>
          <a:p>
            <a:pPr marL="0" marR="0" indent="0" algn="r">
              <a:spcAft>
                <a:spcPts val="140"/>
              </a:spcAft>
            </a:pPr>
            <a:r>
              <a:rPr lang="tr" sz="1400" b="1">
                <a:solidFill>
                  <a:srgbClr val="FFFFFF"/>
                </a:solidFill>
                <a:latin typeface="Times New Roman"/>
              </a:rPr>
              <a:t>EOİYEMİZSPORKV</a:t>
            </a:r>
          </a:p>
          <a:p>
            <a:pPr marL="0" marR="0" indent="0" algn="r"/>
            <a:r>
              <a:rPr lang="tr" sz="1400" b="1">
                <a:solidFill>
                  <a:srgbClr val="FFFFFF"/>
                </a:solidFill>
                <a:latin typeface="Times New Roman"/>
              </a:rPr>
              <a:t>-®^</a:t>
            </a:r>
          </a:p>
        </p:txBody>
      </p:sp>
      <p:sp>
        <p:nvSpPr>
          <p:cNvPr id="6" name="Dikdörtgen 5"/>
          <p:cNvSpPr/>
          <p:nvPr/>
        </p:nvSpPr>
        <p:spPr>
          <a:xfrm>
            <a:off x="3840480" y="8763000"/>
            <a:ext cx="2816352" cy="176784"/>
          </a:xfrm>
          <a:prstGeom prst="rect">
            <a:avLst/>
          </a:prstGeom>
          <a:noFill/>
        </p:spPr>
        <p:txBody>
          <a:bodyPr wrap="none" lIns="0" tIns="0" rIns="0" bIns="0">
            <a:noAutofit/>
          </a:bodyPr>
          <a:lstStyle/>
          <a:p>
            <a:pPr marL="0" marR="0" indent="0"/>
            <a:r>
              <a:rPr lang="tr" sz="1200">
                <a:latin typeface="Arial"/>
              </a:rPr>
              <a:t>O </a:t>
            </a:r>
            <a:r>
              <a:rPr lang="tr" sz="650" b="1">
                <a:solidFill>
                  <a:srgbClr val="424E31"/>
                </a:solidFill>
                <a:latin typeface="Arial"/>
              </a:rPr>
              <a:t>saf f et</a:t>
            </a:r>
            <a:r>
              <a:rPr lang="tr" sz="650" b="1">
                <a:solidFill>
                  <a:srgbClr val="696469"/>
                </a:solidFill>
                <a:latin typeface="Arial"/>
              </a:rPr>
              <a:t>. </a:t>
            </a:r>
            <a:r>
              <a:rPr lang="tr" sz="650" b="1">
                <a:solidFill>
                  <a:srgbClr val="424E31"/>
                </a:solidFill>
                <a:latin typeface="Arial"/>
              </a:rPr>
              <a:t>met e © saf f et met e </a:t>
            </a:r>
            <a:r>
              <a:rPr lang="tr" sz="1200">
                <a:latin typeface="Arial"/>
              </a:rPr>
              <a:t>B </a:t>
            </a:r>
            <a:r>
              <a:rPr lang="tr" sz="650" b="1">
                <a:solidFill>
                  <a:srgbClr val="424E31"/>
                </a:solidFill>
                <a:latin typeface="Arial"/>
              </a:rPr>
              <a:t>saffetmeteA</a:t>
            </a:r>
          </a:p>
        </p:txBody>
      </p:sp>
      <p:sp>
        <p:nvSpPr>
          <p:cNvPr id="7" name="Dikdörtgen 6"/>
          <p:cNvSpPr/>
          <p:nvPr/>
        </p:nvSpPr>
        <p:spPr>
          <a:xfrm>
            <a:off x="1280160" y="9000744"/>
            <a:ext cx="1719072" cy="131064"/>
          </a:xfrm>
          <a:prstGeom prst="rect">
            <a:avLst/>
          </a:prstGeom>
          <a:noFill/>
        </p:spPr>
        <p:txBody>
          <a:bodyPr wrap="none" lIns="0" tIns="0" rIns="0" bIns="0">
            <a:noAutofit/>
          </a:bodyPr>
          <a:lstStyle/>
          <a:p>
            <a:pPr marL="0" marR="0" indent="0"/>
            <a:r>
              <a:rPr lang="tr" sz="700" b="1">
                <a:solidFill>
                  <a:srgbClr val="424E31"/>
                </a:solidFill>
                <a:latin typeface="Arial"/>
              </a:rPr>
              <a:t>İYİDERE BELEDİYE BAŞKANI</a:t>
            </a:r>
          </a:p>
        </p:txBody>
      </p:sp>
      <p:sp>
        <p:nvSpPr>
          <p:cNvPr id="8" name="Dikdörtgen 7"/>
          <p:cNvSpPr/>
          <p:nvPr/>
        </p:nvSpPr>
        <p:spPr>
          <a:xfrm>
            <a:off x="4556760" y="8936736"/>
            <a:ext cx="1414272" cy="146304"/>
          </a:xfrm>
          <a:prstGeom prst="rect">
            <a:avLst/>
          </a:prstGeom>
          <a:noFill/>
        </p:spPr>
        <p:txBody>
          <a:bodyPr wrap="none" lIns="0" tIns="0" rIns="0" bIns="0">
            <a:noAutofit/>
          </a:bodyPr>
          <a:lstStyle/>
          <a:p>
            <a:pPr marL="0" marR="0" indent="0"/>
            <a:r>
              <a:rPr lang="en-US" sz="800" b="1">
                <a:solidFill>
                  <a:srgbClr val="424E31"/>
                </a:solidFill>
                <a:latin typeface="Arial"/>
                <a:hlinkClick r:id="rId5"/>
              </a:rPr>
              <a:t>www.iyiderebel.tr</a:t>
            </a:r>
          </a:p>
        </p:txBody>
      </p:sp>
    </p:spTree>
  </p:cSld>
  <p:clrMapOvr>
    <a:overrideClrMapping bg1="lt1" tx1="dk1" bg2="lt2" tx2="dk2" accent1="accent1" accent2="accent2" accent3="accent3" accent4="accent4" accent5="accent5" accent6="accent6" hlink="hlink" folHlink="folHlink"/>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008888" y="2115312"/>
            <a:ext cx="5096256" cy="2456688"/>
          </a:xfrm>
          <a:prstGeom prst="rect">
            <a:avLst/>
          </a:prstGeom>
        </p:spPr>
      </p:pic>
      <p:pic>
        <p:nvPicPr>
          <p:cNvPr id="3" name="Resim 2"/>
          <p:cNvPicPr>
            <a:picLocks noChangeAspect="1"/>
          </p:cNvPicPr>
          <p:nvPr/>
        </p:nvPicPr>
        <p:blipFill>
          <a:blip r:embed="rId3"/>
          <a:stretch>
            <a:fillRect/>
          </a:stretch>
        </p:blipFill>
        <p:spPr>
          <a:xfrm>
            <a:off x="1054608" y="5294376"/>
            <a:ext cx="5504688" cy="1725168"/>
          </a:xfrm>
          <a:prstGeom prst="rect">
            <a:avLst/>
          </a:prstGeom>
        </p:spPr>
      </p:pic>
      <p:sp>
        <p:nvSpPr>
          <p:cNvPr id="4" name="Dikdörtgen 3"/>
          <p:cNvSpPr/>
          <p:nvPr/>
        </p:nvSpPr>
        <p:spPr>
          <a:xfrm>
            <a:off x="950976" y="1222248"/>
            <a:ext cx="2221992" cy="179832"/>
          </a:xfrm>
          <a:prstGeom prst="rect">
            <a:avLst/>
          </a:prstGeom>
          <a:noFill/>
        </p:spPr>
        <p:txBody>
          <a:bodyPr wrap="none" lIns="0" tIns="0" rIns="0" bIns="0">
            <a:noAutofit/>
          </a:bodyPr>
          <a:lstStyle/>
          <a:p>
            <a:pPr marL="0" marR="0" indent="0" algn="just"/>
            <a:r>
              <a:rPr lang="tr" sz="1100" b="1">
                <a:solidFill>
                  <a:srgbClr val="CE5F65"/>
                </a:solidFill>
                <a:latin typeface="Times New Roman"/>
              </a:rPr>
              <a:t>Spor Alanında Yapılan Hizmetler</a:t>
            </a:r>
          </a:p>
        </p:txBody>
      </p:sp>
      <p:sp>
        <p:nvSpPr>
          <p:cNvPr id="5" name="Dikdörtgen 4"/>
          <p:cNvSpPr/>
          <p:nvPr/>
        </p:nvSpPr>
        <p:spPr>
          <a:xfrm>
            <a:off x="957072" y="1551432"/>
            <a:ext cx="5763768" cy="387096"/>
          </a:xfrm>
          <a:prstGeom prst="rect">
            <a:avLst/>
          </a:prstGeom>
          <a:noFill/>
        </p:spPr>
        <p:txBody>
          <a:bodyPr lIns="0" tIns="0" rIns="0" bIns="0">
            <a:noAutofit/>
          </a:bodyPr>
          <a:lstStyle/>
          <a:p>
            <a:pPr marL="0" marR="0" indent="0" algn="just">
              <a:lnSpc>
                <a:spcPct val="115000"/>
              </a:lnSpc>
            </a:pPr>
            <a:r>
              <a:rPr lang="tr" sz="1200">
                <a:latin typeface="Times New Roman"/>
              </a:rPr>
              <a:t>Gençlerin spora teşvik edilmesi amacıyla ilçemizdeki okullar ziyaret edilmiş, okul bahçelerinde kullanılmak üzere spor kaleleri ve çeşitli spor malzemeler desteği sağlanmıştır.</a:t>
            </a:r>
          </a:p>
        </p:txBody>
      </p:sp>
      <p:sp>
        <p:nvSpPr>
          <p:cNvPr id="6" name="Dikdörtgen 5"/>
          <p:cNvSpPr/>
          <p:nvPr/>
        </p:nvSpPr>
        <p:spPr>
          <a:xfrm>
            <a:off x="957072" y="4553712"/>
            <a:ext cx="5772912" cy="606552"/>
          </a:xfrm>
          <a:prstGeom prst="rect">
            <a:avLst/>
          </a:prstGeom>
          <a:noFill/>
        </p:spPr>
        <p:txBody>
          <a:bodyPr lIns="0" tIns="0" rIns="0" bIns="0">
            <a:noAutofit/>
          </a:bodyPr>
          <a:lstStyle/>
          <a:p>
            <a:pPr marL="0" marR="0" indent="0" algn="just">
              <a:lnSpc>
                <a:spcPct val="119000"/>
              </a:lnSpc>
            </a:pPr>
            <a:r>
              <a:rPr lang="tr" sz="1200">
                <a:latin typeface="Times New Roman"/>
              </a:rPr>
              <a:t>Gençlerin spor yapma imkânlarını artırmak ve mahallelerde spor kültürünü yaygınlaştırmak amacıyla ilçemizde bulunan okul bahçeleri ve uygun mahalle alanlarına basketbol potası desteği sağlanmıştır.</a:t>
            </a:r>
          </a:p>
        </p:txBody>
      </p:sp>
    </p:spTree>
  </p:cSld>
  <p:clrMapOvr>
    <a:overrideClrMapping bg1="lt1" tx1="dk1" bg2="lt2" tx2="dk2" accent1="accent1" accent2="accent2" accent3="accent3" accent4="accent4" accent5="accent5" accent6="accent6" hlink="hlink" folHlink="folHlink"/>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018032" y="1484376"/>
            <a:ext cx="4986528" cy="2389632"/>
          </a:xfrm>
          <a:prstGeom prst="rect">
            <a:avLst/>
          </a:prstGeom>
        </p:spPr>
      </p:pic>
      <p:pic>
        <p:nvPicPr>
          <p:cNvPr id="3" name="Resim 2"/>
          <p:cNvPicPr>
            <a:picLocks noChangeAspect="1"/>
          </p:cNvPicPr>
          <p:nvPr/>
        </p:nvPicPr>
        <p:blipFill>
          <a:blip r:embed="rId3"/>
          <a:stretch>
            <a:fillRect/>
          </a:stretch>
        </p:blipFill>
        <p:spPr>
          <a:xfrm>
            <a:off x="1048512" y="4998720"/>
            <a:ext cx="5638800" cy="4215384"/>
          </a:xfrm>
          <a:prstGeom prst="rect">
            <a:avLst/>
          </a:prstGeom>
        </p:spPr>
      </p:pic>
      <p:sp>
        <p:nvSpPr>
          <p:cNvPr id="4" name="Dikdörtgen 3"/>
          <p:cNvSpPr/>
          <p:nvPr/>
        </p:nvSpPr>
        <p:spPr>
          <a:xfrm>
            <a:off x="969264" y="905256"/>
            <a:ext cx="5772912" cy="390144"/>
          </a:xfrm>
          <a:prstGeom prst="rect">
            <a:avLst/>
          </a:prstGeom>
          <a:noFill/>
        </p:spPr>
        <p:txBody>
          <a:bodyPr lIns="0" tIns="0" rIns="0" bIns="0">
            <a:noAutofit/>
          </a:bodyPr>
          <a:lstStyle/>
          <a:p>
            <a:pPr marL="0" marR="0" indent="0">
              <a:lnSpc>
                <a:spcPct val="115000"/>
              </a:lnSpc>
            </a:pPr>
            <a:r>
              <a:rPr lang="tr" sz="1200">
                <a:latin typeface="Times New Roman"/>
              </a:rPr>
              <a:t>Amatör spor kulüplerinin faaliyetlerini sürdürebilmeleri ve sporun gelişimine katkı sağlanması amacıyla ilçemizdeki kulüplere malzeme ve tesis desteğinde bulunulmuştur.</a:t>
            </a:r>
          </a:p>
        </p:txBody>
      </p:sp>
      <p:sp>
        <p:nvSpPr>
          <p:cNvPr id="5" name="Dikdörtgen 4"/>
          <p:cNvSpPr/>
          <p:nvPr/>
        </p:nvSpPr>
        <p:spPr>
          <a:xfrm>
            <a:off x="972312" y="3980688"/>
            <a:ext cx="5772912" cy="1011936"/>
          </a:xfrm>
          <a:prstGeom prst="rect">
            <a:avLst/>
          </a:prstGeom>
          <a:noFill/>
        </p:spPr>
        <p:txBody>
          <a:bodyPr lIns="0" tIns="0" rIns="0" bIns="0">
            <a:noAutofit/>
          </a:bodyPr>
          <a:lstStyle/>
          <a:p>
            <a:pPr marL="0" marR="0" indent="0" algn="just">
              <a:lnSpc>
                <a:spcPct val="115000"/>
              </a:lnSpc>
            </a:pPr>
            <a:r>
              <a:rPr lang="tr" sz="1200">
                <a:latin typeface="Times New Roman"/>
              </a:rPr>
              <a:t>İlçemizde bulunan spor tesislerinin daha kaliteli ve güvenli hizmet sunabilmesi amacıyla bakım ve iyileştirme çalışmaları gerçekleştirilmiştir. Bu kapsamda hah saha ve soyunma odalarında bulunan koltuklar yenilenmiş, tesislerin fiziki şartları iyileştirilmiştir. Yapılan çalışmalarla sporcuların ve vatandaşlarımızın daha konforlu bir ortamda hizmet alması sağlanmıştır. Spor altyapısııun güçlendirilmesine yönelik çalışmalar devam etmektedir.</a:t>
            </a:r>
          </a:p>
        </p:txBody>
      </p:sp>
    </p:spTree>
  </p:cSld>
  <p:clrMapOvr>
    <a:overrideClrMapping bg1="lt1" tx1="dk1" bg2="lt2" tx2="dk2" accent1="accent1" accent2="accent2" accent3="accent3" accent4="accent4" accent5="accent5" accent6="accent6" hlink="hlink" folHlink="folHlink"/>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057656" y="1804416"/>
            <a:ext cx="5495544" cy="2161032"/>
          </a:xfrm>
          <a:prstGeom prst="rect">
            <a:avLst/>
          </a:prstGeom>
        </p:spPr>
      </p:pic>
      <p:pic>
        <p:nvPicPr>
          <p:cNvPr id="2" name="Resim 1"/>
          <p:cNvPicPr>
            <a:picLocks noChangeAspect="1"/>
          </p:cNvPicPr>
          <p:nvPr/>
        </p:nvPicPr>
        <p:blipFill>
          <a:blip r:embed="rId3"/>
          <a:stretch>
            <a:fillRect/>
          </a:stretch>
        </p:blipFill>
        <p:spPr>
          <a:xfrm>
            <a:off x="5964936" y="338328"/>
            <a:ext cx="1429512" cy="993648"/>
          </a:xfrm>
          <a:prstGeom prst="rect">
            <a:avLst/>
          </a:prstGeom>
        </p:spPr>
      </p:pic>
      <p:sp>
        <p:nvSpPr>
          <p:cNvPr id="4" name="Dikdörtgen 3"/>
          <p:cNvSpPr/>
          <p:nvPr/>
        </p:nvSpPr>
        <p:spPr>
          <a:xfrm>
            <a:off x="950976" y="1231392"/>
            <a:ext cx="5782056" cy="384048"/>
          </a:xfrm>
          <a:prstGeom prst="rect">
            <a:avLst/>
          </a:prstGeom>
          <a:noFill/>
        </p:spPr>
        <p:txBody>
          <a:bodyPr lIns="0" tIns="0" rIns="0" bIns="0">
            <a:noAutofit/>
          </a:bodyPr>
          <a:lstStyle/>
          <a:p>
            <a:pPr marL="0" marR="0" indent="0">
              <a:lnSpc>
                <a:spcPct val="115000"/>
              </a:lnSpc>
            </a:pPr>
            <a:r>
              <a:rPr lang="tr" sz="1200">
                <a:latin typeface="Times New Roman"/>
              </a:rPr>
              <a:t>Çevre bilincini artırmak ve spor alanlarını desteklemek amacıyla geri dönüşüm uygulamasıyla hazırlanan basketbol potaları ilçemizdeki okullara teslim edilmiştir.</a:t>
            </a:r>
          </a:p>
        </p:txBody>
      </p:sp>
      <p:sp>
        <p:nvSpPr>
          <p:cNvPr id="5" name="Dikdörtgen 4"/>
          <p:cNvSpPr/>
          <p:nvPr/>
        </p:nvSpPr>
        <p:spPr>
          <a:xfrm>
            <a:off x="960120" y="4325112"/>
            <a:ext cx="4605528" cy="539496"/>
          </a:xfrm>
          <a:prstGeom prst="rect">
            <a:avLst/>
          </a:prstGeom>
          <a:noFill/>
        </p:spPr>
        <p:txBody>
          <a:bodyPr lIns="0" tIns="0" rIns="0" bIns="0">
            <a:noAutofit/>
          </a:bodyPr>
          <a:lstStyle/>
          <a:p>
            <a:pPr marL="0" marR="0" indent="0">
              <a:spcAft>
                <a:spcPts val="840"/>
              </a:spcAft>
            </a:pPr>
            <a:r>
              <a:rPr lang="tr" sz="1100" b="1">
                <a:latin typeface="Times New Roman"/>
              </a:rPr>
              <a:t>GENEL DEĞERLENDİRME</a:t>
            </a:r>
          </a:p>
          <a:p>
            <a:pPr marL="0" marR="0" indent="0"/>
            <a:r>
              <a:rPr lang="tr" sz="1100" b="1">
                <a:solidFill>
                  <a:srgbClr val="CE5F65"/>
                </a:solidFill>
                <a:latin typeface="Times New Roman"/>
              </a:rPr>
              <a:t>BRANŞ BAZLI SPORCU SAYILARI KARŞILAŞTIRMA TABLOSU</a:t>
            </a:r>
          </a:p>
        </p:txBody>
      </p:sp>
      <p:graphicFrame>
        <p:nvGraphicFramePr>
          <p:cNvPr id="6" name="Tablo 5"/>
          <p:cNvGraphicFramePr>
            <a:graphicFrameLocks noGrp="1"/>
          </p:cNvGraphicFramePr>
          <p:nvPr/>
        </p:nvGraphicFramePr>
        <p:xfrm>
          <a:off x="652272" y="4968240"/>
          <a:ext cx="6653784" cy="4721352"/>
        </p:xfrm>
        <a:graphic>
          <a:graphicData uri="http://schemas.openxmlformats.org/drawingml/2006/table">
            <a:tbl>
              <a:tblPr/>
              <a:tblGrid>
                <a:gridCol w="1514856">
                  <a:extLst>
                    <a:ext uri="{9D8B030D-6E8A-4147-A177-3AD203B41FA5}">
                      <a16:colId xmlns:a16="http://schemas.microsoft.com/office/drawing/2014/main" val="20000"/>
                    </a:ext>
                  </a:extLst>
                </a:gridCol>
                <a:gridCol w="1466088">
                  <a:extLst>
                    <a:ext uri="{9D8B030D-6E8A-4147-A177-3AD203B41FA5}">
                      <a16:colId xmlns:a16="http://schemas.microsoft.com/office/drawing/2014/main" val="20001"/>
                    </a:ext>
                  </a:extLst>
                </a:gridCol>
                <a:gridCol w="1706880">
                  <a:extLst>
                    <a:ext uri="{9D8B030D-6E8A-4147-A177-3AD203B41FA5}">
                      <a16:colId xmlns:a16="http://schemas.microsoft.com/office/drawing/2014/main" val="20002"/>
                    </a:ext>
                  </a:extLst>
                </a:gridCol>
                <a:gridCol w="1045464">
                  <a:extLst>
                    <a:ext uri="{9D8B030D-6E8A-4147-A177-3AD203B41FA5}">
                      <a16:colId xmlns:a16="http://schemas.microsoft.com/office/drawing/2014/main" val="20003"/>
                    </a:ext>
                  </a:extLst>
                </a:gridCol>
                <a:gridCol w="920496">
                  <a:extLst>
                    <a:ext uri="{9D8B030D-6E8A-4147-A177-3AD203B41FA5}">
                      <a16:colId xmlns:a16="http://schemas.microsoft.com/office/drawing/2014/main" val="20004"/>
                    </a:ext>
                  </a:extLst>
                </a:gridCol>
              </a:tblGrid>
              <a:tr h="1024128">
                <a:tc>
                  <a:txBody>
                    <a:bodyPr/>
                    <a:lstStyle/>
                    <a:p>
                      <a:pPr marL="0" marR="0" indent="0"/>
                      <a:r>
                        <a:rPr lang="tr" sz="1100" b="1">
                          <a:latin typeface="Times New Roman"/>
                        </a:rPr>
                        <a:t>BRANŞ</a:t>
                      </a:r>
                    </a:p>
                  </a:txBody>
                  <a:tcPr marL="0" marR="0" marT="0" marB="0" anchor="ctr"/>
                </a:tc>
                <a:tc>
                  <a:txBody>
                    <a:bodyPr/>
                    <a:lstStyle/>
                    <a:p>
                      <a:pPr marL="0" marR="0" indent="0"/>
                      <a:r>
                        <a:rPr lang="tr" sz="1100" b="1">
                          <a:latin typeface="Times New Roman"/>
                        </a:rPr>
                        <a:t>2024 YILI</a:t>
                      </a:r>
                    </a:p>
                  </a:txBody>
                  <a:tcPr marL="0" marR="0" marT="0" marB="0" anchor="ctr"/>
                </a:tc>
                <a:tc>
                  <a:txBody>
                    <a:bodyPr/>
                    <a:lstStyle/>
                    <a:p>
                      <a:pPr marL="0" marR="0" indent="0"/>
                      <a:r>
                        <a:rPr lang="tr" sz="1100" b="1">
                          <a:latin typeface="Times New Roman"/>
                        </a:rPr>
                        <a:t>2025 YILI</a:t>
                      </a:r>
                    </a:p>
                  </a:txBody>
                  <a:tcPr marL="0" marR="0" marT="0" marB="0" anchor="ctr"/>
                </a:tc>
                <a:tc>
                  <a:txBody>
                    <a:bodyPr/>
                    <a:lstStyle/>
                    <a:p>
                      <a:pPr marL="0" marR="0" indent="0"/>
                      <a:r>
                        <a:rPr lang="tr" sz="1100" b="1">
                          <a:latin typeface="Times New Roman"/>
                        </a:rPr>
                        <a:t>ARTIŞ</a:t>
                      </a:r>
                    </a:p>
                  </a:txBody>
                  <a:tcPr marL="0" marR="0" marT="0" marB="0" anchor="ctr"/>
                </a:tc>
                <a:tc>
                  <a:txBody>
                    <a:bodyPr/>
                    <a:lstStyle/>
                    <a:p>
                      <a:pPr marL="0" marR="0" indent="0"/>
                      <a:r>
                        <a:rPr lang="tr" sz="1200">
                          <a:latin typeface="Times New Roman"/>
                        </a:rPr>
                        <a:t>%</a:t>
                      </a:r>
                    </a:p>
                  </a:txBody>
                  <a:tcPr marL="0" marR="0" marT="0" marB="0" anchor="ctr"/>
                </a:tc>
                <a:extLst>
                  <a:ext uri="{0D108BD9-81ED-4DB2-BD59-A6C34878D82A}">
                    <a16:rowId xmlns:a16="http://schemas.microsoft.com/office/drawing/2014/main" val="10000"/>
                  </a:ext>
                </a:extLst>
              </a:tr>
              <a:tr h="813816">
                <a:tc>
                  <a:txBody>
                    <a:bodyPr/>
                    <a:lstStyle/>
                    <a:p>
                      <a:pPr marL="0" marR="0" indent="0"/>
                      <a:r>
                        <a:rPr lang="tr" sz="1200">
                          <a:solidFill>
                            <a:srgbClr val="CE5F65"/>
                          </a:solidFill>
                          <a:latin typeface="Times New Roman"/>
                        </a:rPr>
                        <a:t>FUTBOL</a:t>
                      </a:r>
                    </a:p>
                  </a:txBody>
                  <a:tcPr marL="0" marR="0" marT="0" marB="0" anchor="ctr"/>
                </a:tc>
                <a:tc>
                  <a:txBody>
                    <a:bodyPr/>
                    <a:lstStyle/>
                    <a:p>
                      <a:pPr marL="0" marR="0" indent="203200"/>
                      <a:r>
                        <a:rPr lang="tr" sz="1200">
                          <a:latin typeface="Times New Roman"/>
                        </a:rPr>
                        <a:t>96 ÖĞRENCİ</a:t>
                      </a:r>
                    </a:p>
                  </a:txBody>
                  <a:tcPr marL="0" marR="0" marT="0" marB="0" anchor="ctr"/>
                </a:tc>
                <a:tc>
                  <a:txBody>
                    <a:bodyPr/>
                    <a:lstStyle/>
                    <a:p>
                      <a:pPr marL="0" marR="0" indent="152400" algn="just"/>
                      <a:r>
                        <a:rPr lang="tr" sz="1200">
                          <a:latin typeface="Times New Roman"/>
                        </a:rPr>
                        <a:t>118 ÖĞRENCİ</a:t>
                      </a:r>
                    </a:p>
                  </a:txBody>
                  <a:tcPr marL="0" marR="0" marT="0" marB="0" anchor="ctr"/>
                </a:tc>
                <a:tc>
                  <a:txBody>
                    <a:bodyPr/>
                    <a:lstStyle/>
                    <a:p>
                      <a:pPr marL="0" marR="0" indent="215900"/>
                      <a:r>
                        <a:rPr lang="tr" sz="1200">
                          <a:latin typeface="Times New Roman"/>
                        </a:rPr>
                        <a:t>+22</a:t>
                      </a:r>
                    </a:p>
                  </a:txBody>
                  <a:tcPr marL="0" marR="0" marT="0" marB="0" anchor="ctr"/>
                </a:tc>
                <a:tc>
                  <a:txBody>
                    <a:bodyPr/>
                    <a:lstStyle/>
                    <a:p>
                      <a:pPr marL="0" marR="0" indent="0"/>
                      <a:r>
                        <a:rPr lang="tr" sz="1100" b="1">
                          <a:solidFill>
                            <a:srgbClr val="CE5F65"/>
                          </a:solidFill>
                          <a:latin typeface="Times New Roman"/>
                        </a:rPr>
                        <a:t>%22.9</a:t>
                      </a:r>
                    </a:p>
                  </a:txBody>
                  <a:tcPr marL="0" marR="0" marT="0" marB="0" anchor="ctr"/>
                </a:tc>
                <a:extLst>
                  <a:ext uri="{0D108BD9-81ED-4DB2-BD59-A6C34878D82A}">
                    <a16:rowId xmlns:a16="http://schemas.microsoft.com/office/drawing/2014/main" val="10001"/>
                  </a:ext>
                </a:extLst>
              </a:tr>
              <a:tr h="746760">
                <a:tc>
                  <a:txBody>
                    <a:bodyPr/>
                    <a:lstStyle/>
                    <a:p>
                      <a:pPr marL="0" marR="0" indent="0"/>
                      <a:r>
                        <a:rPr lang="tr" sz="1200">
                          <a:solidFill>
                            <a:srgbClr val="CE5F65"/>
                          </a:solidFill>
                          <a:latin typeface="Times New Roman"/>
                        </a:rPr>
                        <a:t>BASKETBOL</a:t>
                      </a:r>
                    </a:p>
                  </a:txBody>
                  <a:tcPr marL="0" marR="0" marT="0" marB="0" anchor="ctr"/>
                </a:tc>
                <a:tc>
                  <a:txBody>
                    <a:bodyPr/>
                    <a:lstStyle/>
                    <a:p>
                      <a:pPr marL="0" marR="0" indent="203200"/>
                      <a:r>
                        <a:rPr lang="tr" sz="1200">
                          <a:latin typeface="Times New Roman"/>
                        </a:rPr>
                        <a:t>47 ÖĞRENCİ</a:t>
                      </a:r>
                    </a:p>
                  </a:txBody>
                  <a:tcPr marL="0" marR="0" marT="0" marB="0" anchor="ctr"/>
                </a:tc>
                <a:tc>
                  <a:txBody>
                    <a:bodyPr/>
                    <a:lstStyle/>
                    <a:p>
                      <a:pPr marL="0" marR="0" indent="152400" algn="just"/>
                      <a:r>
                        <a:rPr lang="tr" sz="1200">
                          <a:latin typeface="Times New Roman"/>
                        </a:rPr>
                        <a:t>56 ÖĞRENCİ</a:t>
                      </a:r>
                    </a:p>
                  </a:txBody>
                  <a:tcPr marL="0" marR="0" marT="0" marB="0" anchor="ctr"/>
                </a:tc>
                <a:tc>
                  <a:txBody>
                    <a:bodyPr/>
                    <a:lstStyle/>
                    <a:p>
                      <a:pPr marL="0" marR="0" indent="254000"/>
                      <a:r>
                        <a:rPr lang="tr" sz="1200">
                          <a:latin typeface="Times New Roman"/>
                        </a:rPr>
                        <a:t>+9</a:t>
                      </a:r>
                    </a:p>
                  </a:txBody>
                  <a:tcPr marL="0" marR="0" marT="0" marB="0" anchor="ctr"/>
                </a:tc>
                <a:tc>
                  <a:txBody>
                    <a:bodyPr/>
                    <a:lstStyle/>
                    <a:p>
                      <a:pPr marL="0" marR="0" indent="0"/>
                      <a:r>
                        <a:rPr lang="tr" sz="1100" b="1">
                          <a:solidFill>
                            <a:srgbClr val="CE5F65"/>
                          </a:solidFill>
                          <a:latin typeface="Times New Roman"/>
                        </a:rPr>
                        <a:t>%19.1</a:t>
                      </a:r>
                    </a:p>
                  </a:txBody>
                  <a:tcPr marL="0" marR="0" marT="0" marB="0" anchor="ctr"/>
                </a:tc>
                <a:extLst>
                  <a:ext uri="{0D108BD9-81ED-4DB2-BD59-A6C34878D82A}">
                    <a16:rowId xmlns:a16="http://schemas.microsoft.com/office/drawing/2014/main" val="10002"/>
                  </a:ext>
                </a:extLst>
              </a:tr>
              <a:tr h="755904">
                <a:tc>
                  <a:txBody>
                    <a:bodyPr/>
                    <a:lstStyle/>
                    <a:p>
                      <a:pPr marL="0" marR="0" indent="0"/>
                      <a:r>
                        <a:rPr lang="tr" sz="1200">
                          <a:solidFill>
                            <a:srgbClr val="CE5F65"/>
                          </a:solidFill>
                          <a:latin typeface="Times New Roman"/>
                        </a:rPr>
                        <a:t>VOLEYBOL</a:t>
                      </a:r>
                    </a:p>
                  </a:txBody>
                  <a:tcPr marL="0" marR="0" marT="0" marB="0" anchor="ctr"/>
                </a:tc>
                <a:tc>
                  <a:txBody>
                    <a:bodyPr/>
                    <a:lstStyle/>
                    <a:p>
                      <a:pPr marL="0" marR="0" indent="254000"/>
                      <a:r>
                        <a:rPr lang="tr" sz="1200">
                          <a:latin typeface="Times New Roman"/>
                        </a:rPr>
                        <a:t>79 ÖĞRENCİ</a:t>
                      </a:r>
                    </a:p>
                  </a:txBody>
                  <a:tcPr marL="0" marR="0" marT="0" marB="0" anchor="ctr"/>
                </a:tc>
                <a:tc>
                  <a:txBody>
                    <a:bodyPr/>
                    <a:lstStyle/>
                    <a:p>
                      <a:pPr marL="0" marR="0" indent="254000"/>
                      <a:r>
                        <a:rPr lang="tr" sz="1200">
                          <a:latin typeface="Times New Roman"/>
                        </a:rPr>
                        <a:t>92 ÖĞRENCİ</a:t>
                      </a:r>
                    </a:p>
                  </a:txBody>
                  <a:tcPr marL="0" marR="0" marT="0" marB="0" anchor="ctr"/>
                </a:tc>
                <a:tc>
                  <a:txBody>
                    <a:bodyPr/>
                    <a:lstStyle/>
                    <a:p>
                      <a:pPr marL="0" marR="0" indent="254000"/>
                      <a:r>
                        <a:rPr lang="tr" sz="1200">
                          <a:latin typeface="Times New Roman"/>
                        </a:rPr>
                        <a:t>+13</a:t>
                      </a:r>
                    </a:p>
                  </a:txBody>
                  <a:tcPr marL="0" marR="0" marT="0" marB="0" anchor="ctr"/>
                </a:tc>
                <a:tc>
                  <a:txBody>
                    <a:bodyPr/>
                    <a:lstStyle/>
                    <a:p>
                      <a:pPr marL="0" marR="0" indent="0"/>
                      <a:r>
                        <a:rPr lang="tr" sz="1100" b="1">
                          <a:solidFill>
                            <a:srgbClr val="CE5F65"/>
                          </a:solidFill>
                          <a:latin typeface="Times New Roman"/>
                        </a:rPr>
                        <a:t>%16.5</a:t>
                      </a:r>
                    </a:p>
                  </a:txBody>
                  <a:tcPr marL="0" marR="0" marT="0" marB="0" anchor="ctr"/>
                </a:tc>
                <a:extLst>
                  <a:ext uri="{0D108BD9-81ED-4DB2-BD59-A6C34878D82A}">
                    <a16:rowId xmlns:a16="http://schemas.microsoft.com/office/drawing/2014/main" val="10003"/>
                  </a:ext>
                </a:extLst>
              </a:tr>
              <a:tr h="880872">
                <a:tc>
                  <a:txBody>
                    <a:bodyPr/>
                    <a:lstStyle/>
                    <a:p>
                      <a:pPr marL="0" marR="0" indent="0"/>
                      <a:r>
                        <a:rPr lang="tr" sz="1200">
                          <a:solidFill>
                            <a:srgbClr val="CE5F65"/>
                          </a:solidFill>
                          <a:latin typeface="Times New Roman"/>
                        </a:rPr>
                        <a:t>TEMEL MOTOR</a:t>
                      </a:r>
                    </a:p>
                    <a:p>
                      <a:pPr marL="0" marR="0" indent="0"/>
                      <a:r>
                        <a:rPr lang="tr" sz="1200">
                          <a:solidFill>
                            <a:srgbClr val="CE5F65"/>
                          </a:solidFill>
                          <a:latin typeface="Times New Roman"/>
                        </a:rPr>
                        <a:t>EĞİTİM KURSLARI</a:t>
                      </a:r>
                    </a:p>
                  </a:txBody>
                  <a:tcPr marL="0" marR="0" marT="0" marB="0" anchor="ctr"/>
                </a:tc>
                <a:tc>
                  <a:txBody>
                    <a:bodyPr/>
                    <a:lstStyle/>
                    <a:p>
                      <a:pPr marL="0" marR="0" indent="381000"/>
                      <a:r>
                        <a:rPr lang="tr" sz="1200">
                          <a:latin typeface="Times New Roman"/>
                        </a:rPr>
                        <a:t>-</a:t>
                      </a:r>
                    </a:p>
                  </a:txBody>
                  <a:tcPr marL="0" marR="0" marT="0" marB="0" anchor="ctr"/>
                </a:tc>
                <a:tc>
                  <a:txBody>
                    <a:bodyPr/>
                    <a:lstStyle/>
                    <a:p>
                      <a:pPr marL="0" marR="0" indent="254000"/>
                      <a:r>
                        <a:rPr lang="tr" sz="1200">
                          <a:latin typeface="Times New Roman"/>
                        </a:rPr>
                        <a:t>29 ÖĞRENCİ</a:t>
                      </a:r>
                    </a:p>
                  </a:txBody>
                  <a:tcPr marL="0" marR="0" marT="0" marB="0" anchor="ctr"/>
                </a:tc>
                <a:tc>
                  <a:txBody>
                    <a:bodyPr/>
                    <a:lstStyle/>
                    <a:p>
                      <a:pPr marL="0" marR="0" indent="406400"/>
                      <a:r>
                        <a:rPr lang="tr" sz="1200">
                          <a:latin typeface="Times New Roman"/>
                        </a:rPr>
                        <a:t>-</a:t>
                      </a:r>
                    </a:p>
                  </a:txBody>
                  <a:tcPr marL="0" marR="0" marT="0" marB="0" anchor="ctr"/>
                </a:tc>
                <a:tc>
                  <a:txBody>
                    <a:bodyPr/>
                    <a:lstStyle/>
                    <a:p>
                      <a:endParaRPr sz="4200"/>
                    </a:p>
                  </a:txBody>
                  <a:tcPr marL="0" marR="0" marT="0" marB="0"/>
                </a:tc>
                <a:extLst>
                  <a:ext uri="{0D108BD9-81ED-4DB2-BD59-A6C34878D82A}">
                    <a16:rowId xmlns:a16="http://schemas.microsoft.com/office/drawing/2014/main" val="10004"/>
                  </a:ext>
                </a:extLst>
              </a:tr>
              <a:tr h="499872">
                <a:tc>
                  <a:txBody>
                    <a:bodyPr/>
                    <a:lstStyle/>
                    <a:p>
                      <a:pPr marL="0" marR="0" indent="101600"/>
                      <a:r>
                        <a:rPr lang="tr" sz="1600" b="1">
                          <a:latin typeface="Times New Roman"/>
                        </a:rPr>
                        <a:t>TOPLAM</a:t>
                      </a:r>
                    </a:p>
                  </a:txBody>
                  <a:tcPr marL="0" marR="0" marT="0" marB="0"/>
                </a:tc>
                <a:tc>
                  <a:txBody>
                    <a:bodyPr/>
                    <a:lstStyle/>
                    <a:p>
                      <a:pPr marL="0" marR="0" indent="0" algn="ctr"/>
                      <a:r>
                        <a:rPr lang="tr" sz="1900" b="1">
                          <a:latin typeface="Times New Roman"/>
                        </a:rPr>
                        <a:t>222</a:t>
                      </a:r>
                    </a:p>
                  </a:txBody>
                  <a:tcPr marL="0" marR="0" marT="0" marB="0"/>
                </a:tc>
                <a:tc>
                  <a:txBody>
                    <a:bodyPr/>
                    <a:lstStyle/>
                    <a:p>
                      <a:pPr marL="624400" marR="0" indent="0"/>
                      <a:r>
                        <a:rPr lang="tr" sz="1900" b="1">
                          <a:latin typeface="Times New Roman"/>
                        </a:rPr>
                        <a:t>295</a:t>
                      </a:r>
                    </a:p>
                  </a:txBody>
                  <a:tcPr marL="0" marR="0" marT="0" marB="0"/>
                </a:tc>
                <a:tc>
                  <a:txBody>
                    <a:bodyPr/>
                    <a:lstStyle/>
                    <a:p>
                      <a:pPr marL="0" marR="0" indent="330200"/>
                      <a:r>
                        <a:rPr lang="tr" sz="1900" b="1">
                          <a:latin typeface="Times New Roman"/>
                        </a:rPr>
                        <a:t>+44</a:t>
                      </a:r>
                    </a:p>
                  </a:txBody>
                  <a:tcPr marL="0" marR="0" marT="0" marB="0"/>
                </a:tc>
                <a:tc>
                  <a:txBody>
                    <a:bodyPr/>
                    <a:lstStyle/>
                    <a:p>
                      <a:pPr marL="0" marR="0" indent="266700"/>
                      <a:r>
                        <a:rPr lang="tr" sz="1100" b="1">
                          <a:solidFill>
                            <a:srgbClr val="CE5F65"/>
                          </a:solidFill>
                          <a:latin typeface="Times New Roman"/>
                        </a:rPr>
                        <a:t>%19.8</a:t>
                      </a:r>
                    </a:p>
                  </a:txBody>
                  <a:tcPr marL="0" marR="0" marT="0" marB="0"/>
                </a:tc>
                <a:extLst>
                  <a:ext uri="{0D108BD9-81ED-4DB2-BD59-A6C34878D82A}">
                    <a16:rowId xmlns:a16="http://schemas.microsoft.com/office/drawing/2014/main" val="10005"/>
                  </a:ext>
                </a:extLst>
              </a:tr>
            </a:tbl>
          </a:graphicData>
        </a:graphic>
      </p:graphicFrame>
    </p:spTree>
  </p:cSld>
  <p:clrMapOvr>
    <a:overrideClrMapping bg1="lt1" tx1="dk1" bg2="lt2" tx2="dk2" accent1="accent1" accent2="accent2" accent3="accent3" accent4="accent4" accent5="accent5" accent6="accent6" hlink="hlink" folHlink="folHlink"/>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99744" y="1188720"/>
            <a:ext cx="3029712" cy="243840"/>
          </a:xfrm>
          <a:prstGeom prst="rect">
            <a:avLst/>
          </a:prstGeom>
          <a:noFill/>
        </p:spPr>
        <p:txBody>
          <a:bodyPr wrap="none" lIns="0" tIns="0" rIns="0" bIns="0">
            <a:noAutofit/>
          </a:bodyPr>
          <a:lstStyle/>
          <a:p>
            <a:pPr marL="0" marR="0" indent="0"/>
            <a:r>
              <a:rPr lang="tr" sz="1700">
                <a:solidFill>
                  <a:srgbClr val="CE5F65"/>
                </a:solidFill>
                <a:latin typeface="Times New Roman"/>
              </a:rPr>
              <a:t>KURSİYER GENEL DURUMU</a:t>
            </a:r>
          </a:p>
        </p:txBody>
      </p:sp>
      <p:graphicFrame>
        <p:nvGraphicFramePr>
          <p:cNvPr id="3" name="Tablo 2"/>
          <p:cNvGraphicFramePr>
            <a:graphicFrameLocks noGrp="1"/>
          </p:cNvGraphicFramePr>
          <p:nvPr/>
        </p:nvGraphicFramePr>
        <p:xfrm>
          <a:off x="758952" y="1865376"/>
          <a:ext cx="5971032" cy="4687824"/>
        </p:xfrm>
        <a:graphic>
          <a:graphicData uri="http://schemas.openxmlformats.org/drawingml/2006/table">
            <a:tbl>
              <a:tblPr/>
              <a:tblGrid>
                <a:gridCol w="2999232">
                  <a:extLst>
                    <a:ext uri="{9D8B030D-6E8A-4147-A177-3AD203B41FA5}">
                      <a16:colId xmlns:a16="http://schemas.microsoft.com/office/drawing/2014/main" val="20000"/>
                    </a:ext>
                  </a:extLst>
                </a:gridCol>
                <a:gridCol w="1923288">
                  <a:extLst>
                    <a:ext uri="{9D8B030D-6E8A-4147-A177-3AD203B41FA5}">
                      <a16:colId xmlns:a16="http://schemas.microsoft.com/office/drawing/2014/main" val="20001"/>
                    </a:ext>
                  </a:extLst>
                </a:gridCol>
                <a:gridCol w="1048512">
                  <a:extLst>
                    <a:ext uri="{9D8B030D-6E8A-4147-A177-3AD203B41FA5}">
                      <a16:colId xmlns:a16="http://schemas.microsoft.com/office/drawing/2014/main" val="20002"/>
                    </a:ext>
                  </a:extLst>
                </a:gridCol>
              </a:tblGrid>
              <a:tr h="1063752">
                <a:tc>
                  <a:txBody>
                    <a:bodyPr/>
                    <a:lstStyle/>
                    <a:p>
                      <a:pPr marL="0" marR="0" indent="0"/>
                      <a:r>
                        <a:rPr lang="tr" sz="1100" b="1">
                          <a:latin typeface="Times New Roman"/>
                        </a:rPr>
                        <a:t>YIL</a:t>
                      </a:r>
                    </a:p>
                  </a:txBody>
                  <a:tcPr marL="0" marR="0" marT="0" marB="0" anchor="ctr"/>
                </a:tc>
                <a:tc>
                  <a:txBody>
                    <a:bodyPr/>
                    <a:lstStyle/>
                    <a:p>
                      <a:pPr marL="0" marR="0" indent="0"/>
                      <a:r>
                        <a:rPr lang="tr" sz="1100" b="1">
                          <a:latin typeface="Times New Roman"/>
                        </a:rPr>
                        <a:t>TOPLAM KURSİYER</a:t>
                      </a:r>
                    </a:p>
                  </a:txBody>
                  <a:tcPr marL="0" marR="0" marT="0" marB="0" anchor="ctr"/>
                </a:tc>
                <a:tc>
                  <a:txBody>
                    <a:bodyPr/>
                    <a:lstStyle/>
                    <a:p>
                      <a:pPr marL="0" marR="0" indent="0">
                        <a:spcAft>
                          <a:spcPts val="700"/>
                        </a:spcAft>
                      </a:pPr>
                      <a:r>
                        <a:rPr lang="tr" sz="1100" b="1">
                          <a:latin typeface="Times New Roman"/>
                        </a:rPr>
                        <a:t>YÜZDELİK</a:t>
                      </a:r>
                    </a:p>
                    <a:p>
                      <a:pPr marL="0" marR="0" indent="0"/>
                      <a:r>
                        <a:rPr lang="tr" sz="1100" b="1">
                          <a:latin typeface="Times New Roman"/>
                        </a:rPr>
                        <a:t>ARTIŞ</a:t>
                      </a:r>
                    </a:p>
                  </a:txBody>
                  <a:tcPr marL="0" marR="0" marT="0" marB="0" anchor="ctr"/>
                </a:tc>
                <a:extLst>
                  <a:ext uri="{0D108BD9-81ED-4DB2-BD59-A6C34878D82A}">
                    <a16:rowId xmlns:a16="http://schemas.microsoft.com/office/drawing/2014/main" val="10000"/>
                  </a:ext>
                </a:extLst>
              </a:tr>
              <a:tr h="1200912">
                <a:tc>
                  <a:txBody>
                    <a:bodyPr/>
                    <a:lstStyle/>
                    <a:p>
                      <a:pPr marL="0" marR="0" indent="0">
                        <a:spcBef>
                          <a:spcPts val="1610"/>
                        </a:spcBef>
                      </a:pPr>
                      <a:r>
                        <a:rPr lang="tr" sz="1100" b="1">
                          <a:latin typeface="Times New Roman"/>
                        </a:rPr>
                        <a:t>2024</a:t>
                      </a:r>
                    </a:p>
                  </a:txBody>
                  <a:tcPr marL="0" marR="0" marT="0" marB="0"/>
                </a:tc>
                <a:tc>
                  <a:txBody>
                    <a:bodyPr/>
                    <a:lstStyle/>
                    <a:p>
                      <a:pPr marL="0" marR="0" indent="0">
                        <a:spcBef>
                          <a:spcPts val="1680"/>
                        </a:spcBef>
                      </a:pPr>
                      <a:r>
                        <a:rPr lang="tr" sz="1100" b="1">
                          <a:solidFill>
                            <a:srgbClr val="CE5F65"/>
                          </a:solidFill>
                          <a:latin typeface="Times New Roman"/>
                        </a:rPr>
                        <a:t>262 KURSİYER</a:t>
                      </a:r>
                    </a:p>
                  </a:txBody>
                  <a:tcPr marL="0" marR="0" marT="0" marB="0"/>
                </a:tc>
                <a:tc>
                  <a:txBody>
                    <a:bodyPr/>
                    <a:lstStyle/>
                    <a:p>
                      <a:endParaRPr sz="5700"/>
                    </a:p>
                  </a:txBody>
                  <a:tcPr marL="0" marR="0" marT="0" marB="0"/>
                </a:tc>
                <a:extLst>
                  <a:ext uri="{0D108BD9-81ED-4DB2-BD59-A6C34878D82A}">
                    <a16:rowId xmlns:a16="http://schemas.microsoft.com/office/drawing/2014/main" val="10001"/>
                  </a:ext>
                </a:extLst>
              </a:tr>
              <a:tr h="1277112">
                <a:tc>
                  <a:txBody>
                    <a:bodyPr/>
                    <a:lstStyle/>
                    <a:p>
                      <a:pPr marL="0" marR="0" indent="0">
                        <a:spcBef>
                          <a:spcPts val="1680"/>
                        </a:spcBef>
                      </a:pPr>
                      <a:r>
                        <a:rPr lang="tr" sz="1100" b="1">
                          <a:latin typeface="Times New Roman"/>
                        </a:rPr>
                        <a:t>2025</a:t>
                      </a:r>
                    </a:p>
                  </a:txBody>
                  <a:tcPr marL="0" marR="0" marT="0" marB="0"/>
                </a:tc>
                <a:tc>
                  <a:txBody>
                    <a:bodyPr/>
                    <a:lstStyle/>
                    <a:p>
                      <a:pPr marL="0" marR="0" indent="0">
                        <a:spcBef>
                          <a:spcPts val="1680"/>
                        </a:spcBef>
                      </a:pPr>
                      <a:r>
                        <a:rPr lang="tr" sz="1100" b="1">
                          <a:solidFill>
                            <a:srgbClr val="CE5F65"/>
                          </a:solidFill>
                          <a:latin typeface="Times New Roman"/>
                        </a:rPr>
                        <a:t>295 KURSİYER</a:t>
                      </a:r>
                    </a:p>
                  </a:txBody>
                  <a:tcPr marL="0" marR="0" marT="0" marB="0"/>
                </a:tc>
                <a:tc>
                  <a:txBody>
                    <a:bodyPr/>
                    <a:lstStyle/>
                    <a:p>
                      <a:pPr marL="0" marR="0" indent="0">
                        <a:spcBef>
                          <a:spcPts val="1680"/>
                        </a:spcBef>
                      </a:pPr>
                      <a:r>
                        <a:rPr lang="tr" sz="1100" b="1">
                          <a:solidFill>
                            <a:srgbClr val="CE5F65"/>
                          </a:solidFill>
                          <a:latin typeface="Times New Roman"/>
                        </a:rPr>
                        <a:t>%12.6</a:t>
                      </a:r>
                    </a:p>
                  </a:txBody>
                  <a:tcPr marL="0" marR="0" marT="0" marB="0"/>
                </a:tc>
                <a:extLst>
                  <a:ext uri="{0D108BD9-81ED-4DB2-BD59-A6C34878D82A}">
                    <a16:rowId xmlns:a16="http://schemas.microsoft.com/office/drawing/2014/main" val="10002"/>
                  </a:ext>
                </a:extLst>
              </a:tr>
              <a:tr h="1146048">
                <a:tc>
                  <a:txBody>
                    <a:bodyPr/>
                    <a:lstStyle/>
                    <a:p>
                      <a:pPr marL="0" marR="0" indent="0">
                        <a:spcBef>
                          <a:spcPts val="1680"/>
                        </a:spcBef>
                      </a:pPr>
                      <a:r>
                        <a:rPr lang="tr" sz="1100" b="1">
                          <a:latin typeface="Times New Roman"/>
                        </a:rPr>
                        <a:t>YIL İÇİNDE ULAŞILAN (TOPLAM) 2025</a:t>
                      </a:r>
                    </a:p>
                  </a:txBody>
                  <a:tcPr marL="0" marR="0" marT="0" marB="0"/>
                </a:tc>
                <a:tc>
                  <a:txBody>
                    <a:bodyPr/>
                    <a:lstStyle/>
                    <a:p>
                      <a:pPr marL="0" marR="0" indent="0">
                        <a:spcBef>
                          <a:spcPts val="1610"/>
                        </a:spcBef>
                      </a:pPr>
                      <a:r>
                        <a:rPr lang="tr" sz="1100" b="1">
                          <a:latin typeface="Times New Roman"/>
                        </a:rPr>
                        <a:t>330 KURSİYER</a:t>
                      </a:r>
                    </a:p>
                  </a:txBody>
                  <a:tcPr marL="0" marR="0" marT="0" marB="0"/>
                </a:tc>
                <a:tc>
                  <a:txBody>
                    <a:bodyPr/>
                    <a:lstStyle/>
                    <a:p>
                      <a:pPr marL="0" marR="0" indent="0">
                        <a:spcBef>
                          <a:spcPts val="1680"/>
                        </a:spcBef>
                      </a:pPr>
                      <a:r>
                        <a:rPr lang="tr" sz="1100" b="1">
                          <a:latin typeface="Times New Roman"/>
                        </a:rPr>
                        <a:t>%26.0</a:t>
                      </a:r>
                    </a:p>
                  </a:txBody>
                  <a:tcPr marL="0" marR="0" marT="0" marB="0"/>
                </a:tc>
                <a:extLst>
                  <a:ext uri="{0D108BD9-81ED-4DB2-BD59-A6C34878D82A}">
                    <a16:rowId xmlns:a16="http://schemas.microsoft.com/office/drawing/2014/main" val="10003"/>
                  </a:ext>
                </a:extLst>
              </a:tr>
            </a:tbl>
          </a:graphicData>
        </a:graphic>
      </p:graphicFrame>
      <p:sp>
        <p:nvSpPr>
          <p:cNvPr id="4" name="Dikdörtgen 3"/>
          <p:cNvSpPr/>
          <p:nvPr/>
        </p:nvSpPr>
        <p:spPr>
          <a:xfrm>
            <a:off x="981456" y="6550152"/>
            <a:ext cx="5785104" cy="2944368"/>
          </a:xfrm>
          <a:prstGeom prst="rect">
            <a:avLst/>
          </a:prstGeom>
          <a:noFill/>
        </p:spPr>
        <p:txBody>
          <a:bodyPr lIns="0" tIns="0" rIns="0" bIns="0">
            <a:noAutofit/>
          </a:bodyPr>
          <a:lstStyle/>
          <a:p>
            <a:pPr marL="0" marR="0" indent="0" algn="ctr">
              <a:spcAft>
                <a:spcPts val="350"/>
              </a:spcAft>
            </a:pPr>
            <a:r>
              <a:rPr lang="tr" sz="1600">
                <a:latin typeface="Times New Roman"/>
              </a:rPr>
              <a:t>1953 - ■</a:t>
            </a:r>
          </a:p>
          <a:p>
            <a:pPr marL="0" marR="0" indent="0" algn="just">
              <a:lnSpc>
                <a:spcPct val="113000"/>
              </a:lnSpc>
              <a:spcAft>
                <a:spcPts val="490"/>
              </a:spcAft>
            </a:pPr>
            <a:r>
              <a:rPr lang="tr" sz="1200">
                <a:latin typeface="Times New Roman"/>
              </a:rPr>
              <a:t>Müdürlüğümüz tarafından yürütülen sportif faaliyetler kapsamında 2025 yılında branş bazlı sporcu sayılarında önemli artışlar sağlanmıştır. Futbol branşında </a:t>
            </a:r>
            <a:r>
              <a:rPr lang="tr" sz="1100" b="1">
                <a:latin typeface="Times New Roman"/>
              </a:rPr>
              <a:t>2024 yılında </a:t>
            </a:r>
            <a:r>
              <a:rPr lang="tr" sz="1200">
                <a:latin typeface="Times New Roman"/>
              </a:rPr>
              <a:t>96 </a:t>
            </a:r>
            <a:r>
              <a:rPr lang="tr" sz="1100" b="1">
                <a:latin typeface="Times New Roman"/>
              </a:rPr>
              <a:t>olan sporcu sayısı 2025 yılında 118’e yükselmiş, basketbol branşında 47’den 56’ya, voleybol branşında ise 79’dan 92’ye </a:t>
            </a:r>
            <a:r>
              <a:rPr lang="tr" sz="1200">
                <a:latin typeface="Times New Roman"/>
              </a:rPr>
              <a:t>ulaşmıştır.</a:t>
            </a:r>
          </a:p>
          <a:p>
            <a:pPr marL="0" marR="0" indent="0" algn="just">
              <a:lnSpc>
                <a:spcPct val="108000"/>
              </a:lnSpc>
              <a:spcAft>
                <a:spcPts val="490"/>
              </a:spcAft>
            </a:pPr>
            <a:r>
              <a:rPr lang="tr" sz="1200">
                <a:latin typeface="Times New Roman"/>
              </a:rPr>
              <a:t>Temel motor eğitim kurslarımızda 29 çocuğumuz aktif olarak eğitim alırken, tüm branşlar genelinde toplam kursiyer sayımız </a:t>
            </a:r>
            <a:r>
              <a:rPr lang="tr" sz="1100" b="1">
                <a:latin typeface="Times New Roman"/>
              </a:rPr>
              <a:t>2024 yılında 262 iken 2025 yılında </a:t>
            </a:r>
            <a:r>
              <a:rPr lang="tr" sz="1200">
                <a:latin typeface="Times New Roman"/>
              </a:rPr>
              <a:t>295'e yükselmiştir. Yıl içerisinde kursunu tamamlayan öğrenciler, kayıt yenilemeleri ve yeni katılımlar dikkate alındığında, 2025 yılı içerisinde ulaşılan toplam çocuk sayısı yaklaşık 330 seviyesine çıkmıştır.</a:t>
            </a:r>
          </a:p>
          <a:p>
            <a:pPr marL="0" marR="0" indent="0" algn="just">
              <a:lnSpc>
                <a:spcPct val="107000"/>
              </a:lnSpc>
            </a:pPr>
            <a:r>
              <a:rPr lang="tr" sz="1200">
                <a:latin typeface="Times New Roman"/>
              </a:rPr>
              <a:t>Elde edilen bu veriler, sportif faaliyetlerimizin her yıl artan bir ivmeyle geliştiğini ve daha fazla çocuğa ulaşabildiğimizi göstermektedir. Yıl boyunca kesintisiz sürdürülen çalışmalarımızla sporun tabana yayılması sağlanırken, yalnızca çocuk ve gençler değil, vatandaşlarımızın da aktif olarak spor yapabileceği etkinlikler düzenlenmektedir.</a:t>
            </a:r>
          </a:p>
        </p:txBody>
      </p:sp>
    </p:spTree>
  </p:cSld>
  <p:clrMapOvr>
    <a:overrideClrMapping bg1="lt1" tx1="dk1" bg2="lt2" tx2="dk2" accent1="accent1" accent2="accent2" accent3="accent3" accent4="accent4" accent5="accent5" accent6="accent6" hlink="hlink" folHlink="folHlink"/>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414272" y="6141720"/>
            <a:ext cx="4760976" cy="3203448"/>
          </a:xfrm>
          <a:prstGeom prst="rect">
            <a:avLst/>
          </a:prstGeom>
        </p:spPr>
      </p:pic>
      <p:sp>
        <p:nvSpPr>
          <p:cNvPr id="3" name="Dikdörtgen 2"/>
          <p:cNvSpPr/>
          <p:nvPr/>
        </p:nvSpPr>
        <p:spPr>
          <a:xfrm>
            <a:off x="941832" y="896112"/>
            <a:ext cx="5788152" cy="2450592"/>
          </a:xfrm>
          <a:prstGeom prst="rect">
            <a:avLst/>
          </a:prstGeom>
          <a:noFill/>
        </p:spPr>
        <p:txBody>
          <a:bodyPr lIns="0" tIns="0" rIns="0" bIns="0">
            <a:noAutofit/>
          </a:bodyPr>
          <a:lstStyle/>
          <a:p>
            <a:pPr marL="0" marR="0" indent="0" algn="just">
              <a:lnSpc>
                <a:spcPct val="108000"/>
              </a:lnSpc>
              <a:spcAft>
                <a:spcPts val="630"/>
              </a:spcAft>
            </a:pPr>
            <a:r>
              <a:rPr lang="tr" sz="1200">
                <a:latin typeface="Times New Roman"/>
              </a:rPr>
              <a:t>Sonuç olarak, hem branş bazlı hem de toplam katılım sayılarında sağlanan artış, hizmetlerimizin etkinliğini ortaya koymakta olup, önümüzdeki dönemde daha geniş kitlelere ulaşma hedefiyle çalışmalarımıza kararlılıkla devam edilecektir.</a:t>
            </a:r>
          </a:p>
          <a:p>
            <a:pPr marL="0" marR="0" indent="0" algn="ctr">
              <a:lnSpc>
                <a:spcPct val="129000"/>
              </a:lnSpc>
              <a:spcAft>
                <a:spcPts val="490"/>
              </a:spcAft>
            </a:pPr>
            <a:r>
              <a:rPr lang="tr" sz="1000" b="1" u="sng">
                <a:solidFill>
                  <a:srgbClr val="CE5F65"/>
                </a:solidFill>
                <a:latin typeface="Times New Roman"/>
              </a:rPr>
              <a:t>ZABITA AMİRLİĞİ</a:t>
            </a:r>
          </a:p>
          <a:p>
            <a:pPr marL="0" marR="0" indent="393700" algn="just">
              <a:lnSpc>
                <a:spcPct val="115000"/>
              </a:lnSpc>
              <a:spcAft>
                <a:spcPts val="630"/>
              </a:spcAft>
            </a:pPr>
            <a:r>
              <a:rPr lang="tr" sz="1100">
                <a:latin typeface="Times New Roman"/>
              </a:rPr>
              <a:t>5393 Sayılı belediye kanununun “Belediyenin Yetkileri ve İmtiyazları” başlıklı 15 maddesi gereğince. Belediye sının içerisinde, halkımızın sağlık ve selameti bakımından ve diğer konularda yetkili makamların alacakları kararların yürütülmesine yardımcı olmak mevzuata aykırılıkların tespiti, gerekli önlem ve tedbirlerin alınmasına ilişkin olarak. Zabıta Birimimizce gerekli çalışmalar yürütülmektedir.</a:t>
            </a:r>
          </a:p>
          <a:p>
            <a:pPr marL="0" marR="0" indent="457200" algn="just">
              <a:lnSpc>
                <a:spcPct val="150000"/>
              </a:lnSpc>
            </a:pPr>
            <a:r>
              <a:rPr lang="tr" sz="1100">
                <a:latin typeface="Times New Roman"/>
              </a:rPr>
              <a:t>İyidere Belediyesi Zabıta Amirliği 2024 yılında 1 Zabıta Amiri, 1 Zabıta Memuru ve I Zabıta Görevlisi Memur olmak üzere 3 memur personelle görevini yürütmüştür.</a:t>
            </a:r>
          </a:p>
        </p:txBody>
      </p:sp>
      <p:sp>
        <p:nvSpPr>
          <p:cNvPr id="4" name="Dikdörtgen 3"/>
          <p:cNvSpPr/>
          <p:nvPr/>
        </p:nvSpPr>
        <p:spPr>
          <a:xfrm>
            <a:off x="1395984" y="3505200"/>
            <a:ext cx="1243584" cy="161544"/>
          </a:xfrm>
          <a:prstGeom prst="rect">
            <a:avLst/>
          </a:prstGeom>
          <a:noFill/>
        </p:spPr>
        <p:txBody>
          <a:bodyPr wrap="none" lIns="0" tIns="0" rIns="0" bIns="0">
            <a:noAutofit/>
          </a:bodyPr>
          <a:lstStyle/>
          <a:p>
            <a:pPr marL="0" marR="0" indent="0"/>
            <a:r>
              <a:rPr lang="tr" sz="1100" u="sng">
                <a:latin typeface="Times New Roman"/>
              </a:rPr>
              <a:t>ÇALIŞMALARIMIZ</a:t>
            </a:r>
          </a:p>
        </p:txBody>
      </p:sp>
      <p:sp>
        <p:nvSpPr>
          <p:cNvPr id="5" name="Dikdörtgen 4"/>
          <p:cNvSpPr/>
          <p:nvPr/>
        </p:nvSpPr>
        <p:spPr>
          <a:xfrm>
            <a:off x="944880" y="3810000"/>
            <a:ext cx="5791200" cy="2243328"/>
          </a:xfrm>
          <a:prstGeom prst="rect">
            <a:avLst/>
          </a:prstGeom>
          <a:noFill/>
        </p:spPr>
        <p:txBody>
          <a:bodyPr lIns="0" tIns="0" rIns="0" bIns="0">
            <a:noAutofit/>
          </a:bodyPr>
          <a:lstStyle/>
          <a:p>
            <a:pPr marL="0" marR="0" indent="456692" algn="just">
              <a:lnSpc>
                <a:spcPct val="124000"/>
              </a:lnSpc>
              <a:spcAft>
                <a:spcPts val="490"/>
              </a:spcAft>
            </a:pPr>
            <a:r>
              <a:rPr lang="tr" sz="1100">
                <a:latin typeface="Times New Roman"/>
              </a:rPr>
              <a:t>-5393 sayılı Belediye Kanunu’nun 15 inci maddesinin (1) bendi gereğince gerekli denetimler yapılmıştır.</a:t>
            </a:r>
          </a:p>
          <a:p>
            <a:pPr marL="0" marR="0" indent="456692" algn="just">
              <a:lnSpc>
                <a:spcPct val="115000"/>
              </a:lnSpc>
              <a:spcAft>
                <a:spcPts val="630"/>
              </a:spcAft>
            </a:pPr>
            <a:r>
              <a:rPr lang="tr" sz="1100">
                <a:latin typeface="Times New Roman"/>
              </a:rPr>
              <a:t>-Halkımıza hizmet vermek üzere faaliyette bulunan eğlence ve istirahat yerlerinin temizlik ve intizamları ve mevzuata uygunlukları yönünden denetimleri sürekli olarak yapılmaktadır.</a:t>
            </a:r>
          </a:p>
          <a:p>
            <a:pPr marL="0" marR="0" indent="456692" algn="just">
              <a:lnSpc>
                <a:spcPct val="115000"/>
              </a:lnSpc>
              <a:spcAft>
                <a:spcPts val="630"/>
              </a:spcAft>
            </a:pPr>
            <a:r>
              <a:rPr lang="tr" sz="1100">
                <a:latin typeface="Times New Roman"/>
              </a:rPr>
              <a:t>-Gıda üreten ve/veya satan iş yerleri sürekli olarak Sağlık Grup Başkanlığı ve Gıda, Tarım ve Hayvancılık İlçe Müdürlüğü görevlileriyle işbirliği içerisinde denetlenmektedir. Gerek duyulan hallerde sağlık personeli tarafından gıda numuneleri alınmakta. Rize Halk Sağlığı Laboratuvarında incelenerek, uygun olmayanlar hakkında gerekli yasal işlemler yapılmaktadır.</a:t>
            </a:r>
          </a:p>
          <a:p>
            <a:pPr marL="0" marR="0" indent="456692" algn="just">
              <a:lnSpc>
                <a:spcPct val="124000"/>
              </a:lnSpc>
            </a:pPr>
            <a:r>
              <a:rPr lang="tr" sz="1100">
                <a:latin typeface="Times New Roman"/>
              </a:rPr>
              <a:t>2025 yılı içerisinde yapılan denetimlerde 7 işletmeye ceza kesilmiş ve kurallara uygun hale getirilmiştir.</a:t>
            </a:r>
          </a:p>
        </p:txBody>
      </p:sp>
    </p:spTree>
  </p:cSld>
  <p:clrMapOvr>
    <a:overrideClrMapping bg1="lt1" tx1="dk1" bg2="lt2" tx2="dk2" accent1="accent1" accent2="accent2" accent3="accent3" accent4="accent4" accent5="accent5" accent6="accent6" hlink="hlink" folHlink="folHlink"/>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420368" y="880872"/>
            <a:ext cx="4742688" cy="4474464"/>
          </a:xfrm>
          <a:prstGeom prst="rect">
            <a:avLst/>
          </a:prstGeom>
        </p:spPr>
      </p:pic>
      <p:sp>
        <p:nvSpPr>
          <p:cNvPr id="3" name="Dikdörtgen 2"/>
          <p:cNvSpPr/>
          <p:nvPr/>
        </p:nvSpPr>
        <p:spPr>
          <a:xfrm>
            <a:off x="966216" y="5736336"/>
            <a:ext cx="5782056" cy="1039368"/>
          </a:xfrm>
          <a:prstGeom prst="rect">
            <a:avLst/>
          </a:prstGeom>
          <a:noFill/>
        </p:spPr>
        <p:txBody>
          <a:bodyPr lIns="0" tIns="0" rIns="0" bIns="0">
            <a:noAutofit/>
          </a:bodyPr>
          <a:lstStyle/>
          <a:p>
            <a:pPr marL="0" marR="0" indent="444500">
              <a:lnSpc>
                <a:spcPct val="115000"/>
              </a:lnSpc>
              <a:spcAft>
                <a:spcPts val="700"/>
              </a:spcAft>
            </a:pPr>
            <a:r>
              <a:rPr lang="tr" sz="1100">
                <a:latin typeface="Times New Roman"/>
              </a:rPr>
              <a:t>-Yapılan denetimler sonucu Mezbaha dışında kaçak hayvan kesimleri önlenmiştir. Mezbahane dışında kaçak olarak hayvan kesimleri tespit edilerek yasal işlem yapılmaktadır. Et ve et ürünleri satışının yapıldığı işyerleri usulüne uygun olarak denetlenmekte ve işlem yapılmaktadır.</a:t>
            </a:r>
          </a:p>
          <a:p>
            <a:pPr marL="0" marR="0" indent="444500">
              <a:lnSpc>
                <a:spcPct val="115000"/>
              </a:lnSpc>
            </a:pPr>
            <a:r>
              <a:rPr lang="tr" sz="1100">
                <a:latin typeface="Times New Roman"/>
              </a:rPr>
              <a:t>-Çeşitli bölgelerden içme suyu numuneleri alınarak Halk Sağlığı Laboratuvarında incelenerek çıkan sonuçlarına göre ilaçlama (klorlama) ve diğer tedbirler alınmaktadır.</a:t>
            </a:r>
          </a:p>
        </p:txBody>
      </p:sp>
    </p:spTree>
  </p:cSld>
  <p:clrMapOvr>
    <a:overrideClrMapping bg1="lt1" tx1="dk1" bg2="lt2" tx2="dk2" accent1="accent1" accent2="accent2" accent3="accent3" accent4="accent4" accent5="accent5" accent6="accent6" hlink="hlink" folHlink="folHlink"/>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572768" y="987552"/>
            <a:ext cx="633984" cy="612648"/>
          </a:xfrm>
          <a:prstGeom prst="rect">
            <a:avLst/>
          </a:prstGeom>
        </p:spPr>
      </p:pic>
      <p:sp>
        <p:nvSpPr>
          <p:cNvPr id="3" name="Dikdörtgen 2"/>
          <p:cNvSpPr/>
          <p:nvPr/>
        </p:nvSpPr>
        <p:spPr>
          <a:xfrm>
            <a:off x="7016496" y="463296"/>
            <a:ext cx="161544" cy="121920"/>
          </a:xfrm>
          <a:prstGeom prst="rect">
            <a:avLst/>
          </a:prstGeom>
          <a:solidFill>
            <a:srgbClr val="4B6AA6"/>
          </a:solidFill>
        </p:spPr>
        <p:txBody>
          <a:bodyPr wrap="none" lIns="0" tIns="0" rIns="0" bIns="0">
            <a:noAutofit/>
          </a:bodyPr>
          <a:lstStyle/>
          <a:p>
            <a:pPr marL="0" marR="0" indent="0"/>
            <a:r>
              <a:rPr lang="tr" sz="1200">
                <a:solidFill>
                  <a:srgbClr val="CBDCF8"/>
                </a:solidFill>
                <a:latin typeface="Times New Roman"/>
              </a:rPr>
              <a:t>87</a:t>
            </a:r>
          </a:p>
        </p:txBody>
      </p:sp>
      <p:sp>
        <p:nvSpPr>
          <p:cNvPr id="4" name="Dikdörtgen 3"/>
          <p:cNvSpPr/>
          <p:nvPr/>
        </p:nvSpPr>
        <p:spPr>
          <a:xfrm>
            <a:off x="3005328" y="1042416"/>
            <a:ext cx="1380744" cy="682752"/>
          </a:xfrm>
          <a:prstGeom prst="rect">
            <a:avLst/>
          </a:prstGeom>
          <a:noFill/>
        </p:spPr>
        <p:txBody>
          <a:bodyPr lIns="0" tIns="0" rIns="0" bIns="0">
            <a:noAutofit/>
          </a:bodyPr>
          <a:lstStyle/>
          <a:p>
            <a:pPr marL="0" marR="0" indent="0" algn="ctr">
              <a:lnSpc>
                <a:spcPct val="150000"/>
              </a:lnSpc>
            </a:pPr>
            <a:r>
              <a:rPr lang="tr" sz="650" b="1">
                <a:latin typeface="Arial"/>
              </a:rPr>
              <a:t>TC</a:t>
            </a:r>
          </a:p>
          <a:p>
            <a:pPr marL="0" marR="0" indent="0" algn="ctr">
              <a:lnSpc>
                <a:spcPct val="181000"/>
              </a:lnSpc>
            </a:pPr>
            <a:r>
              <a:rPr lang="tr" sz="550" b="1">
                <a:latin typeface="Times New Roman"/>
              </a:rPr>
              <a:t>Ktntuıurj ILSACUKUCDCimXX KUT HALK LACJJCJ LABOKATÜVAKI ASALIZ KAZ OKI'</a:t>
            </a:r>
          </a:p>
        </p:txBody>
      </p:sp>
      <p:graphicFrame>
        <p:nvGraphicFramePr>
          <p:cNvPr id="5" name="Tablo 4"/>
          <p:cNvGraphicFramePr>
            <a:graphicFrameLocks noGrp="1"/>
          </p:cNvGraphicFramePr>
          <p:nvPr/>
        </p:nvGraphicFramePr>
        <p:xfrm>
          <a:off x="1490472" y="2130552"/>
          <a:ext cx="4171696" cy="4465320"/>
        </p:xfrm>
        <a:graphic>
          <a:graphicData uri="http://schemas.openxmlformats.org/drawingml/2006/table">
            <a:tbl>
              <a:tblPr/>
              <a:tblGrid>
                <a:gridCol w="1143000">
                  <a:extLst>
                    <a:ext uri="{9D8B030D-6E8A-4147-A177-3AD203B41FA5}">
                      <a16:colId xmlns:a16="http://schemas.microsoft.com/office/drawing/2014/main" val="20000"/>
                    </a:ext>
                  </a:extLst>
                </a:gridCol>
                <a:gridCol w="381000">
                  <a:extLst>
                    <a:ext uri="{9D8B030D-6E8A-4147-A177-3AD203B41FA5}">
                      <a16:colId xmlns:a16="http://schemas.microsoft.com/office/drawing/2014/main" val="20001"/>
                    </a:ext>
                  </a:extLst>
                </a:gridCol>
                <a:gridCol w="243840">
                  <a:extLst>
                    <a:ext uri="{9D8B030D-6E8A-4147-A177-3AD203B41FA5}">
                      <a16:colId xmlns:a16="http://schemas.microsoft.com/office/drawing/2014/main" val="20002"/>
                    </a:ext>
                  </a:extLst>
                </a:gridCol>
                <a:gridCol w="208280">
                  <a:extLst>
                    <a:ext uri="{9D8B030D-6E8A-4147-A177-3AD203B41FA5}">
                      <a16:colId xmlns:a16="http://schemas.microsoft.com/office/drawing/2014/main" val="20003"/>
                    </a:ext>
                  </a:extLst>
                </a:gridCol>
                <a:gridCol w="429768">
                  <a:extLst>
                    <a:ext uri="{9D8B030D-6E8A-4147-A177-3AD203B41FA5}">
                      <a16:colId xmlns:a16="http://schemas.microsoft.com/office/drawing/2014/main" val="20004"/>
                    </a:ext>
                  </a:extLst>
                </a:gridCol>
                <a:gridCol w="448056">
                  <a:extLst>
                    <a:ext uri="{9D8B030D-6E8A-4147-A177-3AD203B41FA5}">
                      <a16:colId xmlns:a16="http://schemas.microsoft.com/office/drawing/2014/main" val="20005"/>
                    </a:ext>
                  </a:extLst>
                </a:gridCol>
                <a:gridCol w="216408">
                  <a:extLst>
                    <a:ext uri="{9D8B030D-6E8A-4147-A177-3AD203B41FA5}">
                      <a16:colId xmlns:a16="http://schemas.microsoft.com/office/drawing/2014/main" val="20006"/>
                    </a:ext>
                  </a:extLst>
                </a:gridCol>
                <a:gridCol w="576072">
                  <a:extLst>
                    <a:ext uri="{9D8B030D-6E8A-4147-A177-3AD203B41FA5}">
                      <a16:colId xmlns:a16="http://schemas.microsoft.com/office/drawing/2014/main" val="20007"/>
                    </a:ext>
                  </a:extLst>
                </a:gridCol>
                <a:gridCol w="208280">
                  <a:extLst>
                    <a:ext uri="{9D8B030D-6E8A-4147-A177-3AD203B41FA5}">
                      <a16:colId xmlns:a16="http://schemas.microsoft.com/office/drawing/2014/main" val="20008"/>
                    </a:ext>
                  </a:extLst>
                </a:gridCol>
                <a:gridCol w="316992">
                  <a:extLst>
                    <a:ext uri="{9D8B030D-6E8A-4147-A177-3AD203B41FA5}">
                      <a16:colId xmlns:a16="http://schemas.microsoft.com/office/drawing/2014/main" val="20009"/>
                    </a:ext>
                  </a:extLst>
                </a:gridCol>
              </a:tblGrid>
              <a:tr h="115824">
                <a:tc gridSpan="3">
                  <a:txBody>
                    <a:bodyPr/>
                    <a:lstStyle/>
                    <a:p>
                      <a:pPr marL="0" marR="0" indent="0"/>
                      <a:r>
                        <a:rPr lang="tr" sz="450">
                          <a:latin typeface="Arial"/>
                        </a:rPr>
                        <a:t>Ejn Yac Tank ve Say </a:t>
                      </a:r>
                      <a:r>
                        <a:rPr lang="tr" sz="450">
                          <a:solidFill>
                            <a:srgbClr val="696469"/>
                          </a:solidFill>
                          <a:latin typeface="Arial"/>
                        </a:rPr>
                        <a:t>w</a:t>
                      </a:r>
                    </a:p>
                  </a:txBody>
                  <a:tcPr marL="0" marR="0" marT="0" marB="0" anchor="b"/>
                </a:tc>
                <a:tc hMerge="1">
                  <a:txBody>
                    <a:bodyPr/>
                    <a:lstStyle/>
                    <a:p>
                      <a:endParaRPr sz="600"/>
                    </a:p>
                  </a:txBody>
                  <a:tcPr marL="0" marR="0" marT="0" marB="0"/>
                </a:tc>
                <a:tc hMerge="1">
                  <a:txBody>
                    <a:bodyPr/>
                    <a:lstStyle/>
                    <a:p>
                      <a:endParaRPr sz="600"/>
                    </a:p>
                  </a:txBody>
                  <a:tcPr marL="0" marR="0" marT="0" marB="0"/>
                </a:tc>
                <a:tc gridSpan="7">
                  <a:txBody>
                    <a:bodyPr/>
                    <a:lstStyle/>
                    <a:p>
                      <a:pPr marL="0" marR="0" indent="0"/>
                      <a:r>
                        <a:rPr lang="tr" sz="450">
                          <a:latin typeface="Arial"/>
                        </a:rPr>
                        <a:t>IRÛ1M2S /</a:t>
                      </a:r>
                    </a:p>
                  </a:txBody>
                  <a:tcPr marL="0" marR="0" marT="0" marB="0" anchor="b"/>
                </a:tc>
                <a:tc hMerge="1">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extLst>
                  <a:ext uri="{0D108BD9-81ED-4DB2-BD59-A6C34878D82A}">
                    <a16:rowId xmlns:a16="http://schemas.microsoft.com/office/drawing/2014/main" val="10000"/>
                  </a:ext>
                </a:extLst>
              </a:tr>
              <a:tr h="103632">
                <a:tc gridSpan="3">
                  <a:txBody>
                    <a:bodyPr/>
                    <a:lstStyle/>
                    <a:p>
                      <a:pPr marL="0" marR="0" indent="0"/>
                      <a:r>
                        <a:rPr lang="tr" sz="450">
                          <a:latin typeface="Arial"/>
                        </a:rPr>
                        <a:t>Nunix*=31 Alısd^h Tarh/Rıa;</a:t>
                      </a:r>
                    </a:p>
                  </a:txBody>
                  <a:tcPr marL="0" marR="0" marT="0" marB="0"/>
                </a:tc>
                <a:tc hMerge="1">
                  <a:txBody>
                    <a:bodyPr/>
                    <a:lstStyle/>
                    <a:p>
                      <a:endParaRPr sz="500"/>
                    </a:p>
                  </a:txBody>
                  <a:tcPr marL="0" marR="0" marT="0" marB="0"/>
                </a:tc>
                <a:tc hMerge="1">
                  <a:txBody>
                    <a:bodyPr/>
                    <a:lstStyle/>
                    <a:p>
                      <a:endParaRPr sz="500"/>
                    </a:p>
                  </a:txBody>
                  <a:tcPr marL="0" marR="0" marT="0" marB="0"/>
                </a:tc>
                <a:tc gridSpan="7">
                  <a:txBody>
                    <a:bodyPr/>
                    <a:lstStyle/>
                    <a:p>
                      <a:pPr marL="0" marR="0" indent="0" defTabSz="445008">
                        <a:tabLst>
                          <a:tab pos="445008" algn="l"/>
                        </a:tabLst>
                      </a:pPr>
                      <a:r>
                        <a:rPr lang="tr" sz="450">
                          <a:latin typeface="Arial"/>
                        </a:rPr>
                        <a:t>I&amp;Û2 2Û25	/BS?</a:t>
                      </a:r>
                    </a:p>
                  </a:txBody>
                  <a:tcPr marL="0" marR="0" marT="0" marB="0"/>
                </a:tc>
                <a:tc hMerge="1">
                  <a:txBody>
                    <a:bodyPr/>
                    <a:lstStyle/>
                    <a:p>
                      <a:endParaRPr sz="500"/>
                    </a:p>
                  </a:txBody>
                  <a:tcPr marL="0" marR="0" marT="0" marB="0"/>
                </a:tc>
                <a:tc hMerge="1">
                  <a:txBody>
                    <a:bodyPr/>
                    <a:lstStyle/>
                    <a:p>
                      <a:endParaRPr sz="500"/>
                    </a:p>
                  </a:txBody>
                  <a:tcPr marL="0" marR="0" marT="0" marB="0"/>
                </a:tc>
                <a:tc hMerge="1">
                  <a:txBody>
                    <a:bodyPr/>
                    <a:lstStyle/>
                    <a:p>
                      <a:endParaRPr sz="500"/>
                    </a:p>
                  </a:txBody>
                  <a:tcPr marL="0" marR="0" marT="0" marB="0"/>
                </a:tc>
                <a:tc hMerge="1">
                  <a:txBody>
                    <a:bodyPr/>
                    <a:lstStyle/>
                    <a:p>
                      <a:endParaRPr sz="500"/>
                    </a:p>
                  </a:txBody>
                  <a:tcPr marL="0" marR="0" marT="0" marB="0"/>
                </a:tc>
                <a:tc hMerge="1">
                  <a:txBody>
                    <a:bodyPr/>
                    <a:lstStyle/>
                    <a:p>
                      <a:endParaRPr sz="500"/>
                    </a:p>
                  </a:txBody>
                  <a:tcPr marL="0" marR="0" marT="0" marB="0"/>
                </a:tc>
                <a:tc hMerge="1">
                  <a:txBody>
                    <a:bodyPr/>
                    <a:lstStyle/>
                    <a:p>
                      <a:endParaRPr sz="500"/>
                    </a:p>
                  </a:txBody>
                  <a:tcPr marL="0" marR="0" marT="0" marB="0"/>
                </a:tc>
                <a:extLst>
                  <a:ext uri="{0D108BD9-81ED-4DB2-BD59-A6C34878D82A}">
                    <a16:rowId xmlns:a16="http://schemas.microsoft.com/office/drawing/2014/main" val="10001"/>
                  </a:ext>
                </a:extLst>
              </a:tr>
              <a:tr h="103632">
                <a:tc gridSpan="3">
                  <a:txBody>
                    <a:bodyPr/>
                    <a:lstStyle/>
                    <a:p>
                      <a:pPr marL="0" marR="0" indent="0"/>
                      <a:r>
                        <a:rPr lang="tr" sz="450">
                          <a:latin typeface="Arial"/>
                        </a:rPr>
                        <a:t>Nuaıcasn “51 ’»e Qdi&gt; TarikıSaali</a:t>
                      </a:r>
                    </a:p>
                  </a:txBody>
                  <a:tcPr marL="0" marR="0" marT="0" marB="0" anchor="b"/>
                </a:tc>
                <a:tc hMerge="1">
                  <a:txBody>
                    <a:bodyPr/>
                    <a:lstStyle/>
                    <a:p>
                      <a:endParaRPr sz="500"/>
                    </a:p>
                  </a:txBody>
                  <a:tcPr marL="0" marR="0" marT="0" marB="0"/>
                </a:tc>
                <a:tc hMerge="1">
                  <a:txBody>
                    <a:bodyPr/>
                    <a:lstStyle/>
                    <a:p>
                      <a:endParaRPr sz="500"/>
                    </a:p>
                  </a:txBody>
                  <a:tcPr marL="0" marR="0" marT="0" marB="0"/>
                </a:tc>
                <a:tc gridSpan="7">
                  <a:txBody>
                    <a:bodyPr/>
                    <a:lstStyle/>
                    <a:p>
                      <a:pPr marL="0" marR="0" indent="0"/>
                      <a:r>
                        <a:rPr lang="tr" sz="450">
                          <a:latin typeface="Arial"/>
                        </a:rPr>
                        <a:t>IRÛ12O2S / 1457</a:t>
                      </a:r>
                    </a:p>
                  </a:txBody>
                  <a:tcPr marL="0" marR="0" marT="0" marB="0" anchor="b"/>
                </a:tc>
                <a:tc hMerge="1">
                  <a:txBody>
                    <a:bodyPr/>
                    <a:lstStyle/>
                    <a:p>
                      <a:endParaRPr sz="500"/>
                    </a:p>
                  </a:txBody>
                  <a:tcPr marL="0" marR="0" marT="0" marB="0"/>
                </a:tc>
                <a:tc hMerge="1">
                  <a:txBody>
                    <a:bodyPr/>
                    <a:lstStyle/>
                    <a:p>
                      <a:endParaRPr sz="500"/>
                    </a:p>
                  </a:txBody>
                  <a:tcPr marL="0" marR="0" marT="0" marB="0"/>
                </a:tc>
                <a:tc hMerge="1">
                  <a:txBody>
                    <a:bodyPr/>
                    <a:lstStyle/>
                    <a:p>
                      <a:endParaRPr sz="500"/>
                    </a:p>
                  </a:txBody>
                  <a:tcPr marL="0" marR="0" marT="0" marB="0"/>
                </a:tc>
                <a:tc hMerge="1">
                  <a:txBody>
                    <a:bodyPr/>
                    <a:lstStyle/>
                    <a:p>
                      <a:endParaRPr sz="500"/>
                    </a:p>
                  </a:txBody>
                  <a:tcPr marL="0" marR="0" marT="0" marB="0"/>
                </a:tc>
                <a:tc hMerge="1">
                  <a:txBody>
                    <a:bodyPr/>
                    <a:lstStyle/>
                    <a:p>
                      <a:endParaRPr sz="500"/>
                    </a:p>
                  </a:txBody>
                  <a:tcPr marL="0" marR="0" marT="0" marB="0"/>
                </a:tc>
                <a:tc hMerge="1">
                  <a:txBody>
                    <a:bodyPr/>
                    <a:lstStyle/>
                    <a:p>
                      <a:endParaRPr sz="500"/>
                    </a:p>
                  </a:txBody>
                  <a:tcPr marL="0" marR="0" marT="0" marB="0"/>
                </a:tc>
                <a:extLst>
                  <a:ext uri="{0D108BD9-81ED-4DB2-BD59-A6C34878D82A}">
                    <a16:rowId xmlns:a16="http://schemas.microsoft.com/office/drawing/2014/main" val="10002"/>
                  </a:ext>
                </a:extLst>
              </a:tr>
              <a:tr h="115824">
                <a:tc gridSpan="3">
                  <a:txBody>
                    <a:bodyPr/>
                    <a:lstStyle/>
                    <a:p>
                      <a:pPr marL="0" marR="0" indent="0"/>
                      <a:r>
                        <a:rPr lang="tr" sz="450">
                          <a:latin typeface="Arial"/>
                        </a:rPr>
                        <a:t>Prutakul14ı.' &gt;4=ıxıcHckal </a:t>
                      </a:r>
                      <a:r>
                        <a:rPr lang="tr" sz="400" cap="small">
                          <a:latin typeface="Times New Roman"/>
                        </a:rPr>
                        <a:t>Np</a:t>
                      </a:r>
                    </a:p>
                  </a:txBody>
                  <a:tcPr marL="0" marR="0" marT="0" marB="0"/>
                </a:tc>
                <a:tc hMerge="1">
                  <a:txBody>
                    <a:bodyPr/>
                    <a:lstStyle/>
                    <a:p>
                      <a:endParaRPr sz="600"/>
                    </a:p>
                  </a:txBody>
                  <a:tcPr marL="0" marR="0" marT="0" marB="0"/>
                </a:tc>
                <a:tc hMerge="1">
                  <a:txBody>
                    <a:bodyPr/>
                    <a:lstStyle/>
                    <a:p>
                      <a:endParaRPr sz="600"/>
                    </a:p>
                  </a:txBody>
                  <a:tcPr marL="0" marR="0" marT="0" marB="0"/>
                </a:tc>
                <a:tc gridSpan="2">
                  <a:txBody>
                    <a:bodyPr/>
                    <a:lstStyle/>
                    <a:p>
                      <a:pPr marL="0" marR="0" indent="0" defTabSz="454152">
                        <a:tabLst>
                          <a:tab pos="454152" algn="l"/>
                        </a:tabLst>
                      </a:pPr>
                      <a:r>
                        <a:rPr lang="tr" sz="450">
                          <a:latin typeface="Arial"/>
                        </a:rPr>
                        <a:t>2023-72	- 2</a:t>
                      </a:r>
                    </a:p>
                  </a:txBody>
                  <a:tcPr marL="0" marR="0" marT="0" marB="0"/>
                </a:tc>
                <a:tc hMerge="1">
                  <a:txBody>
                    <a:bodyPr/>
                    <a:lstStyle/>
                    <a:p>
                      <a:endParaRPr sz="600"/>
                    </a:p>
                  </a:txBody>
                  <a:tcPr marL="0" marR="0" marT="0" marB="0"/>
                </a:tc>
                <a:tc>
                  <a:txBody>
                    <a:bodyPr/>
                    <a:lstStyle/>
                    <a:p>
                      <a:endParaRPr sz="600"/>
                    </a:p>
                  </a:txBody>
                  <a:tcPr marL="0" marR="0" marT="0" marB="0"/>
                </a:tc>
                <a:tc gridSpan="2">
                  <a:txBody>
                    <a:bodyPr/>
                    <a:lstStyle/>
                    <a:p>
                      <a:pPr marL="0" marR="0" indent="0"/>
                      <a:r>
                        <a:rPr lang="tr" sz="450">
                          <a:latin typeface="Arial"/>
                        </a:rPr>
                        <a:t>2CO7M0M3</a:t>
                      </a:r>
                    </a:p>
                  </a:txBody>
                  <a:tcPr marL="0" marR="0" marT="0" marB="0"/>
                </a:tc>
                <a:tc hMerge="1">
                  <a:txBody>
                    <a:bodyPr/>
                    <a:lstStyle/>
                    <a:p>
                      <a:endParaRPr sz="600"/>
                    </a:p>
                  </a:txBody>
                  <a:tcPr marL="0" marR="0" marT="0" marB="0"/>
                </a:tc>
                <a:tc>
                  <a:txBody>
                    <a:bodyPr/>
                    <a:lstStyle/>
                    <a:p>
                      <a:endParaRPr sz="600"/>
                    </a:p>
                  </a:txBody>
                  <a:tcPr marL="0" marR="0" marT="0" marB="0"/>
                </a:tc>
                <a:tc>
                  <a:txBody>
                    <a:bodyPr/>
                    <a:lstStyle/>
                    <a:p>
                      <a:endParaRPr sz="600"/>
                    </a:p>
                  </a:txBody>
                  <a:tcPr marL="0" marR="0" marT="0" marB="0"/>
                </a:tc>
                <a:extLst>
                  <a:ext uri="{0D108BD9-81ED-4DB2-BD59-A6C34878D82A}">
                    <a16:rowId xmlns:a16="http://schemas.microsoft.com/office/drawing/2014/main" val="10003"/>
                  </a:ext>
                </a:extLst>
              </a:tr>
              <a:tr h="103632">
                <a:tc gridSpan="3">
                  <a:txBody>
                    <a:bodyPr/>
                    <a:lstStyle/>
                    <a:p>
                      <a:pPr marL="0" marR="0" indent="0"/>
                      <a:r>
                        <a:rPr lang="tr" sz="450">
                          <a:latin typeface="Arial"/>
                        </a:rPr>
                        <a:t>CSBYSNo</a:t>
                      </a:r>
                    </a:p>
                  </a:txBody>
                  <a:tcPr marL="0" marR="0" marT="0" marB="0"/>
                </a:tc>
                <a:tc hMerge="1">
                  <a:txBody>
                    <a:bodyPr/>
                    <a:lstStyle/>
                    <a:p>
                      <a:endParaRPr sz="500"/>
                    </a:p>
                  </a:txBody>
                  <a:tcPr marL="0" marR="0" marT="0" marB="0"/>
                </a:tc>
                <a:tc hMerge="1">
                  <a:txBody>
                    <a:bodyPr/>
                    <a:lstStyle/>
                    <a:p>
                      <a:endParaRPr sz="500"/>
                    </a:p>
                  </a:txBody>
                  <a:tcPr marL="0" marR="0" marT="0" marB="0"/>
                </a:tc>
                <a:tc gridSpan="7">
                  <a:txBody>
                    <a:bodyPr/>
                    <a:lstStyle/>
                    <a:p>
                      <a:pPr marL="0" marR="0" indent="0"/>
                      <a:r>
                        <a:rPr lang="tr" sz="450">
                          <a:latin typeface="Arial"/>
                        </a:rPr>
                        <a:t>LX2KC1812K</a:t>
                      </a:r>
                    </a:p>
                  </a:txBody>
                  <a:tcPr marL="0" marR="0" marT="0" marB="0"/>
                </a:tc>
                <a:tc hMerge="1">
                  <a:txBody>
                    <a:bodyPr/>
                    <a:lstStyle/>
                    <a:p>
                      <a:endParaRPr sz="500"/>
                    </a:p>
                  </a:txBody>
                  <a:tcPr marL="0" marR="0" marT="0" marB="0"/>
                </a:tc>
                <a:tc hMerge="1">
                  <a:txBody>
                    <a:bodyPr/>
                    <a:lstStyle/>
                    <a:p>
                      <a:endParaRPr sz="500"/>
                    </a:p>
                  </a:txBody>
                  <a:tcPr marL="0" marR="0" marT="0" marB="0"/>
                </a:tc>
                <a:tc hMerge="1">
                  <a:txBody>
                    <a:bodyPr/>
                    <a:lstStyle/>
                    <a:p>
                      <a:endParaRPr sz="500"/>
                    </a:p>
                  </a:txBody>
                  <a:tcPr marL="0" marR="0" marT="0" marB="0"/>
                </a:tc>
                <a:tc hMerge="1">
                  <a:txBody>
                    <a:bodyPr/>
                    <a:lstStyle/>
                    <a:p>
                      <a:endParaRPr sz="500"/>
                    </a:p>
                  </a:txBody>
                  <a:tcPr marL="0" marR="0" marT="0" marB="0"/>
                </a:tc>
                <a:tc hMerge="1">
                  <a:txBody>
                    <a:bodyPr/>
                    <a:lstStyle/>
                    <a:p>
                      <a:endParaRPr sz="500"/>
                    </a:p>
                  </a:txBody>
                  <a:tcPr marL="0" marR="0" marT="0" marB="0"/>
                </a:tc>
                <a:tc hMerge="1">
                  <a:txBody>
                    <a:bodyPr/>
                    <a:lstStyle/>
                    <a:p>
                      <a:endParaRPr sz="500"/>
                    </a:p>
                  </a:txBody>
                  <a:tcPr marL="0" marR="0" marT="0" marB="0"/>
                </a:tc>
                <a:extLst>
                  <a:ext uri="{0D108BD9-81ED-4DB2-BD59-A6C34878D82A}">
                    <a16:rowId xmlns:a16="http://schemas.microsoft.com/office/drawing/2014/main" val="10004"/>
                  </a:ext>
                </a:extLst>
              </a:tr>
              <a:tr h="155448">
                <a:tc gridSpan="2">
                  <a:txBody>
                    <a:bodyPr/>
                    <a:lstStyle/>
                    <a:p>
                      <a:pPr marL="0" marR="0" indent="0"/>
                      <a:r>
                        <a:rPr lang="tr" sz="450">
                          <a:latin typeface="Arial"/>
                        </a:rPr>
                        <a:t>Rapxr Sayfa Say»</a:t>
                      </a:r>
                    </a:p>
                  </a:txBody>
                  <a:tcPr marL="0" marR="0" marT="0" marB="0"/>
                </a:tc>
                <a:tc hMerge="1">
                  <a:txBody>
                    <a:bodyPr/>
                    <a:lstStyle/>
                    <a:p>
                      <a:endParaRPr sz="800"/>
                    </a:p>
                  </a:txBody>
                  <a:tcPr marL="0" marR="0" marT="0" marB="0"/>
                </a:tc>
                <a:tc>
                  <a:txBody>
                    <a:bodyPr/>
                    <a:lstStyle/>
                    <a:p>
                      <a:endParaRPr sz="800"/>
                    </a:p>
                  </a:txBody>
                  <a:tcPr marL="0" marR="0" marT="0" marB="0"/>
                </a:tc>
                <a:tc>
                  <a:txBody>
                    <a:bodyPr/>
                    <a:lstStyle/>
                    <a:p>
                      <a:pPr marL="0" marR="0" indent="0"/>
                      <a:r>
                        <a:rPr lang="tr" sz="750" b="1">
                          <a:latin typeface="Times New Roman"/>
                        </a:rPr>
                        <a:t>2</a:t>
                      </a:r>
                    </a:p>
                  </a:txBody>
                  <a:tcPr marL="0" marR="0" marT="0" marB="0"/>
                </a:tc>
                <a:tc>
                  <a:txBody>
                    <a:bodyPr/>
                    <a:lstStyle/>
                    <a:p>
                      <a:endParaRPr sz="800"/>
                    </a:p>
                  </a:txBody>
                  <a:tcPr marL="0" marR="0" marT="0" marB="0"/>
                </a:tc>
                <a:tc>
                  <a:txBody>
                    <a:bodyPr/>
                    <a:lstStyle/>
                    <a:p>
                      <a:endParaRPr sz="800"/>
                    </a:p>
                  </a:txBody>
                  <a:tcPr marL="0" marR="0" marT="0" marB="0"/>
                </a:tc>
                <a:tc>
                  <a:txBody>
                    <a:bodyPr/>
                    <a:lstStyle/>
                    <a:p>
                      <a:endParaRPr sz="800"/>
                    </a:p>
                  </a:txBody>
                  <a:tcPr marL="0" marR="0" marT="0" marB="0"/>
                </a:tc>
                <a:tc>
                  <a:txBody>
                    <a:bodyPr/>
                    <a:lstStyle/>
                    <a:p>
                      <a:endParaRPr sz="800"/>
                    </a:p>
                  </a:txBody>
                  <a:tcPr marL="0" marR="0" marT="0" marB="0"/>
                </a:tc>
                <a:tc>
                  <a:txBody>
                    <a:bodyPr/>
                    <a:lstStyle/>
                    <a:p>
                      <a:endParaRPr sz="800"/>
                    </a:p>
                  </a:txBody>
                  <a:tcPr marL="0" marR="0" marT="0" marB="0"/>
                </a:tc>
                <a:tc>
                  <a:txBody>
                    <a:bodyPr/>
                    <a:lstStyle/>
                    <a:p>
                      <a:endParaRPr sz="800"/>
                    </a:p>
                  </a:txBody>
                  <a:tcPr marL="0" marR="0" marT="0" marB="0"/>
                </a:tc>
                <a:extLst>
                  <a:ext uri="{0D108BD9-81ED-4DB2-BD59-A6C34878D82A}">
                    <a16:rowId xmlns:a16="http://schemas.microsoft.com/office/drawing/2014/main" val="10005"/>
                  </a:ext>
                </a:extLst>
              </a:tr>
              <a:tr h="134112">
                <a:tc>
                  <a:txBody>
                    <a:bodyPr/>
                    <a:lstStyle/>
                    <a:p>
                      <a:pPr marL="0" marR="0" indent="0"/>
                      <a:r>
                        <a:rPr lang="tr" sz="450">
                          <a:latin typeface="Arial"/>
                        </a:rPr>
                        <a:t>&gt;4=uıxş-. ClOadsec KtK.'KıLnxrvY.mJL&lt;</a:t>
                      </a:r>
                    </a:p>
                  </a:txBody>
                  <a:tcPr marL="0" marR="0" marT="0" marB="0"/>
                </a:tc>
                <a:tc>
                  <a:txBody>
                    <a:bodyPr/>
                    <a:lstStyle/>
                    <a:p>
                      <a:endParaRPr sz="700"/>
                    </a:p>
                  </a:txBody>
                  <a:tcPr marL="0" marR="0" marT="0" marB="0"/>
                </a:tc>
                <a:tc>
                  <a:txBody>
                    <a:bodyPr/>
                    <a:lstStyle/>
                    <a:p>
                      <a:endParaRPr sz="700"/>
                    </a:p>
                  </a:txBody>
                  <a:tcPr marL="0" marR="0" marT="0" marB="0"/>
                </a:tc>
                <a:tc>
                  <a:txBody>
                    <a:bodyPr/>
                    <a:lstStyle/>
                    <a:p>
                      <a:endParaRPr sz="700"/>
                    </a:p>
                  </a:txBody>
                  <a:tcPr marL="0" marR="0" marT="0" marB="0"/>
                </a:tc>
                <a:tc>
                  <a:txBody>
                    <a:bodyPr/>
                    <a:lstStyle/>
                    <a:p>
                      <a:pPr marL="0" marR="0" indent="0" algn="just"/>
                      <a:r>
                        <a:rPr lang="tr" sz="450" b="1">
                          <a:latin typeface="Arial"/>
                        </a:rPr>
                        <a:t>H.K BASAN.</a:t>
                      </a:r>
                    </a:p>
                  </a:txBody>
                  <a:tcPr marL="0" marR="0" marT="0" marB="0"/>
                </a:tc>
                <a:tc gridSpan="2">
                  <a:txBody>
                    <a:bodyPr/>
                    <a:lstStyle/>
                    <a:p>
                      <a:pPr marL="0" marR="0" indent="0" algn="r"/>
                      <a:r>
                        <a:rPr lang="tr" sz="450">
                          <a:latin typeface="Arial"/>
                        </a:rPr>
                        <a:t>HASTANESİ</a:t>
                      </a:r>
                    </a:p>
                  </a:txBody>
                  <a:tcPr marL="0" marR="0" marT="0" marB="0" anchor="ctr"/>
                </a:tc>
                <a:tc hMerge="1">
                  <a:txBody>
                    <a:bodyPr/>
                    <a:lstStyle/>
                    <a:p>
                      <a:endParaRPr sz="700"/>
                    </a:p>
                  </a:txBody>
                  <a:tcPr marL="0" marR="0" marT="0" marB="0"/>
                </a:tc>
                <a:tc>
                  <a:txBody>
                    <a:bodyPr/>
                    <a:lstStyle/>
                    <a:p>
                      <a:pPr marL="0" marR="0" indent="0"/>
                      <a:r>
                        <a:rPr lang="tr" sz="450">
                          <a:latin typeface="Arial"/>
                        </a:rPr>
                        <a:t>r3 SAe JLAVAN U Ç</a:t>
                      </a:r>
                    </a:p>
                  </a:txBody>
                  <a:tcPr marL="0" marR="0" marT="0" marB="0"/>
                </a:tc>
                <a:tc>
                  <a:txBody>
                    <a:bodyPr/>
                    <a:lstStyle/>
                    <a:p>
                      <a:endParaRPr sz="700"/>
                    </a:p>
                  </a:txBody>
                  <a:tcPr marL="0" marR="0" marT="0" marB="0"/>
                </a:tc>
                <a:tc>
                  <a:txBody>
                    <a:bodyPr/>
                    <a:lstStyle/>
                    <a:p>
                      <a:endParaRPr sz="700"/>
                    </a:p>
                  </a:txBody>
                  <a:tcPr marL="0" marR="0" marT="0" marB="0"/>
                </a:tc>
                <a:extLst>
                  <a:ext uri="{0D108BD9-81ED-4DB2-BD59-A6C34878D82A}">
                    <a16:rowId xmlns:a16="http://schemas.microsoft.com/office/drawing/2014/main" val="10006"/>
                  </a:ext>
                </a:extLst>
              </a:tr>
              <a:tr h="124968">
                <a:tc gridSpan="2">
                  <a:txBody>
                    <a:bodyPr/>
                    <a:lstStyle/>
                    <a:p>
                      <a:pPr marL="0" marR="0" indent="0"/>
                      <a:r>
                        <a:rPr lang="tr" sz="450">
                          <a:latin typeface="Arial"/>
                        </a:rPr>
                        <a:t>"Mımuactttı Alındı {'. Altçı</a:t>
                      </a:r>
                    </a:p>
                  </a:txBody>
                  <a:tcPr marL="0" marR="0" marT="0" marB="0"/>
                </a:tc>
                <a:tc hMerge="1">
                  <a:txBody>
                    <a:bodyPr/>
                    <a:lstStyle/>
                    <a:p>
                      <a:endParaRPr sz="600"/>
                    </a:p>
                  </a:txBody>
                  <a:tcPr marL="0" marR="0" marT="0" marB="0"/>
                </a:tc>
                <a:tc gridSpan="8">
                  <a:txBody>
                    <a:bodyPr/>
                    <a:lstStyle/>
                    <a:p>
                      <a:pPr marL="0" marR="0" indent="0" algn="ctr"/>
                      <a:r>
                        <a:rPr lang="tr" sz="450">
                          <a:latin typeface="Arial"/>
                        </a:rPr>
                        <a:t>Kilo-lKa-I /hüzotYtDEaBRteF</a:t>
                      </a:r>
                    </a:p>
                  </a:txBody>
                  <a:tcPr marL="0" marR="0" marT="0" marB="0"/>
                </a:tc>
                <a:tc hMerge="1">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extLst>
                  <a:ext uri="{0D108BD9-81ED-4DB2-BD59-A6C34878D82A}">
                    <a16:rowId xmlns:a16="http://schemas.microsoft.com/office/drawing/2014/main" val="10007"/>
                  </a:ext>
                </a:extLst>
              </a:tr>
              <a:tr h="121920">
                <a:tc gridSpan="2">
                  <a:txBody>
                    <a:bodyPr/>
                    <a:lstStyle/>
                    <a:p>
                      <a:pPr marL="0" marR="0" indent="0"/>
                      <a:r>
                        <a:rPr lang="tr" sz="450">
                          <a:latin typeface="Arial"/>
                        </a:rPr>
                        <a:t>Nuausr L-ImK Mıiboı</a:t>
                      </a:r>
                    </a:p>
                  </a:txBody>
                  <a:tcPr marL="0" marR="0" marT="0" marB="0"/>
                </a:tc>
                <a:tc hMerge="1">
                  <a:txBody>
                    <a:bodyPr/>
                    <a:lstStyle/>
                    <a:p>
                      <a:endParaRPr sz="600"/>
                    </a:p>
                  </a:txBody>
                  <a:tcPr marL="0" marR="0" marT="0" marB="0"/>
                </a:tc>
                <a:tc>
                  <a:txBody>
                    <a:bodyPr/>
                    <a:lstStyle/>
                    <a:p>
                      <a:endParaRPr sz="600"/>
                    </a:p>
                  </a:txBody>
                  <a:tcPr marL="0" marR="0" marT="0" marB="0"/>
                </a:tc>
                <a:tc gridSpan="2">
                  <a:txBody>
                    <a:bodyPr/>
                    <a:lstStyle/>
                    <a:p>
                      <a:pPr marL="0" marR="0" indent="0"/>
                      <a:r>
                        <a:rPr lang="tr" sz="450">
                          <a:latin typeface="Arial"/>
                        </a:rPr>
                        <a:t>Kalecik Köy n FA«</a:t>
                      </a:r>
                    </a:p>
                  </a:txBody>
                  <a:tcPr marL="0" marR="0" marT="0" marB="0"/>
                </a:tc>
                <a:tc hMerge="1">
                  <a:txBody>
                    <a:bodyPr/>
                    <a:lstStyle/>
                    <a:p>
                      <a:endParaRPr sz="600"/>
                    </a:p>
                  </a:txBody>
                  <a:tcPr marL="0" marR="0" marT="0" marB="0"/>
                </a:tc>
                <a:tc gridSpan="4">
                  <a:txBody>
                    <a:bodyPr/>
                    <a:lstStyle/>
                    <a:p>
                      <a:pPr marL="0" marR="0" indent="0"/>
                      <a:r>
                        <a:rPr lang="tr" sz="450">
                          <a:latin typeface="Arial"/>
                        </a:rPr>
                        <a:t>Sey nrnraınjk F v önü Çeşme f h ilere /1 Jtrac Nuklaa</a:t>
                      </a:r>
                    </a:p>
                  </a:txBody>
                  <a:tcPr marL="0" marR="0" marT="0" marB="0"/>
                </a:tc>
                <a:tc hMerge="1">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tc>
                  <a:txBody>
                    <a:bodyPr/>
                    <a:lstStyle/>
                    <a:p>
                      <a:endParaRPr sz="600"/>
                    </a:p>
                  </a:txBody>
                  <a:tcPr marL="0" marR="0" marT="0" marB="0"/>
                </a:tc>
                <a:extLst>
                  <a:ext uri="{0D108BD9-81ED-4DB2-BD59-A6C34878D82A}">
                    <a16:rowId xmlns:a16="http://schemas.microsoft.com/office/drawing/2014/main" val="10008"/>
                  </a:ext>
                </a:extLst>
              </a:tr>
              <a:tr h="82296">
                <a:tc>
                  <a:txBody>
                    <a:bodyPr/>
                    <a:lstStyle/>
                    <a:p>
                      <a:endParaRPr sz="400"/>
                    </a:p>
                  </a:txBody>
                  <a:tcPr marL="0" marR="0" marT="0" marB="0"/>
                </a:tc>
                <a:tc>
                  <a:txBody>
                    <a:bodyPr/>
                    <a:lstStyle/>
                    <a:p>
                      <a:endParaRPr sz="400"/>
                    </a:p>
                  </a:txBody>
                  <a:tcPr marL="0" marR="0" marT="0" marB="0"/>
                </a:tc>
                <a:tc>
                  <a:txBody>
                    <a:bodyPr/>
                    <a:lstStyle/>
                    <a:p>
                      <a:endParaRPr sz="400"/>
                    </a:p>
                  </a:txBody>
                  <a:tcPr marL="0" marR="0" marT="0" marB="0"/>
                </a:tc>
                <a:tc>
                  <a:txBody>
                    <a:bodyPr/>
                    <a:lstStyle/>
                    <a:p>
                      <a:endParaRPr sz="400"/>
                    </a:p>
                  </a:txBody>
                  <a:tcPr marL="0" marR="0" marT="0" marB="0"/>
                </a:tc>
                <a:tc>
                  <a:txBody>
                    <a:bodyPr/>
                    <a:lstStyle/>
                    <a:p>
                      <a:endParaRPr sz="400"/>
                    </a:p>
                  </a:txBody>
                  <a:tcPr marL="0" marR="0" marT="0" marB="0"/>
                </a:tc>
                <a:tc gridSpan="2">
                  <a:txBody>
                    <a:bodyPr/>
                    <a:lstStyle/>
                    <a:p>
                      <a:pPr marL="0" marR="0" indent="0"/>
                      <a:r>
                        <a:rPr lang="tr" sz="450">
                          <a:latin typeface="Arial"/>
                        </a:rPr>
                        <a:t>PkrtFkat Ulçmt-K</a:t>
                      </a:r>
                    </a:p>
                  </a:txBody>
                  <a:tcPr marL="0" marR="0" marT="0" marB="0" anchor="b"/>
                </a:tc>
                <a:tc hMerge="1">
                  <a:txBody>
                    <a:bodyPr/>
                    <a:lstStyle/>
                    <a:p>
                      <a:endParaRPr sz="400"/>
                    </a:p>
                  </a:txBody>
                  <a:tcPr marL="0" marR="0" marT="0" marB="0"/>
                </a:tc>
                <a:tc gridSpan="3">
                  <a:txBody>
                    <a:bodyPr/>
                    <a:lstStyle/>
                    <a:p>
                      <a:pPr marL="0" marR="0" indent="0" algn="just"/>
                      <a:r>
                        <a:rPr lang="tr" sz="450">
                          <a:latin typeface="Arial"/>
                        </a:rPr>
                        <a:t>uLcna </a:t>
                      </a:r>
                      <a:r>
                        <a:rPr lang="tr" sz="400" cap="small">
                          <a:latin typeface="Times New Roman"/>
                        </a:rPr>
                        <a:t>SJk*</a:t>
                      </a:r>
                      <a:r>
                        <a:rPr lang="tr" sz="450">
                          <a:latin typeface="Arial"/>
                        </a:rPr>
                        <a:t> Ruhi Kırıttı! UBanaa</a:t>
                      </a:r>
                    </a:p>
                  </a:txBody>
                  <a:tcPr marL="0" marR="0" marT="0" marB="0" anchor="b"/>
                </a:tc>
                <a:tc hMerge="1">
                  <a:txBody>
                    <a:bodyPr/>
                    <a:lstStyle/>
                    <a:p>
                      <a:endParaRPr sz="400"/>
                    </a:p>
                  </a:txBody>
                  <a:tcPr marL="0" marR="0" marT="0" marB="0"/>
                </a:tc>
                <a:tc hMerge="1">
                  <a:txBody>
                    <a:bodyPr/>
                    <a:lstStyle/>
                    <a:p>
                      <a:endParaRPr sz="400"/>
                    </a:p>
                  </a:txBody>
                  <a:tcPr marL="0" marR="0" marT="0" marB="0"/>
                </a:tc>
                <a:extLst>
                  <a:ext uri="{0D108BD9-81ED-4DB2-BD59-A6C34878D82A}">
                    <a16:rowId xmlns:a16="http://schemas.microsoft.com/office/drawing/2014/main" val="10009"/>
                  </a:ext>
                </a:extLst>
              </a:tr>
              <a:tr h="54864">
                <a:tc>
                  <a:txBody>
                    <a:bodyPr/>
                    <a:lstStyle/>
                    <a:p>
                      <a:endParaRPr sz="300"/>
                    </a:p>
                  </a:txBody>
                  <a:tcPr marL="0" marR="0" marT="0" marB="0"/>
                </a:tc>
                <a:tc>
                  <a:txBody>
                    <a:bodyPr/>
                    <a:lstStyle/>
                    <a:p>
                      <a:endParaRPr sz="300"/>
                    </a:p>
                  </a:txBody>
                  <a:tcPr marL="0" marR="0" marT="0" marB="0"/>
                </a:tc>
                <a:tc gridSpan="3">
                  <a:txBody>
                    <a:bodyPr/>
                    <a:lstStyle/>
                    <a:p>
                      <a:endParaRPr sz="300"/>
                    </a:p>
                  </a:txBody>
                  <a:tcPr marL="0" marR="0" marT="0" marB="0"/>
                </a:tc>
                <a:tc hMerge="1">
                  <a:txBody>
                    <a:bodyPr/>
                    <a:lstStyle/>
                    <a:p>
                      <a:endParaRPr sz="300"/>
                    </a:p>
                  </a:txBody>
                  <a:tcPr marL="0" marR="0" marT="0" marB="0"/>
                </a:tc>
                <a:tc hMerge="1">
                  <a:txBody>
                    <a:bodyPr/>
                    <a:lstStyle/>
                    <a:p>
                      <a:endParaRPr sz="300"/>
                    </a:p>
                  </a:txBody>
                  <a:tcPr marL="0" marR="0" marT="0" marB="0"/>
                </a:tc>
                <a:tc gridSpan="2">
                  <a:txBody>
                    <a:bodyPr/>
                    <a:lstStyle/>
                    <a:p>
                      <a:pPr marL="0" marR="0" indent="0" algn="r"/>
                      <a:r>
                        <a:rPr lang="tr" sz="450">
                          <a:latin typeface="Arial"/>
                        </a:rPr>
                        <a:t>(Y&amp;n Mjvmhın</a:t>
                      </a:r>
                    </a:p>
                  </a:txBody>
                  <a:tcPr marL="0" marR="0" marT="0" marB="0" anchor="b"/>
                </a:tc>
                <a:tc hMerge="1">
                  <a:txBody>
                    <a:bodyPr/>
                    <a:lstStyle/>
                    <a:p>
                      <a:endParaRPr sz="300"/>
                    </a:p>
                  </a:txBody>
                  <a:tcPr marL="0" marR="0" marT="0" marB="0"/>
                </a:tc>
                <a:tc gridSpan="3">
                  <a:txBody>
                    <a:bodyPr/>
                    <a:lstStyle/>
                    <a:p>
                      <a:endParaRPr sz="300"/>
                    </a:p>
                  </a:txBody>
                  <a:tcPr marL="0" marR="0" marT="0" marB="0"/>
                </a:tc>
                <a:tc hMerge="1">
                  <a:txBody>
                    <a:bodyPr/>
                    <a:lstStyle/>
                    <a:p>
                      <a:endParaRPr sz="300"/>
                    </a:p>
                  </a:txBody>
                  <a:tcPr marL="0" marR="0" marT="0" marB="0"/>
                </a:tc>
                <a:tc hMerge="1">
                  <a:txBody>
                    <a:bodyPr/>
                    <a:lstStyle/>
                    <a:p>
                      <a:endParaRPr sz="300"/>
                    </a:p>
                  </a:txBody>
                  <a:tcPr marL="0" marR="0" marT="0" marB="0"/>
                </a:tc>
                <a:extLst>
                  <a:ext uri="{0D108BD9-81ED-4DB2-BD59-A6C34878D82A}">
                    <a16:rowId xmlns:a16="http://schemas.microsoft.com/office/drawing/2014/main" val="10010"/>
                  </a:ext>
                </a:extLst>
              </a:tr>
              <a:tr h="103632">
                <a:tc>
                  <a:txBody>
                    <a:bodyPr/>
                    <a:lstStyle/>
                    <a:p>
                      <a:endParaRPr sz="500"/>
                    </a:p>
                  </a:txBody>
                  <a:tcPr marL="0" marR="0" marT="0" marB="0"/>
                </a:tc>
                <a:tc>
                  <a:txBody>
                    <a:bodyPr/>
                    <a:lstStyle/>
                    <a:p>
                      <a:endParaRPr sz="500"/>
                    </a:p>
                  </a:txBody>
                  <a:tcPr marL="0" marR="0" marT="0" marB="0"/>
                </a:tc>
                <a:tc>
                  <a:txBody>
                    <a:bodyPr/>
                    <a:lstStyle/>
                    <a:p>
                      <a:endParaRPr sz="500"/>
                    </a:p>
                  </a:txBody>
                  <a:tcPr marL="0" marR="0" marT="0" marB="0"/>
                </a:tc>
                <a:tc>
                  <a:txBody>
                    <a:bodyPr/>
                    <a:lstStyle/>
                    <a:p>
                      <a:endParaRPr sz="500"/>
                    </a:p>
                  </a:txBody>
                  <a:tcPr marL="0" marR="0" marT="0" marB="0"/>
                </a:tc>
                <a:tc>
                  <a:txBody>
                    <a:bodyPr/>
                    <a:lstStyle/>
                    <a:p>
                      <a:endParaRPr sz="500"/>
                    </a:p>
                  </a:txBody>
                  <a:tcPr marL="0" marR="0" marT="0" marB="0"/>
                </a:tc>
                <a:tc gridSpan="4">
                  <a:txBody>
                    <a:bodyPr/>
                    <a:lstStyle/>
                    <a:p>
                      <a:pPr marL="0" marR="0" indent="368300"/>
                      <a:r>
                        <a:rPr lang="tr" sz="450">
                          <a:latin typeface="Arial"/>
                        </a:rPr>
                        <a:t>eikiitZEiKâoa lal ırak . Animi Yulı</a:t>
                      </a:r>
                    </a:p>
                  </a:txBody>
                  <a:tcPr marL="0" marR="0" marT="0" marB="0"/>
                </a:tc>
                <a:tc hMerge="1">
                  <a:txBody>
                    <a:bodyPr/>
                    <a:lstStyle/>
                    <a:p>
                      <a:endParaRPr sz="500"/>
                    </a:p>
                  </a:txBody>
                  <a:tcPr marL="0" marR="0" marT="0" marB="0"/>
                </a:tc>
                <a:tc hMerge="1">
                  <a:txBody>
                    <a:bodyPr/>
                    <a:lstStyle/>
                    <a:p>
                      <a:endParaRPr sz="500"/>
                    </a:p>
                  </a:txBody>
                  <a:tcPr marL="0" marR="0" marT="0" marB="0"/>
                </a:tc>
                <a:tc hMerge="1">
                  <a:txBody>
                    <a:bodyPr/>
                    <a:lstStyle/>
                    <a:p>
                      <a:endParaRPr sz="500"/>
                    </a:p>
                  </a:txBody>
                  <a:tcPr marL="0" marR="0" marT="0" marB="0"/>
                </a:tc>
                <a:tc>
                  <a:txBody>
                    <a:bodyPr/>
                    <a:lstStyle/>
                    <a:p>
                      <a:endParaRPr sz="500"/>
                    </a:p>
                  </a:txBody>
                  <a:tcPr marL="0" marR="0" marT="0" marB="0"/>
                </a:tc>
                <a:extLst>
                  <a:ext uri="{0D108BD9-81ED-4DB2-BD59-A6C34878D82A}">
                    <a16:rowId xmlns:a16="http://schemas.microsoft.com/office/drawing/2014/main" val="10011"/>
                  </a:ext>
                </a:extLst>
              </a:tr>
              <a:tr h="121920">
                <a:tc gridSpan="2">
                  <a:txBody>
                    <a:bodyPr/>
                    <a:lstStyle/>
                    <a:p>
                      <a:pPr marL="0" marR="0" indent="0"/>
                      <a:r>
                        <a:rPr lang="tr" sz="450">
                          <a:latin typeface="Arial"/>
                        </a:rPr>
                        <a:t>Niceniz Leh So k Tarik - Saati &lt;'Al m; Nokz</a:t>
                      </a:r>
                    </a:p>
                  </a:txBody>
                  <a:tcPr marL="0" marR="0" marT="0" marB="0" anchor="b"/>
                </a:tc>
                <a:tc hMerge="1">
                  <a:txBody>
                    <a:bodyPr/>
                    <a:lstStyle/>
                    <a:p>
                      <a:endParaRPr sz="600"/>
                    </a:p>
                  </a:txBody>
                  <a:tcPr marL="0" marR="0" marT="0" marB="0"/>
                </a:tc>
                <a:tc gridSpan="2">
                  <a:txBody>
                    <a:bodyPr/>
                    <a:lstStyle/>
                    <a:p>
                      <a:pPr marL="0" marR="0" indent="0"/>
                      <a:r>
                        <a:rPr lang="tr" sz="450">
                          <a:latin typeface="Arial"/>
                        </a:rPr>
                        <a:t>16 02 3025 .</a:t>
                      </a:r>
                    </a:p>
                  </a:txBody>
                  <a:tcPr marL="0" marR="0" marT="0" marB="0" anchor="b"/>
                </a:tc>
                <a:tc hMerge="1">
                  <a:txBody>
                    <a:bodyPr/>
                    <a:lstStyle/>
                    <a:p>
                      <a:endParaRPr sz="600"/>
                    </a:p>
                  </a:txBody>
                  <a:tcPr marL="0" marR="0" marT="0" marB="0"/>
                </a:tc>
                <a:tc>
                  <a:txBody>
                    <a:bodyPr/>
                    <a:lstStyle/>
                    <a:p>
                      <a:pPr marL="0" marR="0" indent="0"/>
                      <a:r>
                        <a:rPr lang="tr" sz="450" b="1">
                          <a:latin typeface="Arial"/>
                        </a:rPr>
                        <a:t>ı*r</a:t>
                      </a:r>
                    </a:p>
                  </a:txBody>
                  <a:tcPr marL="0" marR="0" marT="0" marB="0" anchor="b"/>
                </a:tc>
                <a:tc gridSpan="5">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extLst>
                  <a:ext uri="{0D108BD9-81ED-4DB2-BD59-A6C34878D82A}">
                    <a16:rowId xmlns:a16="http://schemas.microsoft.com/office/drawing/2014/main" val="10012"/>
                  </a:ext>
                </a:extLst>
              </a:tr>
              <a:tr h="134112">
                <a:tc gridSpan="2">
                  <a:txBody>
                    <a:bodyPr/>
                    <a:lstStyle/>
                    <a:p>
                      <a:pPr marL="0" marR="0" indent="0"/>
                      <a:r>
                        <a:rPr lang="tr" sz="450">
                          <a:latin typeface="Arial"/>
                        </a:rPr>
                        <a:t>&gt;4=uar Chıiu</a:t>
                      </a:r>
                    </a:p>
                  </a:txBody>
                  <a:tcPr marL="0" marR="0" marT="0" marB="0" anchor="ctr"/>
                </a:tc>
                <a:tc hMerge="1">
                  <a:txBody>
                    <a:bodyPr/>
                    <a:lstStyle/>
                    <a:p>
                      <a:endParaRPr sz="700"/>
                    </a:p>
                  </a:txBody>
                  <a:tcPr marL="0" marR="0" marT="0" marB="0"/>
                </a:tc>
                <a:tc gridSpan="8">
                  <a:txBody>
                    <a:bodyPr/>
                    <a:lstStyle/>
                    <a:p>
                      <a:pPr marL="0" marR="0" indent="0" algn="ctr"/>
                      <a:r>
                        <a:rPr lang="tr" sz="450">
                          <a:latin typeface="Arial"/>
                        </a:rPr>
                        <a:t>SU ANALİZLERİ</a:t>
                      </a:r>
                    </a:p>
                  </a:txBody>
                  <a:tcPr marL="0" marR="0" marT="0" marB="0" anchor="ctr"/>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extLst>
                  <a:ext uri="{0D108BD9-81ED-4DB2-BD59-A6C34878D82A}">
                    <a16:rowId xmlns:a16="http://schemas.microsoft.com/office/drawing/2014/main" val="10013"/>
                  </a:ext>
                </a:extLst>
              </a:tr>
              <a:tr h="124968">
                <a:tc gridSpan="2">
                  <a:txBody>
                    <a:bodyPr/>
                    <a:lstStyle/>
                    <a:p>
                      <a:pPr marL="0" marR="0" indent="0"/>
                      <a:r>
                        <a:rPr lang="tr" sz="400" cap="small">
                          <a:latin typeface="Times New Roman"/>
                        </a:rPr>
                        <a:t>Nussuzciks</a:t>
                      </a:r>
                      <a:r>
                        <a:rPr lang="tr" sz="450">
                          <a:latin typeface="Arial"/>
                        </a:rPr>
                        <a:t> Cin» .' Âıt Maziası .ÜretFtniui Ah</a:t>
                      </a:r>
                    </a:p>
                  </a:txBody>
                  <a:tcPr marL="0" marR="0" marT="0" marB="0" anchor="ctr"/>
                </a:tc>
                <a:tc hMerge="1">
                  <a:txBody>
                    <a:bodyPr/>
                    <a:lstStyle/>
                    <a:p>
                      <a:endParaRPr sz="600"/>
                    </a:p>
                  </a:txBody>
                  <a:tcPr marL="0" marR="0" marT="0" marB="0"/>
                </a:tc>
                <a:tc gridSpan="3">
                  <a:txBody>
                    <a:bodyPr/>
                    <a:lstStyle/>
                    <a:p>
                      <a:pPr marL="0" marR="0" indent="0" algn="ctr"/>
                      <a:r>
                        <a:rPr lang="tr" sz="450">
                          <a:latin typeface="Arial"/>
                        </a:rPr>
                        <a:t>İÇME KULLA3A4A S7YV</a:t>
                      </a:r>
                    </a:p>
                  </a:txBody>
                  <a:tcPr marL="0" marR="0" marT="0" marB="0" anchor="ctr"/>
                </a:tc>
                <a:tc hMerge="1">
                  <a:txBody>
                    <a:bodyPr/>
                    <a:lstStyle/>
                    <a:p>
                      <a:endParaRPr sz="600"/>
                    </a:p>
                  </a:txBody>
                  <a:tcPr marL="0" marR="0" marT="0" marB="0"/>
                </a:tc>
                <a:tc hMerge="1">
                  <a:txBody>
                    <a:bodyPr/>
                    <a:lstStyle/>
                    <a:p>
                      <a:endParaRPr sz="600"/>
                    </a:p>
                  </a:txBody>
                  <a:tcPr marL="0" marR="0" marT="0" marB="0"/>
                </a:tc>
                <a:tc gridSpan="2">
                  <a:txBody>
                    <a:bodyPr/>
                    <a:lstStyle/>
                    <a:p>
                      <a:pPr marL="0" marR="0" indent="279400"/>
                      <a:r>
                        <a:rPr lang="tr" sz="450">
                          <a:latin typeface="Arial"/>
                        </a:rPr>
                        <a:t>—</a:t>
                      </a:r>
                    </a:p>
                  </a:txBody>
                  <a:tcPr marL="0" marR="0" marT="0" marB="0" anchor="ctr"/>
                </a:tc>
                <a:tc hMerge="1">
                  <a:txBody>
                    <a:bodyPr/>
                    <a:lstStyle/>
                    <a:p>
                      <a:endParaRPr sz="600"/>
                    </a:p>
                  </a:txBody>
                  <a:tcPr marL="0" marR="0" marT="0" marB="0"/>
                </a:tc>
                <a:tc>
                  <a:txBody>
                    <a:bodyPr/>
                    <a:lstStyle/>
                    <a:p>
                      <a:pPr marL="0" marR="243400" indent="0" algn="r"/>
                      <a:r>
                        <a:rPr lang="tr" sz="450">
                          <a:latin typeface="Arial"/>
                        </a:rPr>
                        <a:t>—</a:t>
                      </a:r>
                    </a:p>
                  </a:txBody>
                  <a:tcPr marL="0" marR="0" marT="0" marB="0" anchor="ctr"/>
                </a:tc>
                <a:tc>
                  <a:txBody>
                    <a:bodyPr/>
                    <a:lstStyle/>
                    <a:p>
                      <a:endParaRPr sz="600"/>
                    </a:p>
                  </a:txBody>
                  <a:tcPr marL="0" marR="0" marT="0" marB="0"/>
                </a:tc>
                <a:tc>
                  <a:txBody>
                    <a:bodyPr/>
                    <a:lstStyle/>
                    <a:p>
                      <a:endParaRPr sz="600"/>
                    </a:p>
                  </a:txBody>
                  <a:tcPr marL="0" marR="0" marT="0" marB="0"/>
                </a:tc>
                <a:extLst>
                  <a:ext uri="{0D108BD9-81ED-4DB2-BD59-A6C34878D82A}">
                    <a16:rowId xmlns:a16="http://schemas.microsoft.com/office/drawing/2014/main" val="10014"/>
                  </a:ext>
                </a:extLst>
              </a:tr>
              <a:tr h="124968">
                <a:tc gridSpan="2">
                  <a:txBody>
                    <a:bodyPr/>
                    <a:lstStyle/>
                    <a:p>
                      <a:pPr marL="0" marR="0" indent="0"/>
                      <a:r>
                        <a:rPr lang="tr" sz="450">
                          <a:latin typeface="Arial"/>
                        </a:rPr>
                        <a:t>Nusıocöı Ambalaj Şali / Etiket ı' MıLar.</a:t>
                      </a:r>
                    </a:p>
                  </a:txBody>
                  <a:tcPr marL="0" marR="0" marT="0" marB="0"/>
                </a:tc>
                <a:tc hMerge="1">
                  <a:txBody>
                    <a:bodyPr/>
                    <a:lstStyle/>
                    <a:p>
                      <a:endParaRPr sz="600"/>
                    </a:p>
                  </a:txBody>
                  <a:tcPr marL="0" marR="0" marT="0" marB="0"/>
                </a:tc>
                <a:tc>
                  <a:txBody>
                    <a:bodyPr/>
                    <a:lstStyle/>
                    <a:p>
                      <a:endParaRPr sz="600"/>
                    </a:p>
                  </a:txBody>
                  <a:tcPr marL="0" marR="0" marT="0" marB="0"/>
                </a:tc>
                <a:tc>
                  <a:txBody>
                    <a:bodyPr/>
                    <a:lstStyle/>
                    <a:p>
                      <a:endParaRPr sz="600"/>
                    </a:p>
                  </a:txBody>
                  <a:tcPr marL="0" marR="0" marT="0" marB="0"/>
                </a:tc>
                <a:tc>
                  <a:txBody>
                    <a:bodyPr/>
                    <a:lstStyle/>
                    <a:p>
                      <a:endParaRPr sz="600"/>
                    </a:p>
                  </a:txBody>
                  <a:tcPr marL="0" marR="0" marT="0" marB="0"/>
                </a:tc>
                <a:tc gridSpan="2">
                  <a:txBody>
                    <a:bodyPr/>
                    <a:lstStyle/>
                    <a:p>
                      <a:pPr marL="0" marR="0" indent="0" algn="ctr"/>
                      <a:r>
                        <a:rPr lang="en-US" sz="450">
                          <a:latin typeface="Arial"/>
                        </a:rPr>
                        <a:t>ET33T7.cz</a:t>
                      </a:r>
                    </a:p>
                  </a:txBody>
                  <a:tcPr marL="0" marR="0" marT="0" marB="0"/>
                </a:tc>
                <a:tc hMerge="1">
                  <a:txBody>
                    <a:bodyPr/>
                    <a:lstStyle/>
                    <a:p>
                      <a:endParaRPr sz="600"/>
                    </a:p>
                  </a:txBody>
                  <a:tcPr marL="0" marR="0" marT="0" marB="0"/>
                </a:tc>
                <a:tc gridSpan="3">
                  <a:txBody>
                    <a:bodyPr/>
                    <a:lstStyle/>
                    <a:p>
                      <a:pPr marL="0" marR="0" indent="0" algn="ctr"/>
                      <a:r>
                        <a:rPr lang="tr" sz="450">
                          <a:latin typeface="Arial"/>
                        </a:rPr>
                        <a:t>ı.ı</a:t>
                      </a:r>
                    </a:p>
                  </a:txBody>
                  <a:tcPr marL="0" marR="0" marT="0" marB="0"/>
                </a:tc>
                <a:tc hMerge="1">
                  <a:txBody>
                    <a:bodyPr/>
                    <a:lstStyle/>
                    <a:p>
                      <a:endParaRPr sz="600"/>
                    </a:p>
                  </a:txBody>
                  <a:tcPr marL="0" marR="0" marT="0" marB="0"/>
                </a:tc>
                <a:tc hMerge="1">
                  <a:txBody>
                    <a:bodyPr/>
                    <a:lstStyle/>
                    <a:p>
                      <a:endParaRPr sz="600"/>
                    </a:p>
                  </a:txBody>
                  <a:tcPr marL="0" marR="0" marT="0" marB="0"/>
                </a:tc>
                <a:extLst>
                  <a:ext uri="{0D108BD9-81ED-4DB2-BD59-A6C34878D82A}">
                    <a16:rowId xmlns:a16="http://schemas.microsoft.com/office/drawing/2014/main" val="10015"/>
                  </a:ext>
                </a:extLst>
              </a:tr>
              <a:tr h="124968">
                <a:tc gridSpan="2">
                  <a:txBody>
                    <a:bodyPr/>
                    <a:lstStyle/>
                    <a:p>
                      <a:pPr marL="0" marR="0" indent="0"/>
                      <a:r>
                        <a:rPr lang="tr" sz="450">
                          <a:latin typeface="Arial"/>
                        </a:rPr>
                        <a:t>'Uhuara lbm« . Sut Kci Tu,' Ful -i-' S=&lt;</a:t>
                      </a:r>
                    </a:p>
                  </a:txBody>
                  <a:tcPr marL="0" marR="0" marT="0" marB="0" anchor="ctr"/>
                </a:tc>
                <a:tc hMerge="1">
                  <a:txBody>
                    <a:bodyPr/>
                    <a:lstStyle/>
                    <a:p>
                      <a:endParaRPr sz="600"/>
                    </a:p>
                  </a:txBody>
                  <a:tcPr marL="0" marR="0" marT="0" marB="0"/>
                </a:tc>
                <a:tc gridSpan="2">
                  <a:txBody>
                    <a:bodyPr/>
                    <a:lstStyle/>
                    <a:p>
                      <a:endParaRPr sz="600"/>
                    </a:p>
                  </a:txBody>
                  <a:tcPr marL="0" marR="0" marT="0" marB="0"/>
                </a:tc>
                <a:tc hMerge="1">
                  <a:txBody>
                    <a:bodyPr/>
                    <a:lstStyle/>
                    <a:p>
                      <a:endParaRPr sz="600"/>
                    </a:p>
                  </a:txBody>
                  <a:tcPr marL="0" marR="0" marT="0" marB="0"/>
                </a:tc>
                <a:tc>
                  <a:txBody>
                    <a:bodyPr/>
                    <a:lstStyle/>
                    <a:p>
                      <a:endParaRPr sz="600"/>
                    </a:p>
                  </a:txBody>
                  <a:tcPr marL="0" marR="0" marT="0" marB="0"/>
                </a:tc>
                <a:tc gridSpan="2">
                  <a:txBody>
                    <a:bodyPr/>
                    <a:lstStyle/>
                    <a:p>
                      <a:pPr marL="0" marR="0" indent="279400"/>
                      <a:r>
                        <a:rPr lang="tr" sz="450">
                          <a:latin typeface="Arial"/>
                        </a:rPr>
                        <a:t>—</a:t>
                      </a:r>
                    </a:p>
                  </a:txBody>
                  <a:tcPr marL="0" marR="0" marT="0" marB="0" anchor="ctr"/>
                </a:tc>
                <a:tc hMerge="1">
                  <a:txBody>
                    <a:bodyPr/>
                    <a:lstStyle/>
                    <a:p>
                      <a:endParaRPr sz="600"/>
                    </a:p>
                  </a:txBody>
                  <a:tcPr marL="0" marR="0" marT="0" marB="0"/>
                </a:tc>
                <a:tc gridSpan="3">
                  <a:txBody>
                    <a:bodyPr/>
                    <a:lstStyle/>
                    <a:p>
                      <a:pPr marL="0" marR="0" indent="0" algn="ctr"/>
                      <a:r>
                        <a:rPr lang="tr" sz="450">
                          <a:latin typeface="Arial"/>
                        </a:rPr>
                        <a:t>—</a:t>
                      </a:r>
                    </a:p>
                  </a:txBody>
                  <a:tcPr marL="0" marR="0" marT="0" marB="0" anchor="ctr"/>
                </a:tc>
                <a:tc hMerge="1">
                  <a:txBody>
                    <a:bodyPr/>
                    <a:lstStyle/>
                    <a:p>
                      <a:endParaRPr sz="600"/>
                    </a:p>
                  </a:txBody>
                  <a:tcPr marL="0" marR="0" marT="0" marB="0"/>
                </a:tc>
                <a:tc hMerge="1">
                  <a:txBody>
                    <a:bodyPr/>
                    <a:lstStyle/>
                    <a:p>
                      <a:endParaRPr sz="600"/>
                    </a:p>
                  </a:txBody>
                  <a:tcPr marL="0" marR="0" marT="0" marB="0"/>
                </a:tc>
                <a:extLst>
                  <a:ext uri="{0D108BD9-81ED-4DB2-BD59-A6C34878D82A}">
                    <a16:rowId xmlns:a16="http://schemas.microsoft.com/office/drawing/2014/main" val="10016"/>
                  </a:ext>
                </a:extLst>
              </a:tr>
              <a:tr h="121920">
                <a:tc gridSpan="2">
                  <a:txBody>
                    <a:bodyPr/>
                    <a:lstStyle/>
                    <a:p>
                      <a:pPr marL="0" marR="0" indent="0"/>
                      <a:r>
                        <a:rPr lang="tr" sz="450">
                          <a:latin typeface="Arial"/>
                        </a:rPr>
                        <a:t>Milû: Thxumu / Tıt*ııl-fed^B»r Tıarini.' Kıı</a:t>
                      </a:r>
                    </a:p>
                  </a:txBody>
                  <a:tcPr marL="0" marR="0" marT="0" marB="0" anchor="b"/>
                </a:tc>
                <a:tc hMerge="1">
                  <a:txBody>
                    <a:bodyPr/>
                    <a:lstStyle/>
                    <a:p>
                      <a:endParaRPr sz="600"/>
                    </a:p>
                  </a:txBody>
                  <a:tcPr marL="0" marR="0" marT="0" marB="0"/>
                </a:tc>
                <a:tc gridSpan="2">
                  <a:txBody>
                    <a:bodyPr/>
                    <a:lstStyle/>
                    <a:p>
                      <a:pPr marL="0" marR="0" indent="0"/>
                      <a:r>
                        <a:rPr lang="tr" sz="450">
                          <a:latin typeface="Arial"/>
                        </a:rPr>
                        <a:t>MCHCRLO</a:t>
                      </a:r>
                    </a:p>
                  </a:txBody>
                  <a:tcPr marL="0" marR="0" marT="0" marB="0"/>
                </a:tc>
                <a:tc hMerge="1">
                  <a:txBody>
                    <a:bodyPr/>
                    <a:lstStyle/>
                    <a:p>
                      <a:endParaRPr sz="600"/>
                    </a:p>
                  </a:txBody>
                  <a:tcPr marL="0" marR="0" marT="0" marB="0"/>
                </a:tc>
                <a:tc>
                  <a:txBody>
                    <a:bodyPr/>
                    <a:lstStyle/>
                    <a:p>
                      <a:pPr marL="0" marR="0" indent="0" algn="ctr"/>
                      <a:r>
                        <a:rPr lang="tr" sz="450" b="1">
                          <a:latin typeface="Arial"/>
                        </a:rPr>
                        <a:t>—</a:t>
                      </a:r>
                    </a:p>
                  </a:txBody>
                  <a:tcPr marL="0" marR="0" marT="0" marB="0" anchor="ctr"/>
                </a:tc>
                <a:tc gridSpan="2">
                  <a:txBody>
                    <a:bodyPr/>
                    <a:lstStyle/>
                    <a:p>
                      <a:pPr marL="0" marR="0" indent="279400"/>
                      <a:r>
                        <a:rPr lang="tr" sz="450">
                          <a:latin typeface="Arial"/>
                        </a:rPr>
                        <a:t>—</a:t>
                      </a:r>
                    </a:p>
                  </a:txBody>
                  <a:tcPr marL="0" marR="0" marT="0" marB="0" anchor="ctr"/>
                </a:tc>
                <a:tc hMerge="1">
                  <a:txBody>
                    <a:bodyPr/>
                    <a:lstStyle/>
                    <a:p>
                      <a:endParaRPr sz="600"/>
                    </a:p>
                  </a:txBody>
                  <a:tcPr marL="0" marR="0" marT="0" marB="0"/>
                </a:tc>
                <a:tc gridSpan="3">
                  <a:txBody>
                    <a:bodyPr/>
                    <a:lstStyle/>
                    <a:p>
                      <a:pPr marL="0" marR="0" indent="482600" algn="just"/>
                      <a:r>
                        <a:rPr lang="tr" sz="450">
                          <a:latin typeface="Arial"/>
                        </a:rPr>
                        <a:t>—</a:t>
                      </a:r>
                    </a:p>
                  </a:txBody>
                  <a:tcPr marL="0" marR="0" marT="0" marB="0" anchor="ctr"/>
                </a:tc>
                <a:tc hMerge="1">
                  <a:txBody>
                    <a:bodyPr/>
                    <a:lstStyle/>
                    <a:p>
                      <a:endParaRPr sz="600"/>
                    </a:p>
                  </a:txBody>
                  <a:tcPr marL="0" marR="0" marT="0" marB="0"/>
                </a:tc>
                <a:tc hMerge="1">
                  <a:txBody>
                    <a:bodyPr/>
                    <a:lstStyle/>
                    <a:p>
                      <a:endParaRPr sz="600"/>
                    </a:p>
                  </a:txBody>
                  <a:tcPr marL="0" marR="0" marT="0" marB="0"/>
                </a:tc>
                <a:extLst>
                  <a:ext uri="{0D108BD9-81ED-4DB2-BD59-A6C34878D82A}">
                    <a16:rowId xmlns:a16="http://schemas.microsoft.com/office/drawing/2014/main" val="10017"/>
                  </a:ext>
                </a:extLst>
              </a:tr>
              <a:tr h="128016">
                <a:tc gridSpan="2">
                  <a:txBody>
                    <a:bodyPr/>
                    <a:lstStyle/>
                    <a:p>
                      <a:pPr marL="0" marR="0" indent="0"/>
                      <a:r>
                        <a:rPr lang="tr" sz="450">
                          <a:latin typeface="Arial"/>
                        </a:rPr>
                        <a:t>rıûoaFdkd. L:şXkrtU5Sunwj</a:t>
                      </a:r>
                    </a:p>
                  </a:txBody>
                  <a:tcPr marL="0" marR="0" marT="0" marB="0" anchor="b"/>
                </a:tc>
                <a:tc hMerge="1">
                  <a:txBody>
                    <a:bodyPr/>
                    <a:lstStyle/>
                    <a:p>
                      <a:endParaRPr sz="700"/>
                    </a:p>
                  </a:txBody>
                  <a:tcPr marL="0" marR="0" marT="0" marB="0"/>
                </a:tc>
                <a:tc gridSpan="8">
                  <a:txBody>
                    <a:bodyPr/>
                    <a:lstStyle/>
                    <a:p>
                      <a:pPr marL="0" marR="0" indent="0" algn="ctr"/>
                      <a:r>
                        <a:rPr lang="tr" sz="450">
                          <a:latin typeface="Arial"/>
                        </a:rPr>
                        <a:t>RİZE T.. ÖZEL. OASE MDD0MJOC0</a:t>
                      </a:r>
                    </a:p>
                  </a:txBody>
                  <a:tcPr marL="0" marR="0" marT="0" marB="0" anchor="b"/>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extLst>
                  <a:ext uri="{0D108BD9-81ED-4DB2-BD59-A6C34878D82A}">
                    <a16:rowId xmlns:a16="http://schemas.microsoft.com/office/drawing/2014/main" val="10018"/>
                  </a:ext>
                </a:extLst>
              </a:tr>
              <a:tr h="121920">
                <a:tc gridSpan="2">
                  <a:txBody>
                    <a:bodyPr/>
                    <a:lstStyle/>
                    <a:p>
                      <a:pPr marL="0" marR="0" indent="0"/>
                      <a:r>
                        <a:rPr lang="tr" sz="450">
                          <a:latin typeface="Arial"/>
                        </a:rPr>
                        <a:t>\t*Llw Ton w Ne» </a:t>
                      </a:r>
                      <a:r>
                        <a:rPr lang="tr" sz="550" i="1">
                          <a:latin typeface="Times New Roman"/>
                        </a:rPr>
                        <a:t>i</a:t>
                      </a:r>
                      <a:r>
                        <a:rPr lang="tr" sz="450">
                          <a:latin typeface="Arial"/>
                        </a:rPr>
                        <a:t> ZüraJ Tc-h w Mı</a:t>
                      </a:r>
                    </a:p>
                  </a:txBody>
                  <a:tcPr marL="0" marR="0" marT="0" marB="0" anchor="b"/>
                </a:tc>
                <a:tc hMerge="1">
                  <a:txBody>
                    <a:bodyPr/>
                    <a:lstStyle/>
                    <a:p>
                      <a:endParaRPr sz="600"/>
                    </a:p>
                  </a:txBody>
                  <a:tcPr marL="0" marR="0" marT="0" marB="0"/>
                </a:tc>
                <a:tc>
                  <a:txBody>
                    <a:bodyPr/>
                    <a:lstStyle/>
                    <a:p>
                      <a:endParaRPr sz="600"/>
                    </a:p>
                  </a:txBody>
                  <a:tcPr marL="0" marR="0" marT="0" marB="0"/>
                </a:tc>
                <a:tc>
                  <a:txBody>
                    <a:bodyPr/>
                    <a:lstStyle/>
                    <a:p>
                      <a:endParaRPr sz="600"/>
                    </a:p>
                  </a:txBody>
                  <a:tcPr marL="0" marR="0" marT="0" marB="0"/>
                </a:tc>
                <a:tc>
                  <a:txBody>
                    <a:bodyPr/>
                    <a:lstStyle/>
                    <a:p>
                      <a:endParaRPr sz="600"/>
                    </a:p>
                  </a:txBody>
                  <a:tcPr marL="0" marR="0" marT="0" marB="0"/>
                </a:tc>
                <a:tc gridSpan="5">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extLst>
                  <a:ext uri="{0D108BD9-81ED-4DB2-BD59-A6C34878D82A}">
                    <a16:rowId xmlns:a16="http://schemas.microsoft.com/office/drawing/2014/main" val="10019"/>
                  </a:ext>
                </a:extLst>
              </a:tr>
              <a:tr h="134112">
                <a:tc gridSpan="2">
                  <a:txBody>
                    <a:bodyPr/>
                    <a:lstStyle/>
                    <a:p>
                      <a:pPr marL="0" marR="0" indent="0"/>
                      <a:r>
                        <a:rPr lang="tr" sz="450">
                          <a:latin typeface="Arial"/>
                        </a:rPr>
                        <a:t>3cyın Tarih Say: f tlha Ört ten Bel ye Tarih Sayı</a:t>
                      </a:r>
                    </a:p>
                  </a:txBody>
                  <a:tcPr marL="0" marR="0" marT="0" marB="0" anchor="b"/>
                </a:tc>
                <a:tc hMerge="1">
                  <a:txBody>
                    <a:bodyPr/>
                    <a:lstStyle/>
                    <a:p>
                      <a:endParaRPr sz="700"/>
                    </a:p>
                  </a:txBody>
                  <a:tcPr marL="0" marR="0" marT="0" marB="0"/>
                </a:tc>
                <a:tc gridSpan="4">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gridSpan="4">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extLst>
                  <a:ext uri="{0D108BD9-81ED-4DB2-BD59-A6C34878D82A}">
                    <a16:rowId xmlns:a16="http://schemas.microsoft.com/office/drawing/2014/main" val="10020"/>
                  </a:ext>
                </a:extLst>
              </a:tr>
              <a:tr h="124968">
                <a:tc gridSpan="2">
                  <a:txBody>
                    <a:bodyPr/>
                    <a:lstStyle/>
                    <a:p>
                      <a:pPr marL="0" marR="0" indent="0"/>
                      <a:r>
                        <a:rPr lang="tr" sz="450">
                          <a:latin typeface="Arial"/>
                        </a:rPr>
                        <a:t>&gt;1= uranı Di»urlu</a:t>
                      </a:r>
                    </a:p>
                  </a:txBody>
                  <a:tcPr marL="0" marR="0" marT="0" marB="0" anchor="ctr"/>
                </a:tc>
                <a:tc hMerge="1">
                  <a:txBody>
                    <a:bodyPr/>
                    <a:lstStyle/>
                    <a:p>
                      <a:endParaRPr sz="600"/>
                    </a:p>
                  </a:txBody>
                  <a:tcPr marL="0" marR="0" marT="0" marB="0"/>
                </a:tc>
                <a:tc gridSpan="3">
                  <a:txBody>
                    <a:bodyPr/>
                    <a:lstStyle/>
                    <a:p>
                      <a:pPr marL="0" marR="0" indent="0" algn="ctr"/>
                      <a:r>
                        <a:rPr lang="tr" sz="450">
                          <a:latin typeface="Arial"/>
                        </a:rPr>
                        <a:t>Amlitt TS </a:t>
                      </a:r>
                      <a:r>
                        <a:rPr lang="tr" sz="450" baseline="-25000">
                          <a:latin typeface="Arial"/>
                        </a:rPr>
                        <a:t>f</a:t>
                      </a:r>
                      <a:r>
                        <a:rPr lang="tr" sz="450">
                          <a:latin typeface="Arial"/>
                        </a:rPr>
                        <a:t>«</a:t>
                      </a:r>
                    </a:p>
                  </a:txBody>
                  <a:tcPr marL="0" marR="0" marT="0" marB="0" anchor="ctr"/>
                </a:tc>
                <a:tc hMerge="1">
                  <a:txBody>
                    <a:bodyPr/>
                    <a:lstStyle/>
                    <a:p>
                      <a:endParaRPr sz="600"/>
                    </a:p>
                  </a:txBody>
                  <a:tcPr marL="0" marR="0" marT="0" marB="0"/>
                </a:tc>
                <a:tc hMerge="1">
                  <a:txBody>
                    <a:bodyPr/>
                    <a:lstStyle/>
                    <a:p>
                      <a:endParaRPr sz="600"/>
                    </a:p>
                  </a:txBody>
                  <a:tcPr marL="0" marR="0" marT="0" marB="0"/>
                </a:tc>
                <a:tc gridSpan="5">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extLst>
                  <a:ext uri="{0D108BD9-81ED-4DB2-BD59-A6C34878D82A}">
                    <a16:rowId xmlns:a16="http://schemas.microsoft.com/office/drawing/2014/main" val="10021"/>
                  </a:ext>
                </a:extLst>
              </a:tr>
              <a:tr h="124968">
                <a:tc gridSpan="2">
                  <a:txBody>
                    <a:bodyPr/>
                    <a:lstStyle/>
                    <a:p>
                      <a:pPr marL="0" marR="0" indent="0"/>
                      <a:r>
                        <a:rPr lang="tr" sz="450">
                          <a:latin typeface="Arial"/>
                        </a:rPr>
                        <a:t>Nam* »cila:</a:t>
                      </a:r>
                    </a:p>
                  </a:txBody>
                  <a:tcPr marL="0" marR="0" marT="0" marB="0" anchor="b"/>
                </a:tc>
                <a:tc hMerge="1">
                  <a:txBody>
                    <a:bodyPr/>
                    <a:lstStyle/>
                    <a:p>
                      <a:endParaRPr sz="600"/>
                    </a:p>
                  </a:txBody>
                  <a:tcPr marL="0" marR="0" marT="0" marB="0"/>
                </a:tc>
                <a:tc gridSpan="4">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tc gridSpan="4">
                  <a:txBody>
                    <a:bodyPr/>
                    <a:lstStyle/>
                    <a:p>
                      <a:pPr marL="0" marR="0" indent="0" algn="ctr"/>
                      <a:r>
                        <a:rPr lang="tr" sz="450">
                          <a:latin typeface="Arial"/>
                        </a:rPr>
                        <a:t>—</a:t>
                      </a:r>
                    </a:p>
                  </a:txBody>
                  <a:tcPr marL="0" marR="0" marT="0" marB="0" anchor="ctr"/>
                </a:tc>
                <a:tc hMerge="1">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extLst>
                  <a:ext uri="{0D108BD9-81ED-4DB2-BD59-A6C34878D82A}">
                    <a16:rowId xmlns:a16="http://schemas.microsoft.com/office/drawing/2014/main" val="10022"/>
                  </a:ext>
                </a:extLst>
              </a:tr>
              <a:tr h="124968">
                <a:tc gridSpan="2">
                  <a:txBody>
                    <a:bodyPr/>
                    <a:lstStyle/>
                    <a:p>
                      <a:pPr marL="0" marR="0" indent="0"/>
                      <a:r>
                        <a:rPr lang="tr" sz="450">
                          <a:latin typeface="Arial"/>
                        </a:rPr>
                        <a:t>ÂnauCC R«|Lc!u/F&gt;4i| Tarihi</a:t>
                      </a:r>
                    </a:p>
                  </a:txBody>
                  <a:tcPr marL="0" marR="0" marT="0" marB="0"/>
                </a:tc>
                <a:tc hMerge="1">
                  <a:txBody>
                    <a:bodyPr/>
                    <a:lstStyle/>
                    <a:p>
                      <a:endParaRPr sz="600"/>
                    </a:p>
                  </a:txBody>
                  <a:tcPr marL="0" marR="0" marT="0" marB="0"/>
                </a:tc>
                <a:tc gridSpan="4">
                  <a:txBody>
                    <a:bodyPr/>
                    <a:lstStyle/>
                    <a:p>
                      <a:pPr marL="0" marR="0" indent="0" algn="ctr"/>
                      <a:r>
                        <a:rPr lang="tr" sz="450">
                          <a:latin typeface="Arial"/>
                        </a:rPr>
                        <a:t>IIUJÛ2S ıw</a:t>
                      </a:r>
                    </a:p>
                  </a:txBody>
                  <a:tcPr marL="0" marR="0" marT="0" marB="0"/>
                </a:tc>
                <a:tc hMerge="1">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tc gridSpan="4">
                  <a:txBody>
                    <a:bodyPr/>
                    <a:lstStyle/>
                    <a:p>
                      <a:pPr marL="0" marR="0" indent="0" algn="ctr"/>
                      <a:r>
                        <a:rPr lang="tr" sz="450">
                          <a:latin typeface="Arial"/>
                        </a:rPr>
                        <a:t>20 02X2516 50</a:t>
                      </a:r>
                    </a:p>
                  </a:txBody>
                  <a:tcPr marL="0" marR="0" marT="0" marB="0"/>
                </a:tc>
                <a:tc hMerge="1">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extLst>
                  <a:ext uri="{0D108BD9-81ED-4DB2-BD59-A6C34878D82A}">
                    <a16:rowId xmlns:a16="http://schemas.microsoft.com/office/drawing/2014/main" val="10023"/>
                  </a:ext>
                </a:extLst>
              </a:tr>
              <a:tr h="146304">
                <a:tc gridSpan="2">
                  <a:txBody>
                    <a:bodyPr/>
                    <a:lstStyle/>
                    <a:p>
                      <a:pPr marL="0" marR="0" indent="0"/>
                      <a:r>
                        <a:rPr lang="tr" sz="450">
                          <a:latin typeface="Arial"/>
                        </a:rPr>
                        <a:t>Rap rı arı.* Tarih i</a:t>
                      </a:r>
                    </a:p>
                  </a:txBody>
                  <a:tcPr marL="0" marR="0" marT="0" marB="0"/>
                </a:tc>
                <a:tc hMerge="1">
                  <a:txBody>
                    <a:bodyPr/>
                    <a:lstStyle/>
                    <a:p>
                      <a:endParaRPr sz="700"/>
                    </a:p>
                  </a:txBody>
                  <a:tcPr marL="0" marR="0" marT="0" marB="0"/>
                </a:tc>
                <a:tc gridSpan="8">
                  <a:txBody>
                    <a:bodyPr/>
                    <a:lstStyle/>
                    <a:p>
                      <a:pPr marL="0" marR="0" indent="495300"/>
                      <a:r>
                        <a:rPr lang="tr" sz="450">
                          <a:latin typeface="Arial"/>
                        </a:rPr>
                        <a:t>21012O2S</a:t>
                      </a:r>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extLst>
                  <a:ext uri="{0D108BD9-81ED-4DB2-BD59-A6C34878D82A}">
                    <a16:rowId xmlns:a16="http://schemas.microsoft.com/office/drawing/2014/main" val="10024"/>
                  </a:ext>
                </a:extLst>
              </a:tr>
              <a:tr h="128016">
                <a:tc gridSpan="10">
                  <a:txBody>
                    <a:bodyPr/>
                    <a:lstStyle/>
                    <a:p>
                      <a:pPr marL="0" marR="0" indent="0" defTabSz="262128">
                        <a:tabLst/>
                      </a:pPr>
                      <a:r>
                        <a:rPr lang="tr" sz="750">
                          <a:latin typeface="Calibri"/>
                        </a:rPr>
                        <a:t>-----55xoınoLOâîK </a:t>
                      </a:r>
                      <a:r>
                        <a:rPr lang="en-US" sz="650" cap="small">
                          <a:latin typeface="Times New Roman"/>
                        </a:rPr>
                        <a:t>axutzi.es.</a:t>
                      </a:r>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extLst>
                  <a:ext uri="{0D108BD9-81ED-4DB2-BD59-A6C34878D82A}">
                    <a16:rowId xmlns:a16="http://schemas.microsoft.com/office/drawing/2014/main" val="10025"/>
                  </a:ext>
                </a:extLst>
              </a:tr>
              <a:tr h="173736">
                <a:tc>
                  <a:txBody>
                    <a:bodyPr/>
                    <a:lstStyle/>
                    <a:p>
                      <a:pPr marL="0" marR="0" indent="317500"/>
                      <a:r>
                        <a:rPr lang="tr" sz="450">
                          <a:latin typeface="Arial"/>
                        </a:rPr>
                        <a:t>C </a:t>
                      </a:r>
                      <a:r>
                        <a:rPr lang="tr" sz="400" cap="small">
                          <a:latin typeface="Times New Roman"/>
                        </a:rPr>
                        <a:t>îâjiİmi</a:t>
                      </a:r>
                      <a:r>
                        <a:rPr lang="tr" sz="450">
                          <a:latin typeface="Arial"/>
                        </a:rPr>
                        <a:t> AajZhkT</a:t>
                      </a:r>
                    </a:p>
                  </a:txBody>
                  <a:tcPr marL="0" marR="0" marT="0" marB="0" anchor="ctr"/>
                </a:tc>
                <a:tc>
                  <a:txBody>
                    <a:bodyPr/>
                    <a:lstStyle/>
                    <a:p>
                      <a:pPr marL="0" marR="0" indent="0" algn="ctr"/>
                      <a:r>
                        <a:rPr lang="tr" sz="450">
                          <a:latin typeface="Arial"/>
                        </a:rPr>
                        <a:t>Bir».</a:t>
                      </a:r>
                    </a:p>
                  </a:txBody>
                  <a:tcPr marL="0" marR="0" marT="0" marB="0" anchor="ctr"/>
                </a:tc>
                <a:tc gridSpan="3">
                  <a:txBody>
                    <a:bodyPr/>
                    <a:lstStyle/>
                    <a:p>
                      <a:pPr marL="0" marR="0" indent="0" algn="ctr"/>
                      <a:r>
                        <a:rPr lang="tr" sz="500" cap="small">
                          <a:latin typeface="Arial"/>
                        </a:rPr>
                        <a:t>Ymb</a:t>
                      </a:r>
                    </a:p>
                  </a:txBody>
                  <a:tcPr marL="0" marR="0" marT="0" marB="0" anchor="ctr"/>
                </a:tc>
                <a:tc hMerge="1">
                  <a:txBody>
                    <a:bodyPr/>
                    <a:lstStyle/>
                    <a:p>
                      <a:endParaRPr sz="900"/>
                    </a:p>
                  </a:txBody>
                  <a:tcPr marL="0" marR="0" marT="0" marB="0"/>
                </a:tc>
                <a:tc hMerge="1">
                  <a:txBody>
                    <a:bodyPr/>
                    <a:lstStyle/>
                    <a:p>
                      <a:endParaRPr sz="900"/>
                    </a:p>
                  </a:txBody>
                  <a:tcPr marL="0" marR="0" marT="0" marB="0"/>
                </a:tc>
                <a:tc gridSpan="2">
                  <a:txBody>
                    <a:bodyPr/>
                    <a:lstStyle/>
                    <a:p>
                      <a:pPr marL="0" marR="0" indent="0"/>
                      <a:r>
                        <a:rPr lang="tr" sz="450">
                          <a:latin typeface="Arial"/>
                        </a:rPr>
                        <a:t>Tana Lama CLOÇi</a:t>
                      </a:r>
                    </a:p>
                  </a:txBody>
                  <a:tcPr marL="0" marR="0" marT="0" marB="0" anchor="ctr"/>
                </a:tc>
                <a:tc hMerge="1">
                  <a:txBody>
                    <a:bodyPr/>
                    <a:lstStyle/>
                    <a:p>
                      <a:endParaRPr sz="900"/>
                    </a:p>
                  </a:txBody>
                  <a:tcPr marL="0" marR="0" marT="0" marB="0"/>
                </a:tc>
                <a:tc>
                  <a:txBody>
                    <a:bodyPr/>
                    <a:lstStyle/>
                    <a:p>
                      <a:pPr marL="0" marR="0" indent="0"/>
                      <a:r>
                        <a:rPr lang="tr" sz="450">
                          <a:latin typeface="Arial"/>
                        </a:rPr>
                        <a:t>Hamut Lama</a:t>
                      </a:r>
                    </a:p>
                  </a:txBody>
                  <a:tcPr marL="0" marR="0" marT="0" marB="0" anchor="ctr"/>
                </a:tc>
                <a:tc gridSpan="2">
                  <a:txBody>
                    <a:bodyPr/>
                    <a:lstStyle/>
                    <a:p>
                      <a:pPr marL="0" marR="0" indent="0"/>
                      <a:r>
                        <a:rPr lang="tr" sz="400" cap="small">
                          <a:latin typeface="Times New Roman"/>
                        </a:rPr>
                        <a:t>AhjIîi</a:t>
                      </a:r>
                      <a:r>
                        <a:rPr lang="tr" sz="450">
                          <a:latin typeface="Arial"/>
                        </a:rPr>
                        <a:t> Smsm</a:t>
                      </a:r>
                    </a:p>
                  </a:txBody>
                  <a:tcPr marL="0" marR="0" marT="0" marB="0" anchor="ctr"/>
                </a:tc>
                <a:tc hMerge="1">
                  <a:txBody>
                    <a:bodyPr/>
                    <a:lstStyle/>
                    <a:p>
                      <a:endParaRPr sz="900"/>
                    </a:p>
                  </a:txBody>
                  <a:tcPr marL="0" marR="0" marT="0" marB="0"/>
                </a:tc>
                <a:extLst>
                  <a:ext uri="{0D108BD9-81ED-4DB2-BD59-A6C34878D82A}">
                    <a16:rowId xmlns:a16="http://schemas.microsoft.com/office/drawing/2014/main" val="10026"/>
                  </a:ext>
                </a:extLst>
              </a:tr>
              <a:tr h="134112">
                <a:tc>
                  <a:txBody>
                    <a:bodyPr/>
                    <a:lstStyle/>
                    <a:p>
                      <a:pPr marL="0" marR="0" indent="0"/>
                      <a:r>
                        <a:rPr lang="tr" sz="450">
                          <a:latin typeface="Arial"/>
                        </a:rPr>
                        <a:t>Kutfırs BkJsi</a:t>
                      </a:r>
                    </a:p>
                  </a:txBody>
                  <a:tcPr marL="0" marR="0" marT="0" marB="0" anchor="ctr"/>
                </a:tc>
                <a:tc>
                  <a:txBody>
                    <a:bodyPr/>
                    <a:lstStyle/>
                    <a:p>
                      <a:pPr marL="0" marR="0" indent="0" algn="ctr"/>
                      <a:r>
                        <a:rPr lang="tr" sz="450">
                          <a:latin typeface="Arial"/>
                        </a:rPr>
                        <a:t>LriVKOnL</a:t>
                      </a:r>
                    </a:p>
                  </a:txBody>
                  <a:tcPr marL="0" marR="0" marT="0" marB="0" anchor="ctr"/>
                </a:tc>
                <a:tc gridSpan="3">
                  <a:txBody>
                    <a:bodyPr/>
                    <a:lstStyle/>
                    <a:p>
                      <a:pPr marL="0" marR="0" indent="0" algn="ctr"/>
                      <a:r>
                        <a:rPr lang="tr" sz="450">
                          <a:latin typeface="Arial"/>
                        </a:rPr>
                        <a:t>TSENlSOHOft-l 3311</a:t>
                      </a:r>
                    </a:p>
                  </a:txBody>
                  <a:tcPr marL="0" marR="0" marT="0" marB="0" anchor="ctr"/>
                </a:tc>
                <a:tc hMerge="1">
                  <a:txBody>
                    <a:bodyPr/>
                    <a:lstStyle/>
                    <a:p>
                      <a:endParaRPr sz="700"/>
                    </a:p>
                  </a:txBody>
                  <a:tcPr marL="0" marR="0" marT="0" marB="0"/>
                </a:tc>
                <a:tc hMerge="1">
                  <a:txBody>
                    <a:bodyPr/>
                    <a:lstStyle/>
                    <a:p>
                      <a:endParaRPr sz="700"/>
                    </a:p>
                  </a:txBody>
                  <a:tcPr marL="0" marR="0" marT="0" marB="0"/>
                </a:tc>
                <a:tc gridSpan="2">
                  <a:txBody>
                    <a:bodyPr/>
                    <a:lstStyle/>
                    <a:p>
                      <a:endParaRPr sz="700"/>
                    </a:p>
                  </a:txBody>
                  <a:tcPr marL="0" marR="0" marT="0" marB="0"/>
                </a:tc>
                <a:tc hMerge="1">
                  <a:txBody>
                    <a:bodyPr/>
                    <a:lstStyle/>
                    <a:p>
                      <a:endParaRPr sz="700"/>
                    </a:p>
                  </a:txBody>
                  <a:tcPr marL="0" marR="0" marT="0" marB="0"/>
                </a:tc>
                <a:tc>
                  <a:txBody>
                    <a:bodyPr/>
                    <a:lstStyle/>
                    <a:p>
                      <a:pPr marL="0" marR="205300" indent="0" algn="r"/>
                      <a:r>
                        <a:rPr lang="tr" sz="450">
                          <a:latin typeface="Arial"/>
                        </a:rPr>
                        <a:t>0</a:t>
                      </a:r>
                    </a:p>
                  </a:txBody>
                  <a:tcPr marL="0" marR="0" marT="0" marB="0" anchor="ctr"/>
                </a:tc>
                <a:tc gridSpan="2">
                  <a:txBody>
                    <a:bodyPr/>
                    <a:lstStyle/>
                    <a:p>
                      <a:pPr marL="0" marR="0" indent="0" algn="ctr"/>
                      <a:r>
                        <a:rPr lang="tr" sz="450">
                          <a:latin typeface="Arial"/>
                        </a:rPr>
                        <a:t>0</a:t>
                      </a:r>
                    </a:p>
                  </a:txBody>
                  <a:tcPr marL="0" marR="0" marT="0" marB="0" anchor="ctr"/>
                </a:tc>
                <a:tc hMerge="1">
                  <a:txBody>
                    <a:bodyPr/>
                    <a:lstStyle/>
                    <a:p>
                      <a:endParaRPr sz="700"/>
                    </a:p>
                  </a:txBody>
                  <a:tcPr marL="0" marR="0" marT="0" marB="0"/>
                </a:tc>
                <a:extLst>
                  <a:ext uri="{0D108BD9-81ED-4DB2-BD59-A6C34878D82A}">
                    <a16:rowId xmlns:a16="http://schemas.microsoft.com/office/drawing/2014/main" val="10027"/>
                  </a:ext>
                </a:extLst>
              </a:tr>
              <a:tr h="158496">
                <a:tc>
                  <a:txBody>
                    <a:bodyPr/>
                    <a:lstStyle/>
                    <a:p>
                      <a:pPr marL="0" marR="0" indent="0"/>
                      <a:r>
                        <a:rPr lang="tr" sz="450">
                          <a:latin typeface="Arial"/>
                        </a:rPr>
                        <a:t>F.aâcrid£a enli</a:t>
                      </a:r>
                    </a:p>
                  </a:txBody>
                  <a:tcPr marL="0" marR="0" marT="0" marB="0" anchor="ctr"/>
                </a:tc>
                <a:tc>
                  <a:txBody>
                    <a:bodyPr/>
                    <a:lstStyle/>
                    <a:p>
                      <a:pPr marL="0" marR="0" indent="0" algn="ctr"/>
                      <a:r>
                        <a:rPr lang="tr" sz="450">
                          <a:latin typeface="Arial"/>
                        </a:rPr>
                        <a:t>L&amp;TOÛnl.</a:t>
                      </a:r>
                    </a:p>
                  </a:txBody>
                  <a:tcPr marL="0" marR="0" marT="0" marB="0" anchor="ctr"/>
                </a:tc>
                <a:tc gridSpan="3">
                  <a:txBody>
                    <a:bodyPr/>
                    <a:lstStyle/>
                    <a:p>
                      <a:pPr marL="0" marR="0" indent="0" algn="ctr"/>
                      <a:r>
                        <a:rPr lang="tr" sz="450">
                          <a:latin typeface="Arial"/>
                        </a:rPr>
                        <a:t>TSFN ISO 9300-1 3317</a:t>
                      </a:r>
                    </a:p>
                  </a:txBody>
                  <a:tcPr marL="0" marR="0" marT="0" marB="0" anchor="ctr"/>
                </a:tc>
                <a:tc hMerge="1">
                  <a:txBody>
                    <a:bodyPr/>
                    <a:lstStyle/>
                    <a:p>
                      <a:endParaRPr sz="800"/>
                    </a:p>
                  </a:txBody>
                  <a:tcPr marL="0" marR="0" marT="0" marB="0"/>
                </a:tc>
                <a:tc hMerge="1">
                  <a:txBody>
                    <a:bodyPr/>
                    <a:lstStyle/>
                    <a:p>
                      <a:endParaRPr sz="800"/>
                    </a:p>
                  </a:txBody>
                  <a:tcPr marL="0" marR="0" marT="0" marB="0"/>
                </a:tc>
                <a:tc gridSpan="2">
                  <a:txBody>
                    <a:bodyPr/>
                    <a:lstStyle/>
                    <a:p>
                      <a:endParaRPr sz="800"/>
                    </a:p>
                  </a:txBody>
                  <a:tcPr marL="0" marR="0" marT="0" marB="0"/>
                </a:tc>
                <a:tc hMerge="1">
                  <a:txBody>
                    <a:bodyPr/>
                    <a:lstStyle/>
                    <a:p>
                      <a:endParaRPr sz="800"/>
                    </a:p>
                  </a:txBody>
                  <a:tcPr marL="0" marR="0" marT="0" marB="0"/>
                </a:tc>
                <a:tc>
                  <a:txBody>
                    <a:bodyPr/>
                    <a:lstStyle/>
                    <a:p>
                      <a:pPr marL="0" marR="205300" indent="0" algn="r"/>
                      <a:r>
                        <a:rPr lang="tr" sz="450">
                          <a:latin typeface="Arial"/>
                        </a:rPr>
                        <a:t>0</a:t>
                      </a:r>
                    </a:p>
                  </a:txBody>
                  <a:tcPr marL="0" marR="0" marT="0" marB="0" anchor="ctr"/>
                </a:tc>
                <a:tc gridSpan="2">
                  <a:txBody>
                    <a:bodyPr/>
                    <a:lstStyle/>
                    <a:p>
                      <a:pPr marL="0" marR="0" indent="0" algn="ctr"/>
                      <a:r>
                        <a:rPr lang="tr" sz="450">
                          <a:latin typeface="Arial"/>
                        </a:rPr>
                        <a:t>G</a:t>
                      </a:r>
                    </a:p>
                  </a:txBody>
                  <a:tcPr marL="0" marR="0" marT="0" marB="0" anchor="ctr"/>
                </a:tc>
                <a:tc hMerge="1">
                  <a:txBody>
                    <a:bodyPr/>
                    <a:lstStyle/>
                    <a:p>
                      <a:endParaRPr sz="800"/>
                    </a:p>
                  </a:txBody>
                  <a:tcPr marL="0" marR="0" marT="0" marB="0"/>
                </a:tc>
                <a:extLst>
                  <a:ext uri="{0D108BD9-81ED-4DB2-BD59-A6C34878D82A}">
                    <a16:rowId xmlns:a16="http://schemas.microsoft.com/office/drawing/2014/main" val="10028"/>
                  </a:ext>
                </a:extLst>
              </a:tr>
              <a:tr h="128016">
                <a:tc gridSpan="10">
                  <a:txBody>
                    <a:bodyPr/>
                    <a:lstStyle/>
                    <a:p>
                      <a:pPr marL="0" marR="0" indent="393700"/>
                      <a:r>
                        <a:rPr lang="tr" sz="450">
                          <a:latin typeface="Arial"/>
                        </a:rPr>
                        <a:t>KtMYKALASAUZLZK</a:t>
                      </a:r>
                    </a:p>
                  </a:txBody>
                  <a:tcPr marL="0" marR="0" marT="0" marB="0" anchor="b"/>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tc hMerge="1">
                  <a:txBody>
                    <a:bodyPr/>
                    <a:lstStyle/>
                    <a:p>
                      <a:endParaRPr sz="700"/>
                    </a:p>
                  </a:txBody>
                  <a:tcPr marL="0" marR="0" marT="0" marB="0"/>
                </a:tc>
                <a:extLst>
                  <a:ext uri="{0D108BD9-81ED-4DB2-BD59-A6C34878D82A}">
                    <a16:rowId xmlns:a16="http://schemas.microsoft.com/office/drawing/2014/main" val="10029"/>
                  </a:ext>
                </a:extLst>
              </a:tr>
              <a:tr h="182880">
                <a:tc>
                  <a:txBody>
                    <a:bodyPr/>
                    <a:lstStyle/>
                    <a:p>
                      <a:pPr marL="0" marR="0" indent="317500"/>
                      <a:r>
                        <a:rPr lang="tr" sz="450">
                          <a:latin typeface="Arial"/>
                        </a:rPr>
                        <a:t>CsÂ^ılın Aaauzkr</a:t>
                      </a:r>
                    </a:p>
                  </a:txBody>
                  <a:tcPr marL="0" marR="0" marT="0" marB="0" anchor="ctr"/>
                </a:tc>
                <a:tc>
                  <a:txBody>
                    <a:bodyPr/>
                    <a:lstStyle/>
                    <a:p>
                      <a:pPr marL="0" marR="0" indent="0" algn="ctr"/>
                      <a:r>
                        <a:rPr lang="tr" sz="450">
                          <a:latin typeface="Arial"/>
                        </a:rPr>
                        <a:t>Birim</a:t>
                      </a:r>
                    </a:p>
                  </a:txBody>
                  <a:tcPr marL="0" marR="0" marT="0" marB="0" anchor="ctr"/>
                </a:tc>
                <a:tc gridSpan="3">
                  <a:txBody>
                    <a:bodyPr/>
                    <a:lstStyle/>
                    <a:p>
                      <a:pPr marL="0" marR="0" indent="0" algn="ctr"/>
                      <a:r>
                        <a:rPr lang="tr" sz="450">
                          <a:latin typeface="Arial"/>
                        </a:rPr>
                        <a:t>Yıkma</a:t>
                      </a:r>
                    </a:p>
                  </a:txBody>
                  <a:tcPr marL="0" marR="0" marT="0" marB="0" anchor="ctr"/>
                </a:tc>
                <a:tc hMerge="1">
                  <a:txBody>
                    <a:bodyPr/>
                    <a:lstStyle/>
                    <a:p>
                      <a:endParaRPr sz="900"/>
                    </a:p>
                  </a:txBody>
                  <a:tcPr marL="0" marR="0" marT="0" marB="0"/>
                </a:tc>
                <a:tc hMerge="1">
                  <a:txBody>
                    <a:bodyPr/>
                    <a:lstStyle/>
                    <a:p>
                      <a:endParaRPr sz="900"/>
                    </a:p>
                  </a:txBody>
                  <a:tcPr marL="0" marR="0" marT="0" marB="0"/>
                </a:tc>
                <a:tc gridSpan="2">
                  <a:txBody>
                    <a:bodyPr/>
                    <a:lstStyle/>
                    <a:p>
                      <a:pPr marL="0" marR="0" indent="0"/>
                      <a:r>
                        <a:rPr lang="tr" sz="450">
                          <a:latin typeface="Arial"/>
                        </a:rPr>
                        <a:t>Tara* Lkaiâ (LDQ)</a:t>
                      </a:r>
                    </a:p>
                  </a:txBody>
                  <a:tcPr marL="0" marR="0" marT="0" marB="0" anchor="ctr"/>
                </a:tc>
                <a:tc hMerge="1">
                  <a:txBody>
                    <a:bodyPr/>
                    <a:lstStyle/>
                    <a:p>
                      <a:endParaRPr sz="900"/>
                    </a:p>
                  </a:txBody>
                  <a:tcPr marL="0" marR="0" marT="0" marB="0"/>
                </a:tc>
                <a:tc>
                  <a:txBody>
                    <a:bodyPr/>
                    <a:lstStyle/>
                    <a:p>
                      <a:pPr marL="0" marR="0" indent="0"/>
                      <a:r>
                        <a:rPr lang="tr" sz="450">
                          <a:latin typeface="Arial"/>
                        </a:rPr>
                        <a:t>timsal Lflaöa</a:t>
                      </a:r>
                    </a:p>
                  </a:txBody>
                  <a:tcPr marL="0" marR="0" marT="0" marB="0" anchor="ctr"/>
                </a:tc>
                <a:tc gridSpan="2">
                  <a:txBody>
                    <a:bodyPr/>
                    <a:lstStyle/>
                    <a:p>
                      <a:pPr marL="0" marR="0" indent="0"/>
                      <a:r>
                        <a:rPr lang="tr" sz="450">
                          <a:latin typeface="Arial"/>
                        </a:rPr>
                        <a:t>Amili Sanını</a:t>
                      </a:r>
                    </a:p>
                  </a:txBody>
                  <a:tcPr marL="0" marR="0" marT="0" marB="0" anchor="ctr"/>
                </a:tc>
                <a:tc hMerge="1">
                  <a:txBody>
                    <a:bodyPr/>
                    <a:lstStyle/>
                    <a:p>
                      <a:endParaRPr sz="900"/>
                    </a:p>
                  </a:txBody>
                  <a:tcPr marL="0" marR="0" marT="0" marB="0"/>
                </a:tc>
                <a:extLst>
                  <a:ext uri="{0D108BD9-81ED-4DB2-BD59-A6C34878D82A}">
                    <a16:rowId xmlns:a16="http://schemas.microsoft.com/office/drawing/2014/main" val="10030"/>
                  </a:ext>
                </a:extLst>
              </a:tr>
              <a:tr h="124968">
                <a:tc>
                  <a:txBody>
                    <a:bodyPr/>
                    <a:lstStyle/>
                    <a:p>
                      <a:endParaRPr sz="600"/>
                    </a:p>
                  </a:txBody>
                  <a:tcPr marL="0" marR="0" marT="0" marB="0"/>
                </a:tc>
                <a:tc>
                  <a:txBody>
                    <a:bodyPr/>
                    <a:lstStyle/>
                    <a:p>
                      <a:pPr marL="0" marR="0" indent="0" algn="ctr"/>
                      <a:r>
                        <a:rPr lang="tr" sz="450">
                          <a:latin typeface="Arial"/>
                        </a:rPr>
                        <a:t>İT Cık</a:t>
                      </a:r>
                    </a:p>
                  </a:txBody>
                  <a:tcPr marL="0" marR="0" marT="0" marB="0"/>
                </a:tc>
                <a:tc gridSpan="3">
                  <a:txBody>
                    <a:bodyPr/>
                    <a:lstStyle/>
                    <a:p>
                      <a:pPr marL="0" marR="0" indent="0" algn="ctr"/>
                      <a:r>
                        <a:rPr lang="tr" sz="450">
                          <a:latin typeface="Arial"/>
                        </a:rPr>
                        <a:t>TSFNISO t-3523</a:t>
                      </a:r>
                    </a:p>
                  </a:txBody>
                  <a:tcPr marL="0" marR="0" marT="0" marB="0"/>
                </a:tc>
                <a:tc hMerge="1">
                  <a:txBody>
                    <a:bodyPr/>
                    <a:lstStyle/>
                    <a:p>
                      <a:endParaRPr sz="600"/>
                    </a:p>
                  </a:txBody>
                  <a:tcPr marL="0" marR="0" marT="0" marB="0"/>
                </a:tc>
                <a:tc hMerge="1">
                  <a:txBody>
                    <a:bodyPr/>
                    <a:lstStyle/>
                    <a:p>
                      <a:endParaRPr sz="600"/>
                    </a:p>
                  </a:txBody>
                  <a:tcPr marL="0" marR="0" marT="0" marB="0"/>
                </a:tc>
                <a:tc gridSpan="2">
                  <a:txBody>
                    <a:bodyPr/>
                    <a:lstStyle/>
                    <a:p>
                      <a:endParaRPr sz="600"/>
                    </a:p>
                  </a:txBody>
                  <a:tcPr marL="0" marR="0" marT="0" marB="0"/>
                </a:tc>
                <a:tc hMerge="1">
                  <a:txBody>
                    <a:bodyPr/>
                    <a:lstStyle/>
                    <a:p>
                      <a:endParaRPr sz="600"/>
                    </a:p>
                  </a:txBody>
                  <a:tcPr marL="0" marR="0" marT="0" marB="0"/>
                </a:tc>
                <a:tc>
                  <a:txBody>
                    <a:bodyPr/>
                    <a:lstStyle/>
                    <a:p>
                      <a:pPr marL="0" marR="0" indent="177800"/>
                      <a:r>
                        <a:rPr lang="tr" sz="450">
                          <a:latin typeface="Arial"/>
                        </a:rPr>
                        <a:t>63-95</a:t>
                      </a:r>
                    </a:p>
                  </a:txBody>
                  <a:tcPr marL="0" marR="0" marT="0" marB="0"/>
                </a:tc>
                <a:tc gridSpan="2">
                  <a:txBody>
                    <a:bodyPr/>
                    <a:lstStyle/>
                    <a:p>
                      <a:pPr marL="0" marR="0" indent="0" algn="ctr"/>
                      <a:r>
                        <a:rPr lang="tr" sz="450">
                          <a:latin typeface="Arial"/>
                        </a:rPr>
                        <a:t>6.47</a:t>
                      </a:r>
                    </a:p>
                  </a:txBody>
                  <a:tcPr marL="0" marR="0" marT="0" marB="0"/>
                </a:tc>
                <a:tc hMerge="1">
                  <a:txBody>
                    <a:bodyPr/>
                    <a:lstStyle/>
                    <a:p>
                      <a:endParaRPr sz="600"/>
                    </a:p>
                  </a:txBody>
                  <a:tcPr marL="0" marR="0" marT="0" marB="0"/>
                </a:tc>
                <a:extLst>
                  <a:ext uri="{0D108BD9-81ED-4DB2-BD59-A6C34878D82A}">
                    <a16:rowId xmlns:a16="http://schemas.microsoft.com/office/drawing/2014/main" val="10031"/>
                  </a:ext>
                </a:extLst>
              </a:tr>
              <a:tr h="131064">
                <a:tc>
                  <a:txBody>
                    <a:bodyPr/>
                    <a:lstStyle/>
                    <a:p>
                      <a:pPr marL="0" marR="0" indent="0"/>
                      <a:r>
                        <a:rPr lang="tr" sz="450">
                          <a:latin typeface="Arial"/>
                        </a:rPr>
                        <a:t>Annırtı ini</a:t>
                      </a:r>
                    </a:p>
                  </a:txBody>
                  <a:tcPr marL="0" marR="0" marT="0" marB="0" anchor="b"/>
                </a:tc>
                <a:tc>
                  <a:txBody>
                    <a:bodyPr/>
                    <a:lstStyle/>
                    <a:p>
                      <a:pPr marL="0" marR="0" indent="0" algn="ctr"/>
                      <a:r>
                        <a:rPr lang="tr" sz="450">
                          <a:latin typeface="Arial"/>
                        </a:rPr>
                        <a:t>mf'</a:t>
                      </a:r>
                    </a:p>
                  </a:txBody>
                  <a:tcPr marL="0" marR="0" marT="0" marB="0" anchor="b"/>
                </a:tc>
                <a:tc gridSpan="3">
                  <a:txBody>
                    <a:bodyPr/>
                    <a:lstStyle/>
                    <a:p>
                      <a:pPr marL="0" marR="0" indent="0" algn="ctr"/>
                      <a:r>
                        <a:rPr lang="tr" sz="450">
                          <a:latin typeface="Arial"/>
                        </a:rPr>
                        <a:t>TS71»</a:t>
                      </a:r>
                    </a:p>
                  </a:txBody>
                  <a:tcPr marL="0" marR="0" marT="0" marB="0" anchor="b"/>
                </a:tc>
                <a:tc hMerge="1">
                  <a:txBody>
                    <a:bodyPr/>
                    <a:lstStyle/>
                    <a:p>
                      <a:endParaRPr sz="700"/>
                    </a:p>
                  </a:txBody>
                  <a:tcPr marL="0" marR="0" marT="0" marB="0"/>
                </a:tc>
                <a:tc hMerge="1">
                  <a:txBody>
                    <a:bodyPr/>
                    <a:lstStyle/>
                    <a:p>
                      <a:endParaRPr sz="700"/>
                    </a:p>
                  </a:txBody>
                  <a:tcPr marL="0" marR="0" marT="0" marB="0"/>
                </a:tc>
                <a:tc gridSpan="2">
                  <a:txBody>
                    <a:bodyPr/>
                    <a:lstStyle/>
                    <a:p>
                      <a:endParaRPr sz="700"/>
                    </a:p>
                  </a:txBody>
                  <a:tcPr marL="0" marR="0" marT="0" marB="0"/>
                </a:tc>
                <a:tc hMerge="1">
                  <a:txBody>
                    <a:bodyPr/>
                    <a:lstStyle/>
                    <a:p>
                      <a:endParaRPr sz="700"/>
                    </a:p>
                  </a:txBody>
                  <a:tcPr marL="0" marR="0" marT="0" marB="0"/>
                </a:tc>
                <a:tc>
                  <a:txBody>
                    <a:bodyPr/>
                    <a:lstStyle/>
                    <a:p>
                      <a:pPr marL="0" marR="179900" indent="0" algn="r"/>
                      <a:r>
                        <a:rPr lang="tr" sz="450">
                          <a:latin typeface="Arial"/>
                        </a:rPr>
                        <a:t>03</a:t>
                      </a:r>
                    </a:p>
                  </a:txBody>
                  <a:tcPr marL="0" marR="0" marT="0" marB="0" anchor="b"/>
                </a:tc>
                <a:tc gridSpan="2">
                  <a:txBody>
                    <a:bodyPr/>
                    <a:lstStyle/>
                    <a:p>
                      <a:pPr marL="0" marR="0" indent="0" algn="ctr"/>
                      <a:r>
                        <a:rPr lang="tr" sz="450">
                          <a:latin typeface="Arial"/>
                        </a:rPr>
                        <a:t>«u»</a:t>
                      </a:r>
                    </a:p>
                  </a:txBody>
                  <a:tcPr marL="0" marR="0" marT="0" marB="0" anchor="b"/>
                </a:tc>
                <a:tc hMerge="1">
                  <a:txBody>
                    <a:bodyPr/>
                    <a:lstStyle/>
                    <a:p>
                      <a:endParaRPr sz="700"/>
                    </a:p>
                  </a:txBody>
                  <a:tcPr marL="0" marR="0" marT="0" marB="0"/>
                </a:tc>
                <a:extLst>
                  <a:ext uri="{0D108BD9-81ED-4DB2-BD59-A6C34878D82A}">
                    <a16:rowId xmlns:a16="http://schemas.microsoft.com/office/drawing/2014/main" val="10032"/>
                  </a:ext>
                </a:extLst>
              </a:tr>
              <a:tr h="164592">
                <a:tc>
                  <a:txBody>
                    <a:bodyPr/>
                    <a:lstStyle/>
                    <a:p>
                      <a:pPr marL="0" marR="0" indent="0"/>
                      <a:r>
                        <a:rPr lang="tr" sz="450">
                          <a:latin typeface="Arial"/>
                        </a:rPr>
                        <a:t>' r. z n: k</a:t>
                      </a:r>
                    </a:p>
                  </a:txBody>
                  <a:tcPr marL="0" marR="0" marT="0" marB="0" anchor="ctr"/>
                </a:tc>
                <a:tc>
                  <a:txBody>
                    <a:bodyPr/>
                    <a:lstStyle/>
                    <a:p>
                      <a:pPr marL="0" marR="0" indent="0" algn="ctr"/>
                      <a:r>
                        <a:rPr lang="tr" sz="450">
                          <a:latin typeface="Arial"/>
                        </a:rPr>
                        <a:t>■F Ci pSI</a:t>
                      </a:r>
                    </a:p>
                    <a:p>
                      <a:pPr marL="0" marR="0" indent="0" algn="ctr"/>
                      <a:r>
                        <a:rPr lang="tr" sz="450">
                          <a:latin typeface="Arial"/>
                        </a:rPr>
                        <a:t>&lt;33</a:t>
                      </a:r>
                    </a:p>
                  </a:txBody>
                  <a:tcPr marL="0" marR="0" marT="0" marB="0" anchor="b"/>
                </a:tc>
                <a:tc gridSpan="3">
                  <a:txBody>
                    <a:bodyPr/>
                    <a:lstStyle/>
                    <a:p>
                      <a:pPr marL="0" marR="0" indent="0" algn="ctr"/>
                      <a:r>
                        <a:rPr lang="tr" sz="450">
                          <a:latin typeface="Arial"/>
                        </a:rPr>
                        <a:t>TS97ÖFN 27383</a:t>
                      </a:r>
                    </a:p>
                  </a:txBody>
                  <a:tcPr marL="0" marR="0" marT="0" marB="0" anchor="ctr"/>
                </a:tc>
                <a:tc hMerge="1">
                  <a:txBody>
                    <a:bodyPr/>
                    <a:lstStyle/>
                    <a:p>
                      <a:endParaRPr sz="800"/>
                    </a:p>
                  </a:txBody>
                  <a:tcPr marL="0" marR="0" marT="0" marB="0"/>
                </a:tc>
                <a:tc hMerge="1">
                  <a:txBody>
                    <a:bodyPr/>
                    <a:lstStyle/>
                    <a:p>
                      <a:endParaRPr sz="800"/>
                    </a:p>
                  </a:txBody>
                  <a:tcPr marL="0" marR="0" marT="0" marB="0"/>
                </a:tc>
                <a:tc gridSpan="2">
                  <a:txBody>
                    <a:bodyPr/>
                    <a:lstStyle/>
                    <a:p>
                      <a:endParaRPr sz="800"/>
                    </a:p>
                  </a:txBody>
                  <a:tcPr marL="0" marR="0" marT="0" marB="0"/>
                </a:tc>
                <a:tc hMerge="1">
                  <a:txBody>
                    <a:bodyPr/>
                    <a:lstStyle/>
                    <a:p>
                      <a:endParaRPr sz="800"/>
                    </a:p>
                  </a:txBody>
                  <a:tcPr marL="0" marR="0" marT="0" marB="0"/>
                </a:tc>
                <a:tc>
                  <a:txBody>
                    <a:bodyPr/>
                    <a:lstStyle/>
                    <a:p>
                      <a:pPr marL="0" marR="0" indent="228600"/>
                      <a:r>
                        <a:rPr lang="tr" sz="450">
                          <a:latin typeface="Arial"/>
                        </a:rPr>
                        <a:t>2300</a:t>
                      </a:r>
                    </a:p>
                  </a:txBody>
                  <a:tcPr marL="0" marR="0" marT="0" marB="0" anchor="ctr"/>
                </a:tc>
                <a:tc gridSpan="2">
                  <a:txBody>
                    <a:bodyPr/>
                    <a:lstStyle/>
                    <a:p>
                      <a:pPr marL="0" marR="0" indent="0" algn="ctr"/>
                      <a:r>
                        <a:rPr lang="tr" sz="450">
                          <a:latin typeface="Arial"/>
                        </a:rPr>
                        <a:t>120</a:t>
                      </a:r>
                    </a:p>
                  </a:txBody>
                  <a:tcPr marL="0" marR="0" marT="0" marB="0" anchor="ctr"/>
                </a:tc>
                <a:tc hMerge="1">
                  <a:txBody>
                    <a:bodyPr/>
                    <a:lstStyle/>
                    <a:p>
                      <a:endParaRPr sz="800"/>
                    </a:p>
                  </a:txBody>
                  <a:tcPr marL="0" marR="0" marT="0" marB="0"/>
                </a:tc>
                <a:extLst>
                  <a:ext uri="{0D108BD9-81ED-4DB2-BD59-A6C34878D82A}">
                    <a16:rowId xmlns:a16="http://schemas.microsoft.com/office/drawing/2014/main" val="10033"/>
                  </a:ext>
                </a:extLst>
              </a:tr>
              <a:tr h="161544">
                <a:tc>
                  <a:txBody>
                    <a:bodyPr/>
                    <a:lstStyle/>
                    <a:p>
                      <a:endParaRPr sz="800"/>
                    </a:p>
                  </a:txBody>
                  <a:tcPr marL="0" marR="0" marT="0" marB="0"/>
                </a:tc>
                <a:tc>
                  <a:txBody>
                    <a:bodyPr/>
                    <a:lstStyle/>
                    <a:p>
                      <a:endParaRPr sz="800"/>
                    </a:p>
                  </a:txBody>
                  <a:tcPr marL="0" marR="0" marT="0" marB="0"/>
                </a:tc>
                <a:tc>
                  <a:txBody>
                    <a:bodyPr/>
                    <a:lstStyle/>
                    <a:p>
                      <a:endParaRPr sz="800"/>
                    </a:p>
                  </a:txBody>
                  <a:tcPr marL="0" marR="0" marT="0" marB="0"/>
                </a:tc>
                <a:tc>
                  <a:txBody>
                    <a:bodyPr/>
                    <a:lstStyle/>
                    <a:p>
                      <a:endParaRPr sz="800"/>
                    </a:p>
                  </a:txBody>
                  <a:tcPr marL="0" marR="0" marT="0" marB="0"/>
                </a:tc>
                <a:tc gridSpan="2">
                  <a:txBody>
                    <a:bodyPr/>
                    <a:lstStyle/>
                    <a:p>
                      <a:pPr marL="0" marR="0" indent="0" algn="r"/>
                      <a:r>
                        <a:rPr lang="tr" sz="450" b="1">
                          <a:latin typeface="Arial"/>
                        </a:rPr>
                        <a:t>Rxçc&gt;f B»kı Tenhı</a:t>
                      </a:r>
                    </a:p>
                  </a:txBody>
                  <a:tcPr marL="0" marR="0" marT="0" marB="0" anchor="ctr"/>
                </a:tc>
                <a:tc hMerge="1">
                  <a:txBody>
                    <a:bodyPr/>
                    <a:lstStyle/>
                    <a:p>
                      <a:endParaRPr sz="800"/>
                    </a:p>
                  </a:txBody>
                  <a:tcPr marL="0" marR="0" marT="0" marB="0"/>
                </a:tc>
                <a:tc>
                  <a:txBody>
                    <a:bodyPr/>
                    <a:lstStyle/>
                    <a:p>
                      <a:endParaRPr sz="800"/>
                    </a:p>
                  </a:txBody>
                  <a:tcPr marL="0" marR="0" marT="0" marB="0"/>
                </a:tc>
                <a:tc>
                  <a:txBody>
                    <a:bodyPr/>
                    <a:lstStyle/>
                    <a:p>
                      <a:pPr marL="0" marR="0" indent="0"/>
                      <a:r>
                        <a:rPr lang="tr" sz="450">
                          <a:latin typeface="Arial"/>
                        </a:rPr>
                        <a:t>2102 2023</a:t>
                      </a:r>
                    </a:p>
                  </a:txBody>
                  <a:tcPr marL="0" marR="0" marT="0" marB="0" anchor="ctr"/>
                </a:tc>
                <a:tc>
                  <a:txBody>
                    <a:bodyPr/>
                    <a:lstStyle/>
                    <a:p>
                      <a:endParaRPr sz="800"/>
                    </a:p>
                  </a:txBody>
                  <a:tcPr marL="0" marR="0" marT="0" marB="0"/>
                </a:tc>
                <a:tc>
                  <a:txBody>
                    <a:bodyPr/>
                    <a:lstStyle/>
                    <a:p>
                      <a:pPr marL="0" marR="0" indent="0"/>
                      <a:r>
                        <a:rPr lang="tr" sz="450" b="1">
                          <a:latin typeface="Arial"/>
                        </a:rPr>
                        <a:t>22</a:t>
                      </a:r>
                    </a:p>
                  </a:txBody>
                  <a:tcPr marL="0" marR="0" marT="0" marB="0" anchor="ctr"/>
                </a:tc>
                <a:extLst>
                  <a:ext uri="{0D108BD9-81ED-4DB2-BD59-A6C34878D82A}">
                    <a16:rowId xmlns:a16="http://schemas.microsoft.com/office/drawing/2014/main" val="10034"/>
                  </a:ext>
                </a:extLst>
              </a:tr>
            </a:tbl>
          </a:graphicData>
        </a:graphic>
      </p:graphicFrame>
      <p:sp>
        <p:nvSpPr>
          <p:cNvPr id="6" name="Dikdörtgen 5"/>
          <p:cNvSpPr/>
          <p:nvPr/>
        </p:nvSpPr>
        <p:spPr>
          <a:xfrm>
            <a:off x="1408176" y="6848856"/>
            <a:ext cx="3828288" cy="182880"/>
          </a:xfrm>
          <a:prstGeom prst="rect">
            <a:avLst/>
          </a:prstGeom>
          <a:noFill/>
        </p:spPr>
        <p:txBody>
          <a:bodyPr lIns="0" tIns="0" rIns="0" bIns="0">
            <a:noAutofit/>
          </a:bodyPr>
          <a:lstStyle/>
          <a:p>
            <a:pPr marL="46296" marR="0" indent="0"/>
            <a:r>
              <a:rPr lang="tr" sz="500" b="1">
                <a:latin typeface="Arial"/>
              </a:rPr>
              <a:t>Bu M» K?Û Mi ıMftclA bitti lunufulh ÛO» 03Iİ1U iMOtnL hu r« lnul«hı*U</a:t>
            </a:r>
          </a:p>
          <a:p>
            <a:pPr marL="46296" marR="0" indent="0">
              <a:lnSpc>
                <a:spcPct val="79000"/>
              </a:lnSpc>
            </a:pPr>
            <a:r>
              <a:rPr lang="tr" sz="500" b="1">
                <a:latin typeface="Arial"/>
              </a:rPr>
              <a:t>Ritt-MıtthUn-htttt thv*'»ht|»rtjy» —tt»&gt;* L*uip« »MhU» =MMW-?Mfe^hMB?»«Uaw5lbaK batt* i» »Mî*»««</a:t>
            </a:r>
          </a:p>
        </p:txBody>
      </p:sp>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08304" y="841248"/>
            <a:ext cx="5794248" cy="8988552"/>
          </a:xfrm>
          <a:prstGeom prst="rect">
            <a:avLst/>
          </a:prstGeom>
          <a:noFill/>
        </p:spPr>
        <p:txBody>
          <a:bodyPr lIns="0" tIns="0" rIns="0" bIns="0">
            <a:noAutofit/>
          </a:bodyPr>
          <a:lstStyle/>
          <a:p>
            <a:pPr marL="0" marR="0" indent="444500" algn="just">
              <a:lnSpc>
                <a:spcPct val="127000"/>
              </a:lnSpc>
              <a:spcAft>
                <a:spcPts val="630"/>
              </a:spcAft>
            </a:pPr>
            <a:r>
              <a:rPr lang="tr" sz="1000" b="1">
                <a:latin typeface="Times New Roman"/>
              </a:rPr>
              <a:t>MİLLET BAHÇESİ</a:t>
            </a:r>
          </a:p>
          <a:p>
            <a:pPr marL="0" marR="0" indent="457200" algn="just">
              <a:lnSpc>
                <a:spcPct val="115000"/>
              </a:lnSpc>
              <a:spcAft>
                <a:spcPts val="630"/>
              </a:spcAft>
            </a:pPr>
            <a:r>
              <a:rPr lang="tr" sz="1100">
                <a:latin typeface="Times New Roman"/>
              </a:rPr>
              <a:t>2021 Yılı içerisinde görüşme çalışmalarını başlattığımız, sahil dolgu alanına yapılan Millet Bahçesi Projesinin 2022 yılı Temmuz Ayı itibariyle temelleri atılmıştır. 30.000 m</a:t>
            </a:r>
            <a:r>
              <a:rPr lang="tr" sz="1100" baseline="30000">
                <a:latin typeface="Times New Roman"/>
              </a:rPr>
              <a:t>2</a:t>
            </a:r>
            <a:r>
              <a:rPr lang="tr" sz="1100">
                <a:latin typeface="Times New Roman"/>
              </a:rPr>
              <a:t> üzerinde kurulan millet bahçemiz, 1209 m</a:t>
            </a:r>
            <a:r>
              <a:rPr lang="tr" sz="1100" baseline="30000">
                <a:latin typeface="Times New Roman"/>
              </a:rPr>
              <a:t>2</a:t>
            </a:r>
            <a:r>
              <a:rPr lang="tr" sz="1100">
                <a:latin typeface="Times New Roman"/>
              </a:rPr>
              <a:t> çocuk oyun parkımız, 418 metre bisiklet ve yaya yürüyüş yollarımız, 250 m</a:t>
            </a:r>
            <a:r>
              <a:rPr lang="tr" sz="1100" baseline="30000">
                <a:latin typeface="Times New Roman"/>
              </a:rPr>
              <a:t>2</a:t>
            </a:r>
            <a:r>
              <a:rPr lang="tr" sz="1100">
                <a:latin typeface="Times New Roman"/>
              </a:rPr>
              <a:t> çay bahçemiz, 550 m</a:t>
            </a:r>
            <a:r>
              <a:rPr lang="tr" sz="1100" baseline="30000">
                <a:latin typeface="Times New Roman"/>
              </a:rPr>
              <a:t>2</a:t>
            </a:r>
            <a:r>
              <a:rPr lang="tr" sz="1100">
                <a:latin typeface="Times New Roman"/>
              </a:rPr>
              <a:t> kafetaryamız, 850 m</a:t>
            </a:r>
            <a:r>
              <a:rPr lang="tr" sz="1100" baseline="30000">
                <a:latin typeface="Times New Roman"/>
              </a:rPr>
              <a:t>2</a:t>
            </a:r>
            <a:r>
              <a:rPr lang="tr" sz="1100">
                <a:latin typeface="Times New Roman"/>
              </a:rPr>
              <a:t> düğün salonumuz, 16 adet kamelyamız, 4 adet satış reyonumuz ile tamamlanmak üzere olup 2026 yılı içerisinde kesin kabulü yapılarak değerli vatandaşlarımıza hizmet vermeye başlayacaktır.</a:t>
            </a:r>
          </a:p>
          <a:p>
            <a:pPr marL="0" marR="0" indent="457200" algn="just">
              <a:lnSpc>
                <a:spcPct val="127000"/>
              </a:lnSpc>
              <a:spcAft>
                <a:spcPts val="630"/>
              </a:spcAft>
            </a:pPr>
            <a:r>
              <a:rPr lang="tr" sz="1000" b="1">
                <a:latin typeface="Times New Roman"/>
              </a:rPr>
              <a:t>ŞEHİTLİK ANITI</a:t>
            </a:r>
          </a:p>
          <a:p>
            <a:pPr marL="0" marR="0" indent="457200" algn="just">
              <a:lnSpc>
                <a:spcPct val="115000"/>
              </a:lnSpc>
              <a:spcAft>
                <a:spcPts val="630"/>
              </a:spcAft>
            </a:pPr>
            <a:r>
              <a:rPr lang="tr" sz="1100">
                <a:latin typeface="Times New Roman"/>
              </a:rPr>
              <a:t>Bu yıl yapımına başlanılan ve 14.07.2025 tarihinde geçici kabulü yapılan Şehitlik Anıtımız Aziz şehitlerimizin hatırasını ebediyen yaşatmak ve toplumsal hafızaya katkı sunmak amacıyla ilçemize kazandırılmıştır.</a:t>
            </a:r>
          </a:p>
          <a:p>
            <a:pPr marL="0" marR="0" indent="457200" algn="just">
              <a:lnSpc>
                <a:spcPct val="115000"/>
              </a:lnSpc>
              <a:spcAft>
                <a:spcPts val="630"/>
              </a:spcAft>
            </a:pPr>
            <a:r>
              <a:rPr lang="tr" sz="1200">
                <a:latin typeface="Times New Roman"/>
              </a:rPr>
              <a:t>Kafkasya'dan Balkanlara, Yemen'den Çanakkale'ye, Sarıkamış'tan Filistin'e, Sakarya'dan Galiçya'ya, Çanakkale'den Kurtuluş savaşına, Terörle Mücadeleden 15 Temmuz Şanlı direnişine kadar. cepheden cepheye koşan, vatan ve millet uğruna şehit düşen Rize İli, İyidere ilçesi nüfusuna kayıtlı veya Rize İli, İyidere ilçesi nüfusuna kayıtlı olmayıp İyidere doğumlu olan 156 vatan evladının isimlerine bu anıt üzerinde yer verilerek isimleri ölümsüzleştirilmiştir.</a:t>
            </a:r>
          </a:p>
          <a:p>
            <a:pPr marL="0" marR="0" indent="457200" algn="just">
              <a:lnSpc>
                <a:spcPct val="127000"/>
              </a:lnSpc>
              <a:spcAft>
                <a:spcPts val="630"/>
              </a:spcAft>
            </a:pPr>
            <a:r>
              <a:rPr lang="tr" sz="1000" b="1">
                <a:latin typeface="Times New Roman"/>
              </a:rPr>
              <a:t>ÖMER LÜTFÜ METE KÜTÜPHANESİ</a:t>
            </a:r>
          </a:p>
          <a:p>
            <a:pPr marL="0" marR="0" indent="457200" algn="just">
              <a:lnSpc>
                <a:spcPct val="115000"/>
              </a:lnSpc>
              <a:spcAft>
                <a:spcPts val="630"/>
              </a:spcAft>
            </a:pPr>
            <a:r>
              <a:rPr lang="tr" sz="1100">
                <a:latin typeface="Times New Roman"/>
              </a:rPr>
              <a:t>İlçemiz sahil dolgu alanında yer alan millet bahçesi içerisine ilçemizin yetiştirdiği değerli bir isim olan gazateci, yazar, senarist Ömer Lütfü METE ismi ile anılacak olan ilçe halk kütüphanesi yapımına 02.07.2024 tarihli sözleşme ile başlanılmıştır.</a:t>
            </a:r>
          </a:p>
          <a:p>
            <a:pPr marL="0" marR="0" indent="457200" algn="just">
              <a:lnSpc>
                <a:spcPct val="115000"/>
              </a:lnSpc>
              <a:spcAft>
                <a:spcPts val="630"/>
              </a:spcAft>
            </a:pPr>
            <a:r>
              <a:rPr lang="tr" sz="1100">
                <a:latin typeface="Times New Roman"/>
              </a:rPr>
              <a:t>2025 yılı itibariyle kütüphane yapım imalat çalışmaları devam etmekte olup 2026 yılında tamamlanması planlanmaktadır. Kütüphane projesi 173.87 m</a:t>
            </a:r>
            <a:r>
              <a:rPr lang="tr" sz="1100" baseline="30000">
                <a:latin typeface="Times New Roman"/>
              </a:rPr>
              <a:t>2</a:t>
            </a:r>
            <a:r>
              <a:rPr lang="tr" sz="1100">
                <a:latin typeface="Times New Roman"/>
              </a:rPr>
              <a:t> alanda ilçemiz halkı ve değerli öğrencilerine hizmet verecektir.</a:t>
            </a:r>
          </a:p>
          <a:p>
            <a:pPr marL="0" marR="0" indent="457200" algn="just">
              <a:lnSpc>
                <a:spcPct val="127000"/>
              </a:lnSpc>
              <a:spcAft>
                <a:spcPts val="630"/>
              </a:spcAft>
            </a:pPr>
            <a:r>
              <a:rPr lang="tr" sz="1000" b="1">
                <a:latin typeface="Times New Roman"/>
              </a:rPr>
              <a:t>ABDURRAHMAN KOLCU EĞİTİM TESİSİ</a:t>
            </a:r>
          </a:p>
          <a:p>
            <a:pPr marL="0" marR="0" indent="457200" algn="just">
              <a:lnSpc>
                <a:spcPct val="115000"/>
              </a:lnSpc>
              <a:spcAft>
                <a:spcPts val="630"/>
              </a:spcAft>
            </a:pPr>
            <a:r>
              <a:rPr lang="tr" sz="1100">
                <a:latin typeface="Times New Roman"/>
              </a:rPr>
              <a:t>Hazar Mahallemizde Abdunahman KOLCU Eğitim tesisi yapım işinin ihalesi 2025 yılında ihale edilerek yapımına başlanılmıştır. Proje içeriğinde 1 Adet Bina ve bina içerisineI Adet Yemekhane, Derslikler. Mescit ve Kütüphane, projenin açık alanına 1 adet çok amaçlı saha, çocuk parkı ve kamelya ile spor aletleri yapılması planlanmaktadır. Projenin 2026 yılının ilk çeyreğinde tamamlanması planlanmaktadır.</a:t>
            </a:r>
          </a:p>
          <a:p>
            <a:pPr marL="0" marR="0" indent="457200" algn="just">
              <a:lnSpc>
                <a:spcPct val="127000"/>
              </a:lnSpc>
              <a:spcAft>
                <a:spcPts val="630"/>
              </a:spcAft>
            </a:pPr>
            <a:r>
              <a:rPr lang="tr" sz="1000" b="1">
                <a:latin typeface="Times New Roman"/>
              </a:rPr>
              <a:t>MUKADDES KALKAVAN İLÇE DEVLET HASTANESİ TADİLAT ÇALIŞMALARI</a:t>
            </a:r>
          </a:p>
          <a:p>
            <a:pPr marL="0" marR="0" indent="457200" algn="just">
              <a:lnSpc>
                <a:spcPct val="115000"/>
              </a:lnSpc>
              <a:spcAft>
                <a:spcPts val="630"/>
              </a:spcAft>
            </a:pPr>
            <a:r>
              <a:rPr lang="tr" sz="1100">
                <a:latin typeface="Times New Roman"/>
              </a:rPr>
              <a:t>İyidere Mukaddes Kalkavan Toplum Sağlığı Merkezi binası 2008 yılında tamamlanarak hizmet vermeye başlamıştır.</a:t>
            </a:r>
          </a:p>
          <a:p>
            <a:pPr marL="0" marR="0" indent="457200" algn="just">
              <a:lnSpc>
                <a:spcPct val="115000"/>
              </a:lnSpc>
              <a:spcAft>
                <a:spcPts val="630"/>
              </a:spcAft>
            </a:pPr>
            <a:r>
              <a:rPr lang="tr" sz="1100">
                <a:latin typeface="Times New Roman"/>
              </a:rPr>
              <a:t>Sağlık Bakanlığı ile yürüttüğümüz istişare ve talepler 2023 yılında nihayete erişmiş ve toplum sağlığı merkezimiz Kamu Hastaneleri Genel Müdürlüğüne bağlanarak E Grubu İlçe Devlet Hastanesi statüsü kazanması sağlanmıştır.</a:t>
            </a:r>
          </a:p>
          <a:p>
            <a:pPr marL="0" marR="0" indent="457200" algn="just">
              <a:lnSpc>
                <a:spcPct val="115000"/>
              </a:lnSpc>
            </a:pPr>
            <a:r>
              <a:rPr lang="tr" sz="1100">
                <a:latin typeface="Times New Roman"/>
              </a:rPr>
              <a:t>2025 yılında ise Sağlık Bakanımız Sayın Prof. Dr. Kemal MEMİŞOGLU' nun desteği ile tadilat projemize başlanılmış ve hastane binasının dış cephe mantolama, çatı onanını, İç zemin yenileme, Kapı ve Pencere yenilenmesi ile ihtiyaç duyulan diğer tadilat ve onaranları yapılmıştır.</a:t>
            </a:r>
          </a:p>
        </p:txBody>
      </p:sp>
    </p:spTree>
  </p:cSld>
  <p:clrMapOvr>
    <a:overrideClrMapping bg1="lt1" tx1="dk1" bg2="lt2" tx2="dk2" accent1="accent1" accent2="accent2" accent3="accent3" accent4="accent4" accent5="accent5" accent6="accent6" hlink="hlink" folHlink="folHlink"/>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900928" y="274320"/>
            <a:ext cx="1402080" cy="969264"/>
          </a:xfrm>
          <a:prstGeom prst="rect">
            <a:avLst/>
          </a:prstGeom>
        </p:spPr>
      </p:pic>
      <p:pic>
        <p:nvPicPr>
          <p:cNvPr id="3" name="Resim 2"/>
          <p:cNvPicPr>
            <a:picLocks noChangeAspect="1"/>
          </p:cNvPicPr>
          <p:nvPr/>
        </p:nvPicPr>
        <p:blipFill>
          <a:blip r:embed="rId3"/>
          <a:stretch>
            <a:fillRect/>
          </a:stretch>
        </p:blipFill>
        <p:spPr>
          <a:xfrm>
            <a:off x="871728" y="1636776"/>
            <a:ext cx="5806440" cy="7894320"/>
          </a:xfrm>
          <a:prstGeom prst="rect">
            <a:avLst/>
          </a:prstGeom>
        </p:spPr>
      </p:pic>
      <p:sp>
        <p:nvSpPr>
          <p:cNvPr id="4" name="Dikdörtgen 3"/>
          <p:cNvSpPr/>
          <p:nvPr/>
        </p:nvSpPr>
        <p:spPr>
          <a:xfrm>
            <a:off x="859536" y="850392"/>
            <a:ext cx="5782056" cy="362712"/>
          </a:xfrm>
          <a:prstGeom prst="rect">
            <a:avLst/>
          </a:prstGeom>
          <a:noFill/>
        </p:spPr>
        <p:txBody>
          <a:bodyPr lIns="0" tIns="0" rIns="0" bIns="0">
            <a:noAutofit/>
          </a:bodyPr>
          <a:lstStyle/>
          <a:p>
            <a:pPr marL="0" marR="0" indent="431800">
              <a:lnSpc>
                <a:spcPct val="120000"/>
              </a:lnSpc>
            </a:pPr>
            <a:r>
              <a:rPr lang="tr" sz="1100">
                <a:solidFill>
                  <a:srgbClr val="424E31"/>
                </a:solidFill>
                <a:latin typeface="Times New Roman"/>
              </a:rPr>
              <a:t>-Cadde, sokak ve çevre temizliğine azami ölçüde dikkat edilmekte ve önem verilmektedir. Bu konuda sürekli olarak temizlik ve kontroller yapılmaktadır.</a:t>
            </a:r>
          </a:p>
        </p:txBody>
      </p:sp>
    </p:spTree>
  </p:cSld>
  <p:clrMapOvr>
    <a:overrideClrMapping bg1="lt1" tx1="dk1" bg2="lt2" tx2="dk2" accent1="accent1" accent2="accent2" accent3="accent3" accent4="accent4" accent5="accent5" accent6="accent6" hlink="hlink" folHlink="folHlink"/>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65632" y="280416"/>
            <a:ext cx="6428232" cy="6623304"/>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0" y="0"/>
            <a:ext cx="7589520" cy="10698480"/>
          </a:xfrm>
          <a:prstGeom prst="rect">
            <a:avLst/>
          </a:prstGeom>
        </p:spPr>
      </p:pic>
      <p:sp>
        <p:nvSpPr>
          <p:cNvPr id="3" name="Dikdörtgen 2"/>
          <p:cNvSpPr/>
          <p:nvPr/>
        </p:nvSpPr>
        <p:spPr>
          <a:xfrm>
            <a:off x="4940808" y="1859280"/>
            <a:ext cx="161544" cy="85344"/>
          </a:xfrm>
          <a:prstGeom prst="rect">
            <a:avLst/>
          </a:prstGeom>
          <a:noFill/>
        </p:spPr>
        <p:txBody>
          <a:bodyPr wrap="none" lIns="0" tIns="0" rIns="0" bIns="0">
            <a:noAutofit/>
          </a:bodyPr>
          <a:lstStyle/>
          <a:p>
            <a:pPr marL="0" marR="0" indent="0" algn="ctr"/>
            <a:r>
              <a:rPr lang="tr" sz="450" b="1">
                <a:solidFill>
                  <a:srgbClr val="424E31"/>
                </a:solidFill>
                <a:latin typeface="Arial"/>
              </a:rPr>
              <a:t>rcw|</a:t>
            </a:r>
          </a:p>
        </p:txBody>
      </p:sp>
    </p:spTree>
  </p:cSld>
  <p:clrMapOvr>
    <a:overrideClrMapping bg1="lt1" tx1="dk1" bg2="lt2" tx2="dk2" accent1="accent1" accent2="accent2" accent3="accent3" accent4="accent4" accent5="accent5" accent6="accent6" hlink="hlink" folHlink="folHlink"/>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83920" y="298704"/>
            <a:ext cx="6431280" cy="7007352"/>
          </a:xfrm>
          <a:prstGeom prst="rect">
            <a:avLst/>
          </a:prstGeom>
        </p:spPr>
      </p:pic>
      <p:sp>
        <p:nvSpPr>
          <p:cNvPr id="3" name="Dikdörtgen 2"/>
          <p:cNvSpPr/>
          <p:nvPr/>
        </p:nvSpPr>
        <p:spPr>
          <a:xfrm>
            <a:off x="883920" y="7464552"/>
            <a:ext cx="5779008" cy="353568"/>
          </a:xfrm>
          <a:prstGeom prst="rect">
            <a:avLst/>
          </a:prstGeom>
          <a:noFill/>
        </p:spPr>
        <p:txBody>
          <a:bodyPr lIns="0" tIns="0" rIns="0" bIns="0">
            <a:noAutofit/>
          </a:bodyPr>
          <a:lstStyle/>
          <a:p>
            <a:pPr marL="0" marR="0" indent="441452" algn="just">
              <a:lnSpc>
                <a:spcPct val="118000"/>
              </a:lnSpc>
            </a:pPr>
            <a:r>
              <a:rPr lang="tr" sz="1100">
                <a:latin typeface="Times New Roman"/>
              </a:rPr>
              <a:t>-Açıkta ve uygun olmayacak şekilde gıda satışı yapanlarla ilgili olarak gerekli önlemler alınmakta, bu şekilde ve mahzuru olacak şekilde satış yapanlar hakkında işlem yapılmaktadır.</a:t>
            </a:r>
          </a:p>
        </p:txBody>
      </p:sp>
      <p:sp>
        <p:nvSpPr>
          <p:cNvPr id="4" name="Dikdörtgen 3"/>
          <p:cNvSpPr/>
          <p:nvPr/>
        </p:nvSpPr>
        <p:spPr>
          <a:xfrm>
            <a:off x="880872" y="7961376"/>
            <a:ext cx="5779008" cy="1030224"/>
          </a:xfrm>
          <a:prstGeom prst="rect">
            <a:avLst/>
          </a:prstGeom>
          <a:noFill/>
        </p:spPr>
        <p:txBody>
          <a:bodyPr lIns="0" tIns="0" rIns="0" bIns="0">
            <a:noAutofit/>
          </a:bodyPr>
          <a:lstStyle/>
          <a:p>
            <a:pPr marL="0" marR="0" indent="444500" algn="just">
              <a:lnSpc>
                <a:spcPct val="115000"/>
              </a:lnSpc>
              <a:spcAft>
                <a:spcPts val="700"/>
              </a:spcAft>
            </a:pPr>
            <a:r>
              <a:rPr lang="tr" sz="1100">
                <a:latin typeface="Times New Roman"/>
              </a:rPr>
              <a:t>-Halkımıza hizmet veren istirahat ve eğlence yerleri ve diğer işyerlerinin açılabilmesi için İşyeri Açma ve Çalışma Ruhsatlarına İlişkin Yönetmelik gereğince inceleme ve işlem yapılmaktadır.</a:t>
            </a:r>
          </a:p>
          <a:p>
            <a:pPr marL="0" marR="0" indent="444500" algn="just">
              <a:lnSpc>
                <a:spcPct val="115000"/>
              </a:lnSpc>
            </a:pPr>
            <a:r>
              <a:rPr lang="tr" sz="1100">
                <a:latin typeface="Times New Roman"/>
              </a:rPr>
              <a:t>-Milli ve dini bayramlar ile özellik taşıyan diğer günlerde yapılacak olan törenlerde belediye başkanlığına düşen tüm görev ve hizmetler yerine getirilmektedir. Mevzuatın gerektirdiği hükümlere göre, zabıta hizmetleri aksamadan yürütülmektedir.</a:t>
            </a:r>
          </a:p>
        </p:txBody>
      </p:sp>
    </p:spTree>
  </p:cSld>
  <p:clrMapOvr>
    <a:overrideClrMapping bg1="lt1" tx1="dk1" bg2="lt2" tx2="dk2" accent1="accent1" accent2="accent2" accent3="accent3" accent4="accent4" accent5="accent5" accent6="accent6" hlink="hlink" folHlink="folHlink"/>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902208" y="298704"/>
            <a:ext cx="6428232" cy="6678168"/>
          </a:xfrm>
          <a:prstGeom prst="rect">
            <a:avLst/>
          </a:prstGeom>
        </p:spPr>
      </p:pic>
      <p:sp>
        <p:nvSpPr>
          <p:cNvPr id="3" name="Dikdörtgen 2"/>
          <p:cNvSpPr/>
          <p:nvPr/>
        </p:nvSpPr>
        <p:spPr>
          <a:xfrm>
            <a:off x="905256" y="7101840"/>
            <a:ext cx="5772912" cy="853440"/>
          </a:xfrm>
          <a:prstGeom prst="rect">
            <a:avLst/>
          </a:prstGeom>
          <a:noFill/>
        </p:spPr>
        <p:txBody>
          <a:bodyPr lIns="0" tIns="0" rIns="0" bIns="0">
            <a:noAutofit/>
          </a:bodyPr>
          <a:lstStyle/>
          <a:p>
            <a:pPr marL="0" marR="0" indent="444500" algn="just">
              <a:lnSpc>
                <a:spcPct val="115000"/>
              </a:lnSpc>
              <a:spcAft>
                <a:spcPts val="630"/>
              </a:spcAft>
            </a:pPr>
            <a:r>
              <a:rPr lang="tr" sz="1100">
                <a:latin typeface="Times New Roman"/>
              </a:rPr>
              <a:t>-2025 yılı içerisinde 2 adet sıhhi müessese , 1 adet gayri sıhhi müessese ve 0 adet umuma açık ve istirahat ve eğlence yeri olmak üzere toplamda 3 adet işyeri açma ve çalışma ruhsatı verilmiştir.</a:t>
            </a:r>
          </a:p>
          <a:p>
            <a:pPr marL="0" marR="0" indent="444500" algn="just">
              <a:lnSpc>
                <a:spcPct val="115000"/>
              </a:lnSpc>
            </a:pPr>
            <a:r>
              <a:rPr lang="tr" sz="1100">
                <a:latin typeface="Times New Roman"/>
              </a:rPr>
              <a:t>-Usulüne göre tatil günleri çalışma ruhsatları da verilmektedir. Halk sağlığına ilişkin olarak, umuma ait temizlik hizmetlerinin aksamaması için azami gayret gösterilmektedir.</a:t>
            </a:r>
          </a:p>
        </p:txBody>
      </p:sp>
      <p:sp>
        <p:nvSpPr>
          <p:cNvPr id="4" name="Dikdörtgen 3"/>
          <p:cNvSpPr/>
          <p:nvPr/>
        </p:nvSpPr>
        <p:spPr>
          <a:xfrm>
            <a:off x="905256" y="8101584"/>
            <a:ext cx="5775960" cy="1210056"/>
          </a:xfrm>
          <a:prstGeom prst="rect">
            <a:avLst/>
          </a:prstGeom>
          <a:noFill/>
        </p:spPr>
        <p:txBody>
          <a:bodyPr lIns="0" tIns="0" rIns="0" bIns="0">
            <a:noAutofit/>
          </a:bodyPr>
          <a:lstStyle/>
          <a:p>
            <a:pPr marL="0" marR="0" indent="444500" algn="just">
              <a:lnSpc>
                <a:spcPct val="115000"/>
              </a:lnSpc>
              <a:spcAft>
                <a:spcPts val="630"/>
              </a:spcAft>
            </a:pPr>
            <a:r>
              <a:rPr lang="tr" sz="1100">
                <a:latin typeface="Times New Roman"/>
              </a:rPr>
              <a:t>-Belediye yasaklarına uymayanların tespiti, yaya kaldırımlarının işgal edilmemesi, bunlara ilişkin gerekli tedbirin alınması ve işlemin yapılması için sürekli olarak denetimler yapılmaktadır. Yapılan bu denetimler neticesinde 9 adet cezai işlem uygulanmıştır.</a:t>
            </a:r>
          </a:p>
          <a:p>
            <a:pPr marL="0" marR="0" indent="444500" algn="just">
              <a:lnSpc>
                <a:spcPct val="115000"/>
              </a:lnSpc>
            </a:pPr>
            <a:r>
              <a:rPr lang="tr" sz="1100">
                <a:latin typeface="Times New Roman"/>
              </a:rPr>
              <a:t>-2025 yılı içerisinde 5326 sayılı kanunun 38/1. Maddesi kapsamında toplam 3 adet idari yaptırım kararı uygulanmıştır. Yine 5326 sayılı kanunun 41/4. Maddesi kapsamında toplam 3 adet, 32/1. Maddesi kapsamında toplam 3 adet idari yaptırım kararı uygulanmıştır.</a:t>
            </a:r>
          </a:p>
        </p:txBody>
      </p:sp>
      <p:sp>
        <p:nvSpPr>
          <p:cNvPr id="5" name="Dikdörtgen 4"/>
          <p:cNvSpPr/>
          <p:nvPr/>
        </p:nvSpPr>
        <p:spPr>
          <a:xfrm>
            <a:off x="911352" y="9439656"/>
            <a:ext cx="5775960" cy="365760"/>
          </a:xfrm>
          <a:prstGeom prst="rect">
            <a:avLst/>
          </a:prstGeom>
          <a:noFill/>
        </p:spPr>
        <p:txBody>
          <a:bodyPr lIns="0" tIns="0" rIns="0" bIns="0">
            <a:noAutofit/>
          </a:bodyPr>
          <a:lstStyle/>
          <a:p>
            <a:pPr marL="0" marR="0" indent="438404" algn="just">
              <a:lnSpc>
                <a:spcPct val="112000"/>
              </a:lnSpc>
            </a:pPr>
            <a:r>
              <a:rPr lang="tr" sz="1100">
                <a:latin typeface="Times New Roman"/>
              </a:rPr>
              <a:t>-2025 yılı içerisinde Özel halk otobüsleri ve ticari taksilerin ruhsat! andımı a işlemleri ve denetimleri yapılmaktadır. Yapılan denetimler neticesinde İyidere Belediye Meclisince yayınlanan</a:t>
            </a:r>
          </a:p>
        </p:txBody>
      </p:sp>
    </p:spTree>
  </p:cSld>
  <p:clrMapOvr>
    <a:overrideClrMapping bg1="lt1" tx1="dk1" bg2="lt2" tx2="dk2" accent1="accent1" accent2="accent2" accent3="accent3" accent4="accent4" accent5="accent5" accent6="accent6" hlink="hlink" folHlink="folHlink"/>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83920" y="859536"/>
            <a:ext cx="5785104" cy="8677656"/>
          </a:xfrm>
          <a:prstGeom prst="rect">
            <a:avLst/>
          </a:prstGeom>
          <a:noFill/>
        </p:spPr>
        <p:txBody>
          <a:bodyPr lIns="0" tIns="0" rIns="0" bIns="0">
            <a:noAutofit/>
          </a:bodyPr>
          <a:lstStyle/>
          <a:p>
            <a:pPr marL="0" marR="0" indent="0" algn="just">
              <a:lnSpc>
                <a:spcPct val="115000"/>
              </a:lnSpc>
              <a:spcAft>
                <a:spcPts val="630"/>
              </a:spcAft>
            </a:pPr>
            <a:r>
              <a:rPr lang="tr" sz="1100">
                <a:latin typeface="Times New Roman"/>
              </a:rPr>
              <a:t>05.06.2008 tarih ve 45 sayılı İyidere Belediyesi Özel Halk Otobüsü Yönetmeliği kapsamında toplam 14 adet cezai işlem uygulanmış olup toplam ceza tutarı 49.000,00 TL. dir.</a:t>
            </a:r>
          </a:p>
          <a:p>
            <a:pPr marL="0" marR="0" indent="441452" algn="just" defTabSz="567182">
              <a:lnSpc>
                <a:spcPct val="150000"/>
              </a:lnSpc>
              <a:spcAft>
                <a:spcPts val="350"/>
              </a:spcAft>
              <a:tabLst>
                <a:tab pos="567182" algn="l"/>
              </a:tabLst>
            </a:pPr>
            <a:r>
              <a:rPr lang="tr" sz="1100">
                <a:latin typeface="Times New Roman"/>
              </a:rPr>
              <a:t>-	2025 yılı içerisinde İlçemiz genelinde herhangi bir mühürlüme olayı olmamıştır.</a:t>
            </a:r>
          </a:p>
          <a:p>
            <a:pPr marL="0" marR="0" indent="441452" algn="just" defTabSz="573278">
              <a:lnSpc>
                <a:spcPct val="150000"/>
              </a:lnSpc>
              <a:spcAft>
                <a:spcPts val="350"/>
              </a:spcAft>
              <a:tabLst>
                <a:tab pos="573278" algn="l"/>
              </a:tabLst>
            </a:pPr>
            <a:r>
              <a:rPr lang="tr" sz="1100">
                <a:latin typeface="Times New Roman"/>
              </a:rPr>
              <a:t>-	2025 yılı içerisinde belediyemize buluntu ve kayıp eşya gelmemiştir.</a:t>
            </a:r>
          </a:p>
          <a:p>
            <a:pPr marL="0" marR="0" indent="441452" algn="just">
              <a:lnSpc>
                <a:spcPct val="150000"/>
              </a:lnSpc>
              <a:spcAft>
                <a:spcPts val="350"/>
              </a:spcAft>
            </a:pPr>
            <a:r>
              <a:rPr lang="tr" sz="1100">
                <a:latin typeface="Times New Roman"/>
              </a:rPr>
              <a:t>-Bölgemiz dâhilinde anayol cadde ve meydanlarda nizam ve intizamı bozan çevreyi kirleten geliş-geçişi engelleyen sağlığa zararlı ürünler satma girişiminde bulunan seyyar satıcılarla mücadele edilerek gerekli yasal işlemler yapılmaktadır.</a:t>
            </a:r>
          </a:p>
          <a:p>
            <a:pPr marL="0" marR="0" indent="441452" algn="just" defTabSz="576834">
              <a:lnSpc>
                <a:spcPct val="150000"/>
              </a:lnSpc>
              <a:spcAft>
                <a:spcPts val="350"/>
              </a:spcAft>
              <a:tabLst>
                <a:tab pos="576834" algn="l"/>
              </a:tabLst>
            </a:pPr>
            <a:r>
              <a:rPr lang="tr" sz="1100">
                <a:latin typeface="Times New Roman"/>
              </a:rPr>
              <a:t>-	Bölgemiz dâhilinde moloz ve hafriyat dökülmesi muhtemel olan yerlerin kontrolleri yapılmış olup, Fen İşleri Müdürlüğü ekipleriyle ortak çalışmalar yapılarak bölge dahilinde kaçak kazı ve çalışmalara müsaade edilmemiştir.</a:t>
            </a:r>
          </a:p>
          <a:p>
            <a:pPr marL="0" marR="0" indent="441452" algn="just">
              <a:lnSpc>
                <a:spcPct val="150000"/>
              </a:lnSpc>
              <a:spcAft>
                <a:spcPts val="350"/>
              </a:spcAft>
            </a:pPr>
            <a:r>
              <a:rPr lang="tr" sz="1100">
                <a:latin typeface="Times New Roman"/>
              </a:rPr>
              <a:t>-2025 yılı içerisinde Kurban Komisyon kararı gereği ilçemizde kurulan kurban pazarı Belediyemiz Zabıta Ekiplerince devamlı kontrol altında tutularak denetimleri yapılmıştır.</a:t>
            </a:r>
          </a:p>
          <a:p>
            <a:pPr marL="0" marR="0" indent="441452" algn="just">
              <a:lnSpc>
                <a:spcPct val="150000"/>
              </a:lnSpc>
              <a:spcAft>
                <a:spcPts val="350"/>
              </a:spcAft>
            </a:pPr>
            <a:r>
              <a:rPr lang="tr" sz="1100">
                <a:latin typeface="Times New Roman"/>
              </a:rPr>
              <a:t>-İlçemiz esnallarına periyodik olarak etiket denetimi yapılarak 2025 yılı içerisinde 78 adet denetim yapılmıştır.</a:t>
            </a:r>
          </a:p>
          <a:p>
            <a:pPr marL="0" marR="0" indent="441452" algn="just">
              <a:lnSpc>
                <a:spcPct val="150000"/>
              </a:lnSpc>
              <a:spcAft>
                <a:spcPts val="350"/>
              </a:spcAft>
            </a:pPr>
            <a:r>
              <a:rPr lang="tr" sz="1100">
                <a:latin typeface="Times New Roman"/>
              </a:rPr>
              <a:t>-Kamu kurum ve kuruluşların m anonsları ile vatandaşlara ait ölüm ilanları ve başkanlık makamınca havale edilerek amirliğimize gönderilen sosyal ve kültürel amaçlı ilanlar ile ihale ilanları ve meclis ilanları düzenli olarak anons edilmiş ve tutanakları tanzim edilerek ilgili kurum ve kuruluşlara gönderilmiştir.</a:t>
            </a:r>
          </a:p>
          <a:p>
            <a:pPr marL="0" marR="0" indent="441452" algn="just">
              <a:lnSpc>
                <a:spcPct val="150000"/>
              </a:lnSpc>
              <a:spcAft>
                <a:spcPts val="350"/>
              </a:spcAft>
            </a:pPr>
            <a:r>
              <a:rPr lang="tr" sz="1100">
                <a:latin typeface="Times New Roman"/>
              </a:rPr>
              <a:t>-İlan ve reklam vergisi yönünden gerekli takip ve tespitler yapılmaktadır.</a:t>
            </a:r>
          </a:p>
          <a:p>
            <a:pPr marL="0" marR="0" indent="441452" algn="just">
              <a:lnSpc>
                <a:spcPct val="118000"/>
              </a:lnSpc>
              <a:spcAft>
                <a:spcPts val="630"/>
              </a:spcAft>
            </a:pPr>
            <a:r>
              <a:rPr lang="tr" sz="1100">
                <a:latin typeface="Times New Roman"/>
              </a:rPr>
              <a:t>-Belediyemiz Zabıta Amirliği tarafından ayrıca Veterinerlik hizmetleri ve Cenaze hizmetleri de yürütülmektedir.</a:t>
            </a:r>
          </a:p>
          <a:p>
            <a:pPr marL="0" marR="0" indent="441452" algn="just">
              <a:lnSpc>
                <a:spcPct val="150000"/>
              </a:lnSpc>
              <a:spcAft>
                <a:spcPts val="350"/>
              </a:spcAft>
            </a:pPr>
            <a:r>
              <a:rPr lang="tr" sz="1100" u="sng">
                <a:latin typeface="Times New Roman"/>
              </a:rPr>
              <a:t>ET GIDA SATIŞ YERLERİNİN DENETLENMESİ</a:t>
            </a:r>
          </a:p>
          <a:p>
            <a:pPr marL="0" marR="0" indent="441452" algn="just">
              <a:lnSpc>
                <a:spcPct val="150000"/>
              </a:lnSpc>
              <a:spcAft>
                <a:spcPts val="350"/>
              </a:spcAft>
            </a:pPr>
            <a:r>
              <a:rPr lang="tr" sz="1100">
                <a:latin typeface="Times New Roman"/>
              </a:rPr>
              <a:t>Et satışı yapılan kasap ve et yerlerinin denetimi, Zabıta Hizmetleri Birimi, Belediyemiz ve Gıda, Tarım ve Hayvancılık Bakanlığı elemanları arasında koordinasyon kurularak ve birlikte, düzenli olarak yapılmaktadır. Bu konuda giderilmesi gerekli olan eksikler ve alınması gereken tedbirlere ilişkin olarak gerek görülen çalışmalar yürütülmektedir.</a:t>
            </a:r>
          </a:p>
          <a:p>
            <a:pPr marL="0" marR="0" indent="441452" algn="just">
              <a:lnSpc>
                <a:spcPct val="150000"/>
              </a:lnSpc>
              <a:spcAft>
                <a:spcPts val="350"/>
              </a:spcAft>
            </a:pPr>
            <a:r>
              <a:rPr lang="tr" sz="1100" u="sng">
                <a:latin typeface="Times New Roman"/>
              </a:rPr>
              <a:t>SAHİPSİZ HAYVANLAR</a:t>
            </a:r>
          </a:p>
          <a:p>
            <a:pPr marL="0" marR="0" indent="441452" algn="just">
              <a:lnSpc>
                <a:spcPct val="115000"/>
              </a:lnSpc>
            </a:pPr>
            <a:r>
              <a:rPr lang="tr" sz="1100">
                <a:latin typeface="Times New Roman"/>
              </a:rPr>
              <a:t>Sokak hayvanlarına dair kuduz ve iç dış parazit aşılama; bakım, tedavi, beslenme ve popülasyonun kontrol altına alınması için kısırlaştırma çalışmalarını belirli periyotlar halinde yürütülmektedir. 5199 sayılı hayvanları koruma kanunu gereği beslenmesi ve çiftleştirilmesi yasaklı türler içerisinde bulunan tehlikeli köpek ırklarına karşı gerekli tedbirler alınmaktadır. Sahipli hayvanlara kuduz aşısı uygulanmaktadır. 2025 yılında başıboş hayvanların toplatılarak Rize Sahipsiz Hayvan Barınağına teslim edilmektedir. 2025 yılı içerisinde 650 adet sokak hayvanı barınağa yakalanarak teslim edilmiştir.</a:t>
            </a:r>
          </a:p>
        </p:txBody>
      </p:sp>
      <p:sp>
        <p:nvSpPr>
          <p:cNvPr id="3" name="Dikdörtgen 2"/>
          <p:cNvSpPr/>
          <p:nvPr/>
        </p:nvSpPr>
        <p:spPr>
          <a:xfrm>
            <a:off x="1344168" y="9659112"/>
            <a:ext cx="4626864" cy="185928"/>
          </a:xfrm>
          <a:prstGeom prst="rect">
            <a:avLst/>
          </a:prstGeom>
          <a:noFill/>
        </p:spPr>
        <p:txBody>
          <a:bodyPr wrap="none" lIns="0" tIns="0" rIns="0" bIns="0">
            <a:noAutofit/>
          </a:bodyPr>
          <a:lstStyle/>
          <a:p>
            <a:pPr marL="0" marR="0" indent="0" algn="just"/>
            <a:r>
              <a:rPr lang="tr" sz="1100">
                <a:latin typeface="Times New Roman"/>
              </a:rPr>
              <a:t>Rize İli Sahipsiz Hayvanları Koruma Birliği (RİHAB)’ ne kurucu üye olunmuştur.</a:t>
            </a:r>
          </a:p>
        </p:txBody>
      </p:sp>
    </p:spTree>
  </p:cSld>
  <p:clrMapOvr>
    <a:overrideClrMapping bg1="lt1" tx1="dk1" bg2="lt2" tx2="dk2" accent1="accent1" accent2="accent2" accent3="accent3" accent4="accent4" accent5="accent5" accent6="accent6" hlink="hlink" folHlink="folHlink"/>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341120" y="298704"/>
            <a:ext cx="5949696" cy="1030224"/>
          </a:xfrm>
          <a:prstGeom prst="rect">
            <a:avLst/>
          </a:prstGeom>
        </p:spPr>
      </p:pic>
      <p:pic>
        <p:nvPicPr>
          <p:cNvPr id="3" name="Resim 2"/>
          <p:cNvPicPr>
            <a:picLocks noChangeAspect="1"/>
          </p:cNvPicPr>
          <p:nvPr/>
        </p:nvPicPr>
        <p:blipFill>
          <a:blip r:embed="rId3"/>
          <a:stretch>
            <a:fillRect/>
          </a:stretch>
        </p:blipFill>
        <p:spPr>
          <a:xfrm>
            <a:off x="868680" y="2691384"/>
            <a:ext cx="5797296" cy="6644640"/>
          </a:xfrm>
          <a:prstGeom prst="rect">
            <a:avLst/>
          </a:prstGeom>
        </p:spPr>
      </p:pic>
      <p:sp>
        <p:nvSpPr>
          <p:cNvPr id="4" name="Dikdörtgen 3"/>
          <p:cNvSpPr/>
          <p:nvPr/>
        </p:nvSpPr>
        <p:spPr>
          <a:xfrm>
            <a:off x="1322832" y="847344"/>
            <a:ext cx="1645920" cy="185928"/>
          </a:xfrm>
          <a:prstGeom prst="rect">
            <a:avLst/>
          </a:prstGeom>
          <a:noFill/>
        </p:spPr>
        <p:txBody>
          <a:bodyPr wrap="none" lIns="0" tIns="0" rIns="0" bIns="0">
            <a:noAutofit/>
          </a:bodyPr>
          <a:lstStyle/>
          <a:p>
            <a:pPr marL="0" marR="0" indent="0"/>
            <a:r>
              <a:rPr lang="tr" sz="1100" u="sng">
                <a:latin typeface="Times New Roman"/>
              </a:rPr>
              <a:t>HAŞEREYLE MÜCADELE</a:t>
            </a:r>
          </a:p>
        </p:txBody>
      </p:sp>
      <p:sp>
        <p:nvSpPr>
          <p:cNvPr id="5" name="Dikdörtgen 4"/>
          <p:cNvSpPr/>
          <p:nvPr/>
        </p:nvSpPr>
        <p:spPr>
          <a:xfrm>
            <a:off x="871728" y="1362456"/>
            <a:ext cx="5775960" cy="731520"/>
          </a:xfrm>
          <a:prstGeom prst="rect">
            <a:avLst/>
          </a:prstGeom>
          <a:noFill/>
        </p:spPr>
        <p:txBody>
          <a:bodyPr lIns="0" tIns="0" rIns="0" bIns="0">
            <a:noAutofit/>
          </a:bodyPr>
          <a:lstStyle/>
          <a:p>
            <a:pPr marL="0" marR="0" indent="0" algn="just">
              <a:lnSpc>
                <a:spcPct val="115000"/>
              </a:lnSpc>
            </a:pPr>
            <a:r>
              <a:rPr lang="tr" sz="1100">
                <a:latin typeface="Times New Roman"/>
              </a:rPr>
              <a:t>görülen tedbirlerin alınmasını içerecek şekilde kontrol altında bulundurulmaktadır. Sivrisinek, karasinek ve kemirgenlerle ilaçlama uygulamaları dahil olarak mücadele yapılmıştır. Bataklık veya uygun çevre koşullarına sahip olmadığı tespit edilen yerlerle ilgili olarak yasal işlem ve/veya iyileştirme işleri yapılmaktadır.</a:t>
            </a:r>
          </a:p>
        </p:txBody>
      </p:sp>
      <p:sp>
        <p:nvSpPr>
          <p:cNvPr id="6" name="Dikdörtgen 5"/>
          <p:cNvSpPr/>
          <p:nvPr/>
        </p:nvSpPr>
        <p:spPr>
          <a:xfrm>
            <a:off x="874776" y="2221992"/>
            <a:ext cx="5772912" cy="368808"/>
          </a:xfrm>
          <a:prstGeom prst="rect">
            <a:avLst/>
          </a:prstGeom>
          <a:noFill/>
        </p:spPr>
        <p:txBody>
          <a:bodyPr lIns="0" tIns="0" rIns="0" bIns="0">
            <a:noAutofit/>
          </a:bodyPr>
          <a:lstStyle/>
          <a:p>
            <a:pPr marL="0" marR="0" indent="444500" algn="just">
              <a:lnSpc>
                <a:spcPct val="118000"/>
              </a:lnSpc>
            </a:pPr>
            <a:r>
              <a:rPr lang="tr" sz="1100">
                <a:latin typeface="Times New Roman"/>
              </a:rPr>
              <a:t>İlçemizde yaz sezonu boyunca her akşam belirlenen güzergahlarda haşereyle mücadele faaliyetleri yürütülmüştür.</a:t>
            </a:r>
          </a:p>
        </p:txBody>
      </p:sp>
    </p:spTree>
  </p:cSld>
  <p:clrMapOvr>
    <a:overrideClrMapping bg1="lt1" tx1="dk1" bg2="lt2" tx2="dk2" accent1="accent1" accent2="accent2" accent3="accent3" accent4="accent4" accent5="accent5" accent6="accent6" hlink="hlink" folHlink="folHlink"/>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38072" y="859536"/>
            <a:ext cx="4437888" cy="490728"/>
          </a:xfrm>
          <a:prstGeom prst="rect">
            <a:avLst/>
          </a:prstGeom>
          <a:noFill/>
        </p:spPr>
        <p:txBody>
          <a:bodyPr lIns="0" tIns="0" rIns="0" bIns="0">
            <a:noAutofit/>
          </a:bodyPr>
          <a:lstStyle/>
          <a:p>
            <a:pPr marL="0" marR="0" indent="0" algn="ctr">
              <a:spcBef>
                <a:spcPts val="3150"/>
              </a:spcBef>
              <a:spcAft>
                <a:spcPts val="770"/>
              </a:spcAft>
            </a:pPr>
            <a:r>
              <a:rPr lang="tr" sz="1100" b="1" i="1" u="sng">
                <a:solidFill>
                  <a:srgbClr val="CE5F65"/>
                </a:solidFill>
                <a:latin typeface="Times New Roman"/>
              </a:rPr>
              <a:t>BELEDİYEMİZ TARAFINDAN YAPILAN SOSYAL YARDIMLAR</a:t>
            </a:r>
          </a:p>
          <a:p>
            <a:pPr marL="0" marR="0" indent="0" algn="just"/>
            <a:r>
              <a:rPr lang="tr" sz="1100">
                <a:latin typeface="Times New Roman"/>
              </a:rPr>
              <a:t>EĞİTİM</a:t>
            </a:r>
          </a:p>
        </p:txBody>
      </p:sp>
      <p:sp>
        <p:nvSpPr>
          <p:cNvPr id="3" name="Dikdörtgen 2"/>
          <p:cNvSpPr/>
          <p:nvPr/>
        </p:nvSpPr>
        <p:spPr>
          <a:xfrm>
            <a:off x="893064" y="1502664"/>
            <a:ext cx="5788152" cy="8302752"/>
          </a:xfrm>
          <a:prstGeom prst="rect">
            <a:avLst/>
          </a:prstGeom>
          <a:noFill/>
        </p:spPr>
        <p:txBody>
          <a:bodyPr lIns="0" tIns="0" rIns="0" bIns="0">
            <a:noAutofit/>
          </a:bodyPr>
          <a:lstStyle/>
          <a:p>
            <a:pPr marL="0" marR="0" indent="457200" algn="just">
              <a:lnSpc>
                <a:spcPct val="115000"/>
              </a:lnSpc>
              <a:spcAft>
                <a:spcPts val="630"/>
              </a:spcAft>
            </a:pPr>
            <a:r>
              <a:rPr lang="tr" sz="1100">
                <a:latin typeface="Times New Roman"/>
              </a:rPr>
              <a:t>-Belediyemizce, 2025 yılında öğrencilerimize hayırsever işadamlarımız, kurum/kuruluşlar tarafından Merkez Ortaokuluna robotik kodlama sınıfı yapılması sağlanmıştır. Sarayköy Mesleki ve Teknik Anadolu Lisesine malzeme desteğinde bulunulmuştur. Eğitim ile ilgili diğer ayrıntılı hususlar Gençlik ve Spor İşleri ile fen İşleri Müdürlüğü performans bölümünde bahsedilmiştir.</a:t>
            </a:r>
          </a:p>
          <a:p>
            <a:pPr marL="0" marR="0" indent="457200" algn="just">
              <a:lnSpc>
                <a:spcPct val="118000"/>
              </a:lnSpc>
              <a:spcAft>
                <a:spcPts val="630"/>
              </a:spcAft>
            </a:pPr>
            <a:r>
              <a:rPr lang="tr" sz="1100">
                <a:latin typeface="Times New Roman"/>
              </a:rPr>
              <a:t>-Belediye başkanlığımızca, Rize bezinin (feretiko) üretimi, tanıtımı ve yaygınlaşması için katk 11 a rı m ı z s ürd ürü Imekted i r.</a:t>
            </a:r>
          </a:p>
          <a:p>
            <a:pPr marL="0" marR="0" indent="457200" algn="just">
              <a:lnSpc>
                <a:spcPct val="115000"/>
              </a:lnSpc>
              <a:spcAft>
                <a:spcPts val="630"/>
              </a:spcAft>
            </a:pPr>
            <a:r>
              <a:rPr lang="tr" sz="1100">
                <a:latin typeface="Times New Roman"/>
              </a:rPr>
              <a:t>-Üzüm ve pekmez üretimi faaliyetleri, tarım ürünlerinin çeşitlendirilmesine yönelik çalışmaların desteklenmesi sürdürülmekte, İlçemizde yetişen ve satışı yapılan kokulu üzüm pekmezi ile Mandalinanın Coğrafi İşaretli Ürün olarak nitelendirilmesi maksadıyla Üniversite ile koordine kurularak Coğrafi İşaretler Başkanlığına belediyemizce başvuru yapılmış olup süreç devam etmektedir.</a:t>
            </a:r>
          </a:p>
          <a:p>
            <a:pPr marL="0" marR="0" indent="457200" algn="just">
              <a:lnSpc>
                <a:spcPct val="118000"/>
              </a:lnSpc>
              <a:spcAft>
                <a:spcPts val="630"/>
              </a:spcAft>
            </a:pPr>
            <a:r>
              <a:rPr lang="tr" sz="1100">
                <a:latin typeface="Times New Roman"/>
              </a:rPr>
              <a:t>-İyidere Eğitim Kültür ve Dayanışma Vakfı tarafından belediyemizin girişim ve çabalarıyla ve işbirliğiyle Üniversite öğrencilerine burs verilmesi sağlanmıştır.</a:t>
            </a:r>
          </a:p>
          <a:p>
            <a:pPr marL="0" marR="0" indent="457200" algn="just">
              <a:lnSpc>
                <a:spcPct val="115000"/>
              </a:lnSpc>
              <a:spcAft>
                <a:spcPts val="630"/>
              </a:spcAft>
            </a:pPr>
            <a:r>
              <a:rPr lang="tr" sz="1100">
                <a:latin typeface="Times New Roman"/>
              </a:rPr>
              <a:t>İyidere bulunan okullarımız yönetici ve eğitimci kadroları ile toplantılar düzenlenmiş, kısa, orta ve uzun vade yatırımlar planlanmıştır. Kısa vadeli ihtiyaçlar belediyemizce giderilmiştir. 2026 yılı itibariyle planlanan çalışmalar devam edecektir. İlçemiz okullar bölgesinde okulların ortak bahçesi ile ilgili düzenleme, spor tesisleri kurma vb. projelinde çalışması yapılmaktadır.</a:t>
            </a:r>
          </a:p>
          <a:p>
            <a:pPr marL="0" marR="0" indent="355600" algn="just">
              <a:lnSpc>
                <a:spcPct val="115000"/>
              </a:lnSpc>
              <a:spcAft>
                <a:spcPts val="630"/>
              </a:spcAft>
            </a:pPr>
            <a:r>
              <a:rPr lang="tr" sz="1100" u="sng">
                <a:latin typeface="Times New Roman"/>
              </a:rPr>
              <a:t>-SAĞLIK</a:t>
            </a:r>
          </a:p>
          <a:p>
            <a:pPr marL="0" marR="0" indent="368300" algn="just">
              <a:lnSpc>
                <a:spcPct val="115000"/>
              </a:lnSpc>
              <a:spcAft>
                <a:spcPts val="630"/>
              </a:spcAft>
            </a:pPr>
            <a:r>
              <a:rPr lang="tr" sz="1100">
                <a:latin typeface="Times New Roman"/>
              </a:rPr>
              <a:t>İlçemizde sağlık hizmetleri İyidere İlçe Devlet Hastanesi ve bağlı 112 Acil Servis, Yapraklar Mahallesi Sağlık Ocağı, Çiftlik köyü Sağlık Ocağı, Hazar Mahallesi Sağlık Evi, B.Çiftlik köyü ve Yaylacılar köyü Sağlık Evi tarafından yürütülmektedir. İyidere İlçe Devlet Hastanesi ile değişik zamanlarda birlikte ve belli aralıklarla sağlık taraması, gıda kontrolü ve işyeri denetimleri yapılmaktadır.</a:t>
            </a:r>
          </a:p>
          <a:p>
            <a:pPr marL="0" marR="0" indent="444500" algn="just">
              <a:lnSpc>
                <a:spcPct val="115000"/>
              </a:lnSpc>
              <a:spcAft>
                <a:spcPts val="630"/>
              </a:spcAft>
            </a:pPr>
            <a:r>
              <a:rPr lang="tr" sz="1100" u="sng">
                <a:latin typeface="Times New Roman"/>
              </a:rPr>
              <a:t>-SOSYAL HİZMETLER</a:t>
            </a:r>
          </a:p>
          <a:p>
            <a:pPr marL="0" marR="0" indent="457200" algn="just">
              <a:lnSpc>
                <a:spcPct val="115000"/>
              </a:lnSpc>
              <a:spcAft>
                <a:spcPts val="630"/>
              </a:spcAft>
            </a:pPr>
            <a:r>
              <a:rPr lang="tr" sz="1100">
                <a:latin typeface="Times New Roman"/>
              </a:rPr>
              <a:t>-Belediyemizin bütçesine konulan fakir ve muhtaçlara yardım ödeneğinden fakir ve muhtaç vatandaşlarımızla ihtiyaç halinde asker ailelerine yardımlar yapılmaktadır.</a:t>
            </a:r>
          </a:p>
          <a:p>
            <a:pPr marL="0" marR="0" indent="457200" algn="just" defTabSz="577088">
              <a:lnSpc>
                <a:spcPct val="115000"/>
              </a:lnSpc>
              <a:spcAft>
                <a:spcPts val="630"/>
              </a:spcAft>
              <a:tabLst>
                <a:tab pos="577088" algn="l"/>
              </a:tabLst>
            </a:pPr>
            <a:r>
              <a:rPr lang="tr" sz="1100">
                <a:solidFill>
                  <a:srgbClr val="CE5F65"/>
                </a:solidFill>
                <a:latin typeface="Times New Roman"/>
              </a:rPr>
              <a:t>-</a:t>
            </a:r>
            <a:r>
              <a:rPr lang="tr" sz="1100">
                <a:latin typeface="Times New Roman"/>
              </a:rPr>
              <a:t>	</a:t>
            </a:r>
            <a:r>
              <a:rPr lang="tr" sz="1100">
                <a:solidFill>
                  <a:srgbClr val="CE5F65"/>
                </a:solidFill>
                <a:latin typeface="Times New Roman"/>
              </a:rPr>
              <a:t>2025 </a:t>
            </a:r>
            <a:r>
              <a:rPr lang="tr" sz="1100">
                <a:latin typeface="Times New Roman"/>
              </a:rPr>
              <a:t>yılı Ramazan ayı dolayısıyla hayırsever işadamlarımızın katkılarıyla, ihtiyaç sahibi ailelerimize yiyecek ve giyecek yardımı yapılmış olup Ramazan ayı boyunca İyidere Mesleki Teknik ve Anadolu Lisesi, İyidere Kaymakamlığı ve Belediyemizin düzenlediği ilçemizdeki yaşlı, hasta ve bakıma muhtaç olan vatandaşlarımıza iftar ve sahur için yemek getirilmiştir.</a:t>
            </a:r>
          </a:p>
          <a:p>
            <a:pPr marL="0" marR="0" indent="457200" algn="just" defTabSz="577088">
              <a:lnSpc>
                <a:spcPct val="118000"/>
              </a:lnSpc>
              <a:spcAft>
                <a:spcPts val="630"/>
              </a:spcAft>
              <a:tabLst>
                <a:tab pos="577088" algn="l"/>
              </a:tabLst>
            </a:pPr>
            <a:r>
              <a:rPr lang="tr" sz="1100">
                <a:latin typeface="Times New Roman"/>
              </a:rPr>
              <a:t>-	Hoş geldin bebek projesi kapsamında Belediyemizce hazırlanan yenidoğan paketleri ilgili vatandaşlarımıza teslim edilmiştir.</a:t>
            </a:r>
          </a:p>
          <a:p>
            <a:pPr marL="0" marR="0" indent="457200" algn="just">
              <a:lnSpc>
                <a:spcPct val="115000"/>
              </a:lnSpc>
              <a:spcAft>
                <a:spcPts val="630"/>
              </a:spcAft>
            </a:pPr>
            <a:r>
              <a:rPr lang="tr" sz="1100">
                <a:latin typeface="Times New Roman"/>
              </a:rPr>
              <a:t>-İlçemizin kurum ve kuruluşlarına temizlik malzemesi yardım ve destek sağlanmıştır.</a:t>
            </a:r>
          </a:p>
          <a:p>
            <a:pPr marL="0" marR="0" indent="457200" algn="just" defTabSz="950976">
              <a:lnSpc>
                <a:spcPct val="115000"/>
              </a:lnSpc>
              <a:spcAft>
                <a:spcPts val="630"/>
              </a:spcAft>
              <a:tabLst>
                <a:tab pos="950976" algn="l"/>
              </a:tabLst>
            </a:pPr>
            <a:r>
              <a:rPr lang="tr" sz="1100">
                <a:latin typeface="Times New Roman"/>
              </a:rPr>
              <a:t>-	Yaşlı, yatalak hasta ve sakatlara gerekli hizmetin ve desteğin verilmesi sağlanmıştır.</a:t>
            </a:r>
          </a:p>
          <a:p>
            <a:pPr marL="0" marR="0" indent="457200" algn="just" defTabSz="580136">
              <a:lnSpc>
                <a:spcPct val="118000"/>
              </a:lnSpc>
              <a:tabLst>
                <a:tab pos="580136" algn="l"/>
              </a:tabLst>
            </a:pPr>
            <a:r>
              <a:rPr lang="tr" sz="1100">
                <a:latin typeface="Times New Roman"/>
              </a:rPr>
              <a:t>-	İlçelerimizde ki camilerimiz düzenli olarak belediyemizce dezenfekte işlemleri yürütülmektedir.</a:t>
            </a:r>
          </a:p>
        </p:txBody>
      </p:sp>
    </p:spTree>
  </p:cSld>
  <p:clrMapOvr>
    <a:overrideClrMapping bg1="lt1" tx1="dk1" bg2="lt2" tx2="dk2" accent1="accent1" accent2="accent2" accent3="accent3" accent4="accent4" accent5="accent5" accent6="accent6" hlink="hlink" folHlink="folHlink"/>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900928" y="295656"/>
            <a:ext cx="573024" cy="240792"/>
          </a:xfrm>
          <a:prstGeom prst="rect">
            <a:avLst/>
          </a:prstGeom>
        </p:spPr>
      </p:pic>
      <p:sp>
        <p:nvSpPr>
          <p:cNvPr id="3" name="Dikdörtgen 2"/>
          <p:cNvSpPr/>
          <p:nvPr/>
        </p:nvSpPr>
        <p:spPr>
          <a:xfrm>
            <a:off x="877824" y="1161288"/>
            <a:ext cx="5791200" cy="8641080"/>
          </a:xfrm>
          <a:prstGeom prst="rect">
            <a:avLst/>
          </a:prstGeom>
          <a:noFill/>
        </p:spPr>
        <p:txBody>
          <a:bodyPr lIns="0" tIns="0" rIns="0" bIns="0">
            <a:noAutofit/>
          </a:bodyPr>
          <a:lstStyle/>
          <a:p>
            <a:pPr marL="0" marR="0" indent="0" algn="ctr">
              <a:lnSpc>
                <a:spcPct val="115000"/>
              </a:lnSpc>
              <a:spcAft>
                <a:spcPts val="630"/>
              </a:spcAft>
            </a:pPr>
            <a:r>
              <a:rPr lang="tr" sz="1100" u="sng">
                <a:solidFill>
                  <a:srgbClr val="CE5F65"/>
                </a:solidFill>
                <a:latin typeface="Times New Roman"/>
              </a:rPr>
              <a:t>FAALİYET VE PROJE BİLGİLERİNDE BİRİMLERCE SUNULAN HİZMETLERE İLAVE OLARAK YER VERİLMESİNE GEREK DUYULAN BİLGİLER AŞAĞIDADIR.</a:t>
            </a:r>
          </a:p>
          <a:p>
            <a:pPr marL="0" marR="0" indent="419100" algn="just">
              <a:lnSpc>
                <a:spcPct val="115000"/>
              </a:lnSpc>
              <a:spcAft>
                <a:spcPts val="630"/>
              </a:spcAft>
            </a:pPr>
            <a:r>
              <a:rPr lang="tr" sz="1100" u="sng">
                <a:latin typeface="Times New Roman"/>
              </a:rPr>
              <a:t>Halihazır Harita Alımı</a:t>
            </a:r>
          </a:p>
          <a:p>
            <a:pPr marL="0" marR="0" indent="419100" algn="just">
              <a:lnSpc>
                <a:spcPct val="115000"/>
              </a:lnSpc>
              <a:spcAft>
                <a:spcPts val="630"/>
              </a:spcAft>
            </a:pPr>
            <a:r>
              <a:rPr lang="tr" sz="1100">
                <a:latin typeface="Times New Roman"/>
              </a:rPr>
              <a:t>Belediye alanın tamamının 1/1000 ve 1/5000 ölçekli sayısal halihazır haritası çıkartılmıştır.</a:t>
            </a:r>
          </a:p>
          <a:p>
            <a:pPr marL="0" marR="0" indent="419100" algn="just">
              <a:lnSpc>
                <a:spcPct val="115000"/>
              </a:lnSpc>
              <a:spcAft>
                <a:spcPts val="630"/>
              </a:spcAft>
            </a:pPr>
            <a:r>
              <a:rPr lang="tr" sz="1100" u="sng">
                <a:latin typeface="Times New Roman"/>
              </a:rPr>
              <a:t>Yol yapım. Bakım, Onarım ve Yeni Yol Açılması Çalışmaları</a:t>
            </a:r>
          </a:p>
          <a:p>
            <a:pPr marL="0" marR="0" indent="457200" algn="just">
              <a:lnSpc>
                <a:spcPct val="115000"/>
              </a:lnSpc>
              <a:spcAft>
                <a:spcPts val="630"/>
              </a:spcAft>
            </a:pPr>
            <a:r>
              <a:rPr lang="tr" sz="1100">
                <a:latin typeface="Times New Roman"/>
              </a:rPr>
              <a:t>Mahallelerimizin yollarında bakım ve onarım, genişletme ve mıcır serilerek stabilize çalışmaları yapılmıştır. Mahallelerimizde önemli miktarda kaldırım ve yol beton kaplama işi yapılmıştır.</a:t>
            </a:r>
          </a:p>
          <a:p>
            <a:pPr marL="0" marR="0" indent="419100" algn="just">
              <a:lnSpc>
                <a:spcPct val="115000"/>
              </a:lnSpc>
              <a:spcAft>
                <a:spcPts val="630"/>
              </a:spcAft>
            </a:pPr>
            <a:r>
              <a:rPr lang="tr" sz="1100" u="sng">
                <a:latin typeface="Times New Roman"/>
              </a:rPr>
              <a:t>Mücavir Alan Çalışması</a:t>
            </a:r>
          </a:p>
          <a:p>
            <a:pPr marL="0" marR="0" indent="457200" algn="just">
              <a:lnSpc>
                <a:spcPct val="115000"/>
              </a:lnSpc>
              <a:spcAft>
                <a:spcPts val="630"/>
              </a:spcAft>
            </a:pPr>
            <a:r>
              <a:rPr lang="tr" sz="1100">
                <a:latin typeface="Times New Roman"/>
              </a:rPr>
              <a:t>Hazar mahallesi sınırından itibaren ve kendirli beldesi yol ayrımına kadar İyidere-İkizdere Devlet Karayolu güzergahı mevkiinde ve sahil devlet karayolunun Güneyinde Denizgören, Köşklü, Yaylacılar, Kalecik köyleri sının dahilinde kalan bir kısım alanın 3194 sayılı İmar Kanununun 45 inci maddesine göre mücavir alan olarak belediyemizin sorumluluğu altına alınması için çalışma yapılmış, buna ilişkin talebimiz Rize Valiliği aracılığıyla Çevre ve Şehircilik Bakanlığına gönderilmiş, Karadeniz. Sahil Devlet Karayolu güzergahı üzerinde Köşklü Köyünden belirlenen miktarda alan Belediyemizin sınırı içerisine alınarak. 5393 sayılı Kanun gereği onaylanmış, adres ve numaralamaya ilişkin Yönetmelik gereği gerekli işlemler yürütülerek sonuçlandırılmıştır.</a:t>
            </a:r>
          </a:p>
          <a:p>
            <a:pPr marL="0" marR="0" indent="419100" algn="just">
              <a:lnSpc>
                <a:spcPct val="115000"/>
              </a:lnSpc>
              <a:spcAft>
                <a:spcPts val="630"/>
              </a:spcAft>
            </a:pPr>
            <a:r>
              <a:rPr lang="tr" sz="1100" u="sng">
                <a:latin typeface="Times New Roman"/>
              </a:rPr>
              <a:t>Yönetmelikler</a:t>
            </a:r>
          </a:p>
          <a:p>
            <a:pPr marL="0" marR="0" indent="457200" algn="just">
              <a:lnSpc>
                <a:spcPct val="115000"/>
              </a:lnSpc>
              <a:spcAft>
                <a:spcPts val="630"/>
              </a:spcAft>
            </a:pPr>
            <a:r>
              <a:rPr lang="tr" sz="1100">
                <a:latin typeface="Times New Roman"/>
              </a:rPr>
              <a:t>İyidere Belediye Meclisince 02/07/2025 tarihli ve 40 sayılı kararı ile İyidere Belediyesi Görev, Yetki, Sorumluluk ve Çalışma Esasları Yönetmeliği kabul edilerek 3011 sayılı Resmi Gazetede Yayımlanacak olan Yönetmelikler Hakkında Kanunun 2'nci maddesi gereğince uygun araçlarla halka duyurulduktan sonra yürürlüğe konulmuştur.</a:t>
            </a:r>
          </a:p>
          <a:p>
            <a:pPr marL="0" marR="0" indent="419100" algn="just">
              <a:lnSpc>
                <a:spcPct val="115000"/>
              </a:lnSpc>
              <a:spcAft>
                <a:spcPts val="630"/>
              </a:spcAft>
            </a:pPr>
            <a:r>
              <a:rPr lang="tr" sz="1100" u="sng">
                <a:latin typeface="Times New Roman"/>
              </a:rPr>
              <a:t>Performans Sonuçları Tablosu</a:t>
            </a:r>
          </a:p>
          <a:p>
            <a:pPr marL="0" marR="0" indent="419100" algn="just">
              <a:lnSpc>
                <a:spcPct val="115000"/>
              </a:lnSpc>
              <a:spcAft>
                <a:spcPts val="630"/>
              </a:spcAft>
            </a:pPr>
            <a:r>
              <a:rPr lang="tr" sz="1100">
                <a:latin typeface="Times New Roman"/>
              </a:rPr>
              <a:t>Gerçekleşmeler, öngörülen program, hedef ve göstergelere uygundur.</a:t>
            </a:r>
          </a:p>
          <a:p>
            <a:pPr marL="0" marR="0" indent="419100" algn="just">
              <a:lnSpc>
                <a:spcPct val="115000"/>
              </a:lnSpc>
              <a:spcAft>
                <a:spcPts val="630"/>
              </a:spcAft>
            </a:pPr>
            <a:r>
              <a:rPr lang="tr" sz="1100" u="sng">
                <a:latin typeface="Times New Roman"/>
              </a:rPr>
              <a:t>Performans Sonuçlarının Değerlendirilmesi</a:t>
            </a:r>
          </a:p>
          <a:p>
            <a:pPr marL="0" marR="0" indent="419100" algn="just">
              <a:lnSpc>
                <a:spcPct val="115000"/>
              </a:lnSpc>
              <a:spcAft>
                <a:spcPts val="630"/>
              </a:spcAft>
            </a:pPr>
            <a:r>
              <a:rPr lang="tr" sz="1100">
                <a:latin typeface="Times New Roman"/>
              </a:rPr>
              <a:t>Gerçekleşmelerin, öngörülen program, hedef ve göstergelere uygun olduğu gözlenmektedir.</a:t>
            </a:r>
          </a:p>
          <a:p>
            <a:pPr marL="0" marR="0" indent="419100" algn="just">
              <a:lnSpc>
                <a:spcPct val="115000"/>
              </a:lnSpc>
              <a:spcAft>
                <a:spcPts val="630"/>
              </a:spcAft>
            </a:pPr>
            <a:r>
              <a:rPr lang="tr" sz="1100" u="sng">
                <a:latin typeface="Times New Roman"/>
              </a:rPr>
              <a:t>Performans Bilgi Sisteminin [)eğerlendirilmesi</a:t>
            </a:r>
          </a:p>
          <a:p>
            <a:pPr marL="0" marR="0" indent="457200" algn="just">
              <a:lnSpc>
                <a:spcPct val="115000"/>
              </a:lnSpc>
              <a:spcAft>
                <a:spcPts val="630"/>
              </a:spcAft>
            </a:pPr>
            <a:r>
              <a:rPr lang="tr" sz="1100">
                <a:latin typeface="Times New Roman"/>
              </a:rPr>
              <a:t>İdarenin ve İdareyle ilgili veya ilişkili görülen gerekli bilgilerin düzenli olarak edinilerek toplanması, analizi, değerlendirilmesi ve raporlanmasına yönelik olarak gerekli çalışma yapılmaktadır.</a:t>
            </a:r>
          </a:p>
          <a:p>
            <a:pPr marL="0" marR="0" indent="419100" algn="just">
              <a:lnSpc>
                <a:spcPct val="106000"/>
              </a:lnSpc>
              <a:spcAft>
                <a:spcPts val="910"/>
              </a:spcAft>
            </a:pPr>
            <a:r>
              <a:rPr lang="tr" sz="1200">
                <a:solidFill>
                  <a:srgbClr val="696469"/>
                </a:solidFill>
                <a:latin typeface="Times New Roman"/>
              </a:rPr>
              <a:t>KURUMSAL KABİLİYET ve KAPASİTENİN DEĞERLENDİRİLMESİ</a:t>
            </a:r>
          </a:p>
          <a:p>
            <a:pPr marL="0" marR="0" indent="508000" algn="just">
              <a:spcAft>
                <a:spcPts val="910"/>
              </a:spcAft>
            </a:pPr>
            <a:r>
              <a:rPr lang="tr" sz="1300">
                <a:solidFill>
                  <a:srgbClr val="696469"/>
                </a:solidFill>
                <a:latin typeface="Times New Roman"/>
              </a:rPr>
              <a:t>A- Üstünlükler</a:t>
            </a:r>
          </a:p>
          <a:p>
            <a:pPr marL="383100" marR="0" indent="0" algn="just">
              <a:lnSpc>
                <a:spcPct val="150000"/>
              </a:lnSpc>
            </a:pPr>
            <a:r>
              <a:rPr lang="tr" sz="1100">
                <a:latin typeface="Times New Roman"/>
              </a:rPr>
              <a:t>5393 sayılı Belediye Kanunu, </a:t>
            </a:r>
            <a:r>
              <a:rPr lang="tr" sz="1100">
                <a:solidFill>
                  <a:srgbClr val="696469"/>
                </a:solidFill>
                <a:latin typeface="Times New Roman"/>
              </a:rPr>
              <a:t>2464 </a:t>
            </a:r>
            <a:r>
              <a:rPr lang="tr" sz="1100">
                <a:latin typeface="Times New Roman"/>
              </a:rPr>
              <a:t>sayılı Belediye Gelirleri Kanunu, 3194 sayılı İmar Kanunu, 3621 sayılı Kıyı Kanunu, 5326 sayılı Kabahatler Kanunu, 1608 sayılı Kanunla değişik 486 sayılı Kanun, 1319 sayılı Emlak Vergisi Kanunu, 1593 sayılı Umumi Hıfzısıhha Kanunu,</a:t>
            </a:r>
          </a:p>
        </p:txBody>
      </p:sp>
    </p:spTree>
  </p:cSld>
  <p:clrMapOvr>
    <a:overrideClrMapping bg1="lt1" tx1="dk1" bg2="lt2" tx2="dk2" accent1="accent1" accent2="accent2" accent3="accent3" accent4="accent4" accent5="accent5" accent6="accent6" hlink="hlink" folHlink="folHlink"/>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277112" y="2849880"/>
            <a:ext cx="957072" cy="158496"/>
          </a:xfrm>
          <a:prstGeom prst="rect">
            <a:avLst/>
          </a:prstGeom>
        </p:spPr>
      </p:pic>
      <p:sp>
        <p:nvSpPr>
          <p:cNvPr id="3" name="Dikdörtgen 2"/>
          <p:cNvSpPr/>
          <p:nvPr/>
        </p:nvSpPr>
        <p:spPr>
          <a:xfrm>
            <a:off x="1307592" y="877824"/>
            <a:ext cx="5373624" cy="411480"/>
          </a:xfrm>
          <a:prstGeom prst="rect">
            <a:avLst/>
          </a:prstGeom>
          <a:noFill/>
        </p:spPr>
        <p:txBody>
          <a:bodyPr lIns="0" tIns="0" rIns="0" bIns="0">
            <a:noAutofit/>
          </a:bodyPr>
          <a:lstStyle/>
          <a:p>
            <a:pPr marL="0" marR="0" indent="7112" algn="just">
              <a:lnSpc>
                <a:spcPct val="150000"/>
              </a:lnSpc>
            </a:pPr>
            <a:r>
              <a:rPr lang="tr" sz="1100">
                <a:latin typeface="Times New Roman"/>
              </a:rPr>
              <a:t>Ulaştırma ve Trafik mevzuatı, diğer ilgili Kanun, Yönetmelik v.d. yasal ve idari mevzuat gereği Belediyenin yetki, görev, sorumluluk ve imtiyazlarıdır.</a:t>
            </a:r>
          </a:p>
        </p:txBody>
      </p:sp>
      <p:sp>
        <p:nvSpPr>
          <p:cNvPr id="4" name="Dikdörtgen 3"/>
          <p:cNvSpPr/>
          <p:nvPr/>
        </p:nvSpPr>
        <p:spPr>
          <a:xfrm>
            <a:off x="1395984" y="1444752"/>
            <a:ext cx="960120" cy="188976"/>
          </a:xfrm>
          <a:prstGeom prst="rect">
            <a:avLst/>
          </a:prstGeom>
          <a:noFill/>
        </p:spPr>
        <p:txBody>
          <a:bodyPr wrap="none" lIns="0" tIns="0" rIns="0" bIns="0">
            <a:noAutofit/>
          </a:bodyPr>
          <a:lstStyle/>
          <a:p>
            <a:pPr marL="0" marR="0" indent="0" algn="just"/>
            <a:r>
              <a:rPr lang="tr" sz="1300">
                <a:solidFill>
                  <a:srgbClr val="4B5679"/>
                </a:solidFill>
                <a:latin typeface="Times New Roman"/>
              </a:rPr>
              <a:t>B- Zayıflıklar</a:t>
            </a:r>
          </a:p>
        </p:txBody>
      </p:sp>
      <p:sp>
        <p:nvSpPr>
          <p:cNvPr id="5" name="Dikdörtgen 4"/>
          <p:cNvSpPr/>
          <p:nvPr/>
        </p:nvSpPr>
        <p:spPr>
          <a:xfrm>
            <a:off x="1078992" y="1798320"/>
            <a:ext cx="5605272" cy="2554224"/>
          </a:xfrm>
          <a:prstGeom prst="rect">
            <a:avLst/>
          </a:prstGeom>
          <a:noFill/>
        </p:spPr>
        <p:txBody>
          <a:bodyPr lIns="0" tIns="0" rIns="0" bIns="0">
            <a:noAutofit/>
          </a:bodyPr>
          <a:lstStyle/>
          <a:p>
            <a:pPr marL="187012" marR="0" indent="12700" algn="just">
              <a:lnSpc>
                <a:spcPct val="115000"/>
              </a:lnSpc>
              <a:spcAft>
                <a:spcPts val="700"/>
              </a:spcAft>
            </a:pPr>
            <a:r>
              <a:rPr lang="tr" sz="1100">
                <a:latin typeface="Times New Roman"/>
              </a:rPr>
              <a:t>Belediye hizmetlerinin verilmesi için gerekli olan mali kaynağın edinilmesinde, 2464 sayılı Belediye Gelirleri Kanunu, 1319 sayılı Emlak Vergisi Kanunu ve 5779 sayılı İl Özel İdarelerine ve Belediyelere Genel Bütçe Vergi Gelirlerinden Pay Verilmesi Hakkında Kanun gereğince ayrılan payın ve belediye gelirlerinin yetersiz kalması ve projelere yeterli desteğin verilmemesidir.</a:t>
            </a:r>
          </a:p>
          <a:p>
            <a:pPr marL="0" marR="0" indent="311912" algn="just">
              <a:spcAft>
                <a:spcPts val="840"/>
              </a:spcAft>
            </a:pPr>
            <a:r>
              <a:rPr lang="tr" sz="1300">
                <a:solidFill>
                  <a:srgbClr val="696469"/>
                </a:solidFill>
                <a:latin typeface="Times New Roman"/>
              </a:rPr>
              <a:t>C- Değerlendirme</a:t>
            </a:r>
          </a:p>
          <a:p>
            <a:pPr marL="187012" marR="0" indent="12700" algn="just">
              <a:lnSpc>
                <a:spcPct val="150000"/>
              </a:lnSpc>
            </a:pPr>
            <a:r>
              <a:rPr lang="tr" sz="1100">
                <a:latin typeface="Times New Roman"/>
              </a:rPr>
              <a:t>Belediyenin yetki, görev, sorumluluk ve imtiyazları dahilinde olarak planlanan yatırım ve hizmetlerin vaktinde, gerektiği şekliyle verilebilmesi için, projelerimizin desteklenmesi, araç, gereç, iş makinesi ve diğer eksiklerin giderilmesi, fiziki imkanların artırılması amacıyla mali kaynak temini, mali ve diğer imkanların ekonomik ve en uygun şekilde değerlendirilmesi, birimlerin ihtiyacı olan personel eksiğinin tamamlanması gereğinin bulunduğu görülmektedir.</a:t>
            </a:r>
          </a:p>
        </p:txBody>
      </p:sp>
      <p:sp>
        <p:nvSpPr>
          <p:cNvPr id="6" name="Dikdörtgen 5"/>
          <p:cNvSpPr/>
          <p:nvPr/>
        </p:nvSpPr>
        <p:spPr>
          <a:xfrm>
            <a:off x="1447800" y="4486656"/>
            <a:ext cx="1545336" cy="167640"/>
          </a:xfrm>
          <a:prstGeom prst="rect">
            <a:avLst/>
          </a:prstGeom>
          <a:noFill/>
        </p:spPr>
        <p:txBody>
          <a:bodyPr wrap="none" lIns="0" tIns="0" rIns="0" bIns="0">
            <a:noAutofit/>
          </a:bodyPr>
          <a:lstStyle/>
          <a:p>
            <a:pPr marL="0" marR="0" indent="6604"/>
            <a:r>
              <a:rPr lang="tr" sz="1200">
                <a:solidFill>
                  <a:srgbClr val="4B5679"/>
                </a:solidFill>
                <a:latin typeface="Times New Roman"/>
              </a:rPr>
              <a:t>ÖNERİ ve TEDBİRLER</a:t>
            </a:r>
          </a:p>
        </p:txBody>
      </p:sp>
      <p:sp>
        <p:nvSpPr>
          <p:cNvPr id="7" name="Dikdörtgen 6"/>
          <p:cNvSpPr/>
          <p:nvPr/>
        </p:nvSpPr>
        <p:spPr>
          <a:xfrm>
            <a:off x="908304" y="4837176"/>
            <a:ext cx="5779008" cy="1295400"/>
          </a:xfrm>
          <a:prstGeom prst="rect">
            <a:avLst/>
          </a:prstGeom>
          <a:noFill/>
        </p:spPr>
        <p:txBody>
          <a:bodyPr lIns="0" tIns="0" rIns="0" bIns="0">
            <a:noAutofit/>
          </a:bodyPr>
          <a:lstStyle/>
          <a:p>
            <a:pPr marL="0" marR="0" indent="444500" algn="just">
              <a:lnSpc>
                <a:spcPct val="150000"/>
              </a:lnSpc>
              <a:spcAft>
                <a:spcPts val="350"/>
              </a:spcAft>
            </a:pPr>
            <a:r>
              <a:rPr lang="tr" sz="1100">
                <a:latin typeface="Times New Roman"/>
              </a:rPr>
              <a:t>-Belediye gelir getirici faaliyetlerin artırılması, harcamaların verimlilik, etkinlik ve denetim ilkesine göre yapılması gerekmektedir.</a:t>
            </a:r>
          </a:p>
          <a:p>
            <a:pPr marL="0" marR="0" indent="444500" algn="just">
              <a:lnSpc>
                <a:spcPct val="150000"/>
              </a:lnSpc>
              <a:spcAft>
                <a:spcPts val="350"/>
              </a:spcAft>
            </a:pPr>
            <a:r>
              <a:rPr lang="tr" sz="1100">
                <a:latin typeface="Times New Roman"/>
              </a:rPr>
              <a:t>-Personel eğitimine yönelik faaliyetin artırılması gerekmektedir.</a:t>
            </a:r>
          </a:p>
          <a:p>
            <a:pPr marL="0" marR="0" indent="444500" algn="just">
              <a:lnSpc>
                <a:spcPct val="150000"/>
              </a:lnSpc>
            </a:pPr>
            <a:r>
              <a:rPr lang="tr" sz="1100">
                <a:latin typeface="Times New Roman"/>
              </a:rPr>
              <a:t>-Modern ve ilçemiz ihtiyaçlarını karşılayacak itfaiye araç, gereç ve personellerinin temin edilmesi gerekmektedir.</a:t>
            </a:r>
          </a:p>
        </p:txBody>
      </p:sp>
      <p:sp>
        <p:nvSpPr>
          <p:cNvPr id="8" name="Dikdörtgen 7"/>
          <p:cNvSpPr/>
          <p:nvPr/>
        </p:nvSpPr>
        <p:spPr>
          <a:xfrm>
            <a:off x="1411224" y="6272784"/>
            <a:ext cx="5279136" cy="179832"/>
          </a:xfrm>
          <a:prstGeom prst="rect">
            <a:avLst/>
          </a:prstGeom>
          <a:noFill/>
        </p:spPr>
        <p:txBody>
          <a:bodyPr wrap="none" lIns="0" tIns="0" rIns="0" bIns="0">
            <a:noAutofit/>
          </a:bodyPr>
          <a:lstStyle/>
          <a:p>
            <a:pPr marL="0" marR="0" indent="0" algn="just"/>
            <a:r>
              <a:rPr lang="tr" sz="1100">
                <a:latin typeface="Times New Roman"/>
              </a:rPr>
              <a:t>Belediye tarafından verilmesi gerekli olan hizmetler kapsamında kalan, belediye gelirleriyle</a:t>
            </a:r>
          </a:p>
        </p:txBody>
      </p:sp>
      <p:sp>
        <p:nvSpPr>
          <p:cNvPr id="9" name="Dikdörtgen 8"/>
          <p:cNvSpPr/>
          <p:nvPr/>
        </p:nvSpPr>
        <p:spPr>
          <a:xfrm>
            <a:off x="908304" y="6516624"/>
            <a:ext cx="5788152" cy="1536192"/>
          </a:xfrm>
          <a:prstGeom prst="rect">
            <a:avLst/>
          </a:prstGeom>
          <a:noFill/>
        </p:spPr>
        <p:txBody>
          <a:bodyPr lIns="0" tIns="0" rIns="0" bIns="0">
            <a:noAutofit/>
          </a:bodyPr>
          <a:lstStyle/>
          <a:p>
            <a:pPr marL="0" marR="0" indent="0" algn="just">
              <a:lnSpc>
                <a:spcPct val="150000"/>
              </a:lnSpc>
              <a:spcAft>
                <a:spcPts val="350"/>
              </a:spcAft>
            </a:pPr>
            <a:r>
              <a:rPr lang="tr" sz="1100">
                <a:latin typeface="Times New Roman"/>
              </a:rPr>
              <a:t>yapımlarının mümkün olamayacağı açıkça görülen, özellikle kamulaştırma vb. gibi yatırımların öncelikli ve genel kamu hizmeti olarak değerlendirilerek, mali kaynak aktarılmasını da içerecek şekilde üretilecek çözümlerle desteklenmesi gerekmektedir.</a:t>
            </a:r>
          </a:p>
          <a:p>
            <a:pPr marL="0" marR="0" indent="444500" algn="just">
              <a:lnSpc>
                <a:spcPct val="150000"/>
              </a:lnSpc>
              <a:spcAft>
                <a:spcPts val="350"/>
              </a:spcAft>
            </a:pPr>
            <a:r>
              <a:rPr lang="tr" sz="1100">
                <a:latin typeface="Times New Roman"/>
              </a:rPr>
              <a:t>-İlçemizde bulunan mevcut konut stokunun arttırılarak konut üretilmesi gerekmektedir.</a:t>
            </a:r>
          </a:p>
          <a:p>
            <a:pPr marL="0" marR="0" indent="444500" algn="just">
              <a:lnSpc>
                <a:spcPct val="158000"/>
              </a:lnSpc>
            </a:pPr>
            <a:r>
              <a:rPr lang="tr" sz="1100">
                <a:latin typeface="Times New Roman"/>
              </a:rPr>
              <a:t>-Sokak hayvanların tedavi, bakım ve rehabilitasyonları için barınak yapılması öncelikler arasında yer almalıdır.</a:t>
            </a:r>
          </a:p>
        </p:txBody>
      </p:sp>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21744</Words>
  <Application>Microsoft Office PowerPoint</Application>
  <PresentationFormat>Özel</PresentationFormat>
  <Paragraphs>3803</Paragraphs>
  <Slides>101</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101</vt:i4>
      </vt:variant>
    </vt:vector>
  </HeadingPairs>
  <TitlesOfParts>
    <vt:vector size="108" baseType="lpstr">
      <vt:lpstr>SimSun</vt:lpstr>
      <vt:lpstr>Arial</vt:lpstr>
      <vt:lpstr>Arial Narrow</vt:lpstr>
      <vt:lpstr>Calibri</vt:lpstr>
      <vt:lpstr>Tahoma</vt:lpstr>
      <vt:lpstr>Times New Roman</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Cengiz KAYAN</cp:lastModifiedBy>
  <cp:revision>1</cp:revision>
  <dcterms:modified xsi:type="dcterms:W3CDTF">2026-07-22T11:32:39Z</dcterms:modified>
</cp:coreProperties>
</file>